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60" r:id="rId5"/>
    <p:sldId id="261" r:id="rId6"/>
    <p:sldId id="265" r:id="rId7"/>
    <p:sldId id="263" r:id="rId8"/>
    <p:sldId id="296" r:id="rId9"/>
    <p:sldId id="297" r:id="rId10"/>
    <p:sldId id="299" r:id="rId11"/>
    <p:sldId id="300" r:id="rId12"/>
    <p:sldId id="301" r:id="rId13"/>
    <p:sldId id="302" r:id="rId14"/>
    <p:sldId id="303" r:id="rId15"/>
    <p:sldId id="264" r:id="rId16"/>
    <p:sldId id="304" r:id="rId17"/>
    <p:sldId id="305" r:id="rId18"/>
    <p:sldId id="306" r:id="rId19"/>
    <p:sldId id="307" r:id="rId20"/>
    <p:sldId id="309" r:id="rId21"/>
    <p:sldId id="308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10" r:id="rId43"/>
    <p:sldId id="311" r:id="rId44"/>
    <p:sldId id="312" r:id="rId45"/>
    <p:sldId id="31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5289" autoAdjust="0"/>
  </p:normalViewPr>
  <p:slideViewPr>
    <p:cSldViewPr>
      <p:cViewPr varScale="1">
        <p:scale>
          <a:sx n="67" d="100"/>
          <a:sy n="67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E6FFC-B569-4714-97B1-8BFB666CE0F6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E4AB0-7257-4AC6-B619-EED45CB56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53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9ACFF-215B-4A0D-AED2-6A248A84DF7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F6AD4-045B-4473-AB94-20F04B60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1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6AD4-045B-4473-AB94-20F04B60E0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Tuấn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3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Mạnh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design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client + server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Trung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design QB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database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Dương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5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Hà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6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7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Demo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6AD4-045B-4473-AB94-20F04B60E0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6AD4-045B-4473-AB94-20F04B60E0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7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baseline="0" dirty="0" smtClean="0"/>
              <a:t> CNTT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nay</a:t>
            </a:r>
          </a:p>
          <a:p>
            <a:r>
              <a:rPr lang="en-US" baseline="0" dirty="0" err="1" smtClean="0"/>
              <a:t>Tổ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6AD4-045B-4473-AB94-20F04B60E0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2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pc2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Khá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trainning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6AD4-045B-4473-AB94-20F04B60E0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9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endParaRPr lang="en-US" baseline="0" dirty="0" smtClean="0"/>
          </a:p>
          <a:p>
            <a:r>
              <a:rPr lang="en-US" baseline="0" dirty="0" smtClean="0"/>
              <a:t>Client</a:t>
            </a:r>
          </a:p>
          <a:p>
            <a:r>
              <a:rPr lang="en-US" baseline="0" dirty="0" smtClean="0"/>
              <a:t>Server</a:t>
            </a:r>
          </a:p>
          <a:p>
            <a:r>
              <a:rPr lang="en-US" baseline="0" dirty="0" smtClean="0"/>
              <a:t>QBM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6AD4-045B-4473-AB94-20F04B60E0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6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6AD4-045B-4473-AB94-20F04B60E0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Coding conventions: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general .NET coding conventions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Pascal Casing, Camel Casing…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FxCop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avoid empty interface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FxCop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Microsoft.Design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CA1040)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specific conventions for the project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all strings must be trimmed before inserting to the database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4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3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0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9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9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3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6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6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0D56-2626-45A8-96E2-359E6D7524D3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7CBD-0CBC-448E-99E5-A3049747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3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n.wikipedia.org/wiki/File:Waterfall_model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9662" y="609600"/>
            <a:ext cx="67818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Programming Contest </a:t>
            </a:r>
            <a:br>
              <a:rPr lang="en-US" sz="3600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</a:br>
            <a:r>
              <a:rPr lang="en-US" sz="3600" b="1" dirty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	</a:t>
            </a:r>
            <a:r>
              <a:rPr lang="en-US" sz="3600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	Management System</a:t>
            </a:r>
            <a:endParaRPr lang="en-US" sz="3600" b="1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5562600" cy="3962400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 smtClean="0">
                <a:solidFill>
                  <a:srgbClr val="FFC000"/>
                </a:solidFill>
                <a:latin typeface="MV Boli" pitchFamily="2" charset="0"/>
                <a:cs typeface="MV Boli" pitchFamily="2" charset="0"/>
              </a:rPr>
              <a:t>Supervisor: </a:t>
            </a:r>
          </a:p>
          <a:p>
            <a:pPr algn="l"/>
            <a:r>
              <a:rPr lang="en-US" sz="2400" b="1" dirty="0">
                <a:solidFill>
                  <a:srgbClr val="FFC000"/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MV Boli" pitchFamily="2" charset="0"/>
              </a:rPr>
              <a:t>Lecturer Phan Trường Lâm</a:t>
            </a:r>
          </a:p>
          <a:p>
            <a:pPr algn="l"/>
            <a:r>
              <a:rPr lang="en-US" sz="2400" u="sng" dirty="0" smtClean="0">
                <a:solidFill>
                  <a:srgbClr val="FFC000"/>
                </a:solidFill>
                <a:latin typeface="MV Boli" pitchFamily="2" charset="0"/>
                <a:cs typeface="MV Boli" pitchFamily="2" charset="0"/>
              </a:rPr>
              <a:t>Students:</a:t>
            </a:r>
          </a:p>
          <a:p>
            <a:pPr lvl="2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Hoàng Quang Mạnh</a:t>
            </a:r>
          </a:p>
          <a:p>
            <a:pPr lvl="2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Trần Đình Tuấn</a:t>
            </a:r>
          </a:p>
          <a:p>
            <a:pPr lvl="2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Nguyễn Thành Trung</a:t>
            </a:r>
          </a:p>
          <a:p>
            <a:pPr lvl="2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Phạm Thị Hồng Hà</a:t>
            </a:r>
          </a:p>
          <a:p>
            <a:pPr lvl="2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Đinh Hoàng Tuấn Dương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6"/>
            <a:ext cx="216255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Environment - Hardware</a:t>
            </a:r>
            <a:endParaRPr lang="en-US" dirty="0"/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1081790" y="4017963"/>
            <a:ext cx="6572250" cy="15335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3"/>
          <p:cNvSpPr>
            <a:spLocks noChangeArrowheads="1"/>
          </p:cNvSpPr>
          <p:nvPr/>
        </p:nvSpPr>
        <p:spPr bwMode="gray">
          <a:xfrm>
            <a:off x="1066800" y="1806741"/>
            <a:ext cx="6572250" cy="1479471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1073150" y="3886200"/>
            <a:ext cx="3319463" cy="401638"/>
            <a:chOff x="720" y="1392"/>
            <a:chExt cx="4058" cy="480"/>
          </a:xfrm>
        </p:grpSpPr>
        <p:sp>
          <p:nvSpPr>
            <p:cNvPr id="8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1067945" y="1694624"/>
            <a:ext cx="3319463" cy="401637"/>
            <a:chOff x="720" y="1392"/>
            <a:chExt cx="4058" cy="480"/>
          </a:xfrm>
        </p:grpSpPr>
        <p:sp>
          <p:nvSpPr>
            <p:cNvPr id="13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5" name="AutoShape 6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" name="Rectangle 71"/>
          <p:cNvSpPr>
            <a:spLocks noChangeArrowheads="1"/>
          </p:cNvSpPr>
          <p:nvPr/>
        </p:nvSpPr>
        <p:spPr bwMode="gray">
          <a:xfrm>
            <a:off x="1874135" y="1692064"/>
            <a:ext cx="23374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Development Hardware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" name="Rectangle 72"/>
          <p:cNvSpPr>
            <a:spLocks noChangeArrowheads="1"/>
          </p:cNvSpPr>
          <p:nvPr/>
        </p:nvSpPr>
        <p:spPr bwMode="gray">
          <a:xfrm>
            <a:off x="1547813" y="3913188"/>
            <a:ext cx="17347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Server Hardware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9" name="Rectangle 74"/>
          <p:cNvSpPr>
            <a:spLocks noChangeArrowheads="1"/>
          </p:cNvSpPr>
          <p:nvPr/>
        </p:nvSpPr>
        <p:spPr bwMode="auto">
          <a:xfrm>
            <a:off x="1343025" y="2178216"/>
            <a:ext cx="63824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Gb of </a:t>
            </a:r>
            <a:r>
              <a:rPr lang="en-US" sz="2000" dirty="0" smtClean="0">
                <a:solidFill>
                  <a:schemeClr val="tx2"/>
                </a:solidFill>
              </a:rPr>
              <a:t>RAM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100Gb </a:t>
            </a:r>
            <a:r>
              <a:rPr lang="en-US" sz="2000" dirty="0">
                <a:solidFill>
                  <a:schemeClr val="tx2"/>
                </a:solidFill>
              </a:rPr>
              <a:t>of hard </a:t>
            </a:r>
            <a:r>
              <a:rPr lang="en-US" sz="2000" dirty="0" smtClean="0">
                <a:solidFill>
                  <a:schemeClr val="tx2"/>
                </a:solidFill>
              </a:rPr>
              <a:t>disk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Core </a:t>
            </a:r>
            <a:r>
              <a:rPr lang="en-US" sz="2000" dirty="0">
                <a:solidFill>
                  <a:schemeClr val="tx2"/>
                </a:solidFill>
              </a:rPr>
              <a:t>2 Duo 2.0 </a:t>
            </a:r>
            <a:r>
              <a:rPr lang="en-US" sz="2000" dirty="0" err="1">
                <a:solidFill>
                  <a:schemeClr val="tx2"/>
                </a:solidFill>
              </a:rPr>
              <a:t>Ghz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" name="Rectangle 77"/>
          <p:cNvSpPr>
            <a:spLocks noChangeArrowheads="1"/>
          </p:cNvSpPr>
          <p:nvPr/>
        </p:nvSpPr>
        <p:spPr bwMode="auto">
          <a:xfrm>
            <a:off x="1343025" y="4371975"/>
            <a:ext cx="66579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4 Gb of </a:t>
            </a:r>
            <a:r>
              <a:rPr lang="en-US" sz="2000" dirty="0" smtClean="0">
                <a:solidFill>
                  <a:schemeClr val="tx2"/>
                </a:solidFill>
              </a:rPr>
              <a:t>RAM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100Gb </a:t>
            </a:r>
            <a:r>
              <a:rPr lang="en-US" sz="2000" dirty="0">
                <a:solidFill>
                  <a:schemeClr val="tx2"/>
                </a:solidFill>
              </a:rPr>
              <a:t>of hard </a:t>
            </a:r>
            <a:r>
              <a:rPr lang="en-US" sz="2000" dirty="0" smtClean="0">
                <a:solidFill>
                  <a:schemeClr val="tx2"/>
                </a:solidFill>
              </a:rPr>
              <a:t>disk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Core </a:t>
            </a:r>
            <a:r>
              <a:rPr lang="en-US" sz="2000" dirty="0">
                <a:solidFill>
                  <a:schemeClr val="tx2"/>
                </a:solidFill>
              </a:rPr>
              <a:t>2 Duo 2.0 </a:t>
            </a:r>
            <a:r>
              <a:rPr lang="en-US" sz="2000" dirty="0" err="1">
                <a:solidFill>
                  <a:schemeClr val="tx2"/>
                </a:solidFill>
              </a:rPr>
              <a:t>Ghz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2" name="Picture 3" descr="C:\Users\VuongNM\Downloads\1303580650_My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20" y="9906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_4pTp7zFb1aE/TO5O3ywA-ZI/AAAAAAAAAAU/Nyd1nIASgXc/s1600/hp_mediasmart_ser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3504"/>
            <a:ext cx="1262740" cy="157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Environment - Software</a:t>
            </a:r>
            <a:endParaRPr lang="en-US" dirty="0"/>
          </a:p>
        </p:txBody>
      </p:sp>
      <p:pic>
        <p:nvPicPr>
          <p:cNvPr id="4" name="Picture 2" descr="C:\Users\iLucas\Desktop\psn images\win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19" y="1873174"/>
            <a:ext cx="1533979" cy="11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Lucas\Desktop\psn images\VisualStudio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62" y="3362424"/>
            <a:ext cx="1881789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80" y="1873174"/>
            <a:ext cx="2538236" cy="1903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54750"/>
            <a:ext cx="1680666" cy="1680666"/>
          </a:xfrm>
          <a:prstGeom prst="rect">
            <a:avLst/>
          </a:prstGeom>
        </p:spPr>
      </p:pic>
      <p:pic>
        <p:nvPicPr>
          <p:cNvPr id="2052" name="Picture 4" descr="http://www.newhorizons.nu/cms/upload/logo_sql_20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72" y="4005937"/>
            <a:ext cx="2616033" cy="6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ebianhelp.files.wordpress.com/2011/11/java-logo-500x3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07" y="4794349"/>
            <a:ext cx="2026217" cy="124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oftwaredownload.web44.net/wp-content/uploads/2012/02/Dev-C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26" y="4022672"/>
            <a:ext cx="954972" cy="9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Follow Waterfall model</a:t>
            </a:r>
          </a:p>
          <a:p>
            <a:endParaRPr lang="en-US" dirty="0"/>
          </a:p>
        </p:txBody>
      </p:sp>
      <p:pic>
        <p:nvPicPr>
          <p:cNvPr id="4" name="Picture 3" descr="http://upload.wikimedia.org/wikipedia/en/thumb/e/e2/Waterfall_model.svg/350px-Waterfall_model.svg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50292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1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56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Project Organization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618933" y="3051980"/>
            <a:ext cx="1525067" cy="4532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Nguyễn Thành Trung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QA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8" idx="2"/>
            <a:endCxn id="10" idx="0"/>
          </p:cNvCxnSpPr>
          <p:nvPr/>
        </p:nvCxnSpPr>
        <p:spPr>
          <a:xfrm>
            <a:off x="6725788" y="2270078"/>
            <a:ext cx="0" cy="783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2399731" y="1660478"/>
            <a:ext cx="5982270" cy="1012563"/>
            <a:chOff x="2399731" y="1660478"/>
            <a:chExt cx="5982270" cy="1012563"/>
          </a:xfrm>
        </p:grpSpPr>
        <p:sp>
          <p:nvSpPr>
            <p:cNvPr id="8" name="Rectangle 7"/>
            <p:cNvSpPr/>
            <p:nvPr/>
          </p:nvSpPr>
          <p:spPr>
            <a:xfrm>
              <a:off x="5658988" y="1660478"/>
              <a:ext cx="2133600" cy="6096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Hoàng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Quang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Mạnh</a:t>
              </a:r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PM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99731" y="2668990"/>
              <a:ext cx="5982270" cy="40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>
            <a:endCxn id="9" idx="0"/>
          </p:cNvCxnSpPr>
          <p:nvPr/>
        </p:nvCxnSpPr>
        <p:spPr>
          <a:xfrm>
            <a:off x="2399731" y="2668990"/>
            <a:ext cx="0" cy="38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1" idx="0"/>
          </p:cNvCxnSpPr>
          <p:nvPr/>
        </p:nvCxnSpPr>
        <p:spPr>
          <a:xfrm flipH="1">
            <a:off x="8381467" y="2668990"/>
            <a:ext cx="534" cy="38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0" y="3051980"/>
            <a:ext cx="4953000" cy="2588808"/>
            <a:chOff x="0" y="3051980"/>
            <a:chExt cx="4953000" cy="2588808"/>
          </a:xfrm>
        </p:grpSpPr>
        <p:sp>
          <p:nvSpPr>
            <p:cNvPr id="9" name="Rectangle 8"/>
            <p:cNvSpPr/>
            <p:nvPr/>
          </p:nvSpPr>
          <p:spPr>
            <a:xfrm>
              <a:off x="1485331" y="3051980"/>
              <a:ext cx="1828800" cy="46260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Hoàng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Quang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Mạnh</a:t>
              </a:r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Tech Lead 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4276299"/>
              <a:ext cx="1095232" cy="593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Đinh Hoàng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 Tuấn Dương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28300" y="4276300"/>
              <a:ext cx="1127076" cy="593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Trần Đình Tuấn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Designer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34219" y="4276300"/>
              <a:ext cx="1123382" cy="593678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Trần Đình Tuấn </a:t>
              </a:r>
            </a:p>
            <a:p>
              <a:pPr algn="ctr"/>
              <a:r>
                <a:rPr lang="en-US" sz="1200" b="1" dirty="0" err="1" smtClean="0">
                  <a:solidFill>
                    <a:schemeClr val="tx1"/>
                  </a:solidFill>
                </a:rPr>
                <a:t>Dev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51421" y="5066445"/>
              <a:ext cx="1088977" cy="5743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Đinh Hoàng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Tuấn Dương</a:t>
              </a:r>
            </a:p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Dev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39712" y="4276299"/>
              <a:ext cx="1113288" cy="593678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Phạm Thị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Hồng Hà</a:t>
              </a:r>
            </a:p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Dev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39712" y="5042844"/>
              <a:ext cx="1113288" cy="59794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Nguyễn Thành Trung</a:t>
              </a:r>
            </a:p>
            <a:p>
              <a:pPr algn="ctr"/>
              <a:r>
                <a:rPr lang="en-US" sz="1200" b="1" dirty="0" err="1">
                  <a:solidFill>
                    <a:schemeClr val="tx1"/>
                  </a:solidFill>
                </a:rPr>
                <a:t>Dev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9" name="Straight Connector 68"/>
            <p:cNvCxnSpPr>
              <a:stCxn id="9" idx="2"/>
            </p:cNvCxnSpPr>
            <p:nvPr/>
          </p:nvCxnSpPr>
          <p:spPr>
            <a:xfrm>
              <a:off x="2399731" y="3514581"/>
              <a:ext cx="0" cy="4478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47616" y="3962400"/>
              <a:ext cx="31796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37" idx="0"/>
            </p:cNvCxnSpPr>
            <p:nvPr/>
          </p:nvCxnSpPr>
          <p:spPr>
            <a:xfrm>
              <a:off x="547616" y="3962400"/>
              <a:ext cx="0" cy="313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823114" y="3962401"/>
              <a:ext cx="0" cy="313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727258" y="3962401"/>
              <a:ext cx="0" cy="9894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257800" y="3053896"/>
            <a:ext cx="2971800" cy="2586892"/>
            <a:chOff x="5257800" y="3053896"/>
            <a:chExt cx="2971800" cy="2586892"/>
          </a:xfrm>
        </p:grpSpPr>
        <p:sp>
          <p:nvSpPr>
            <p:cNvPr id="10" name="Rectangle 9"/>
            <p:cNvSpPr/>
            <p:nvPr/>
          </p:nvSpPr>
          <p:spPr>
            <a:xfrm>
              <a:off x="5907775" y="3053896"/>
              <a:ext cx="1636025" cy="4532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Phạm Thị Hồng Hà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Test Lead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57800" y="4253554"/>
              <a:ext cx="1295400" cy="59367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Trần Đình Tuấn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Tester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257800" y="5066445"/>
              <a:ext cx="1295399" cy="57434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Đinh Hoàng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Tuấn Dương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Tester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87711" y="4267202"/>
              <a:ext cx="1341889" cy="59367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Hoàng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Quang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Mạnh</a:t>
              </a:r>
              <a:endParaRPr lang="en-US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Tester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87711" y="5050232"/>
              <a:ext cx="1341889" cy="5905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Nguyễn Thành Trung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Tester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Connector 98"/>
            <p:cNvCxnSpPr>
              <a:stCxn id="10" idx="2"/>
            </p:cNvCxnSpPr>
            <p:nvPr/>
          </p:nvCxnSpPr>
          <p:spPr>
            <a:xfrm flipH="1">
              <a:off x="6715694" y="3507116"/>
              <a:ext cx="10094" cy="1430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6553200" y="4860880"/>
              <a:ext cx="152400" cy="90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6705600" y="4860880"/>
              <a:ext cx="182111" cy="90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6553200" y="4951862"/>
              <a:ext cx="132213" cy="90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705600" y="4968211"/>
              <a:ext cx="182111" cy="74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/>
          <p:cNvCxnSpPr/>
          <p:nvPr/>
        </p:nvCxnSpPr>
        <p:spPr>
          <a:xfrm flipH="1" flipV="1">
            <a:off x="3657601" y="4860880"/>
            <a:ext cx="69657" cy="90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727258" y="4869978"/>
            <a:ext cx="112454" cy="8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3640398" y="4951862"/>
            <a:ext cx="86860" cy="98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727258" y="4951862"/>
            <a:ext cx="112454" cy="98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4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/>
              <a:t>Follow Capstone Project requirements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Buffer: </a:t>
            </a:r>
            <a:r>
              <a:rPr lang="en-US" dirty="0" smtClean="0"/>
              <a:t> 2 weeks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Submit </a:t>
            </a:r>
            <a:r>
              <a:rPr lang="en-US" dirty="0"/>
              <a:t>all reports on time</a:t>
            </a:r>
          </a:p>
          <a:p>
            <a:r>
              <a:rPr lang="en-US" dirty="0" smtClean="0"/>
              <a:t>No overtime</a:t>
            </a:r>
            <a:endParaRPr lang="en-US" dirty="0"/>
          </a:p>
        </p:txBody>
      </p:sp>
      <p:pic>
        <p:nvPicPr>
          <p:cNvPr id="3074" name="Picture 2" descr="http://t0.gstatic.com/images?q=tbn:ANd9GcTAQufAwxLtDYm4CTjoUjzhVlmttQgHkzw4DzN-DuBsr7P1tUp9_8oKGUB3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66975"/>
            <a:ext cx="326794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Requirement Specifications</a:t>
            </a:r>
            <a:endParaRPr lang="en-US" dirty="0"/>
          </a:p>
        </p:txBody>
      </p:sp>
      <p:sp>
        <p:nvSpPr>
          <p:cNvPr id="4" name="AutoShape 49"/>
          <p:cNvSpPr txBox="1">
            <a:spLocks noChangeArrowheads="1"/>
          </p:cNvSpPr>
          <p:nvPr/>
        </p:nvSpPr>
        <p:spPr bwMode="auto">
          <a:xfrm>
            <a:off x="1828800" y="2809385"/>
            <a:ext cx="5867400" cy="5333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User Requirement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utoShape 57"/>
          <p:cNvSpPr>
            <a:spLocks noChangeArrowheads="1"/>
          </p:cNvSpPr>
          <p:nvPr/>
        </p:nvSpPr>
        <p:spPr bwMode="auto">
          <a:xfrm>
            <a:off x="1828800" y="3504711"/>
            <a:ext cx="58674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200" dirty="0" smtClean="0">
                <a:solidFill>
                  <a:schemeClr val="bg1"/>
                </a:solidFill>
              </a:rPr>
              <a:t>System Requirement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Requirements</a:t>
            </a:r>
            <a:endParaRPr lang="en-US" dirty="0"/>
          </a:p>
        </p:txBody>
      </p:sp>
      <p:pic>
        <p:nvPicPr>
          <p:cNvPr id="5" name="Picture 2" descr="C:\Users\iLucas\Desktop\psn images\Requirements-Doc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12" y="1679867"/>
            <a:ext cx="3453949" cy="24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5"/>
          <p:cNvSpPr>
            <a:spLocks noChangeArrowheads="1"/>
          </p:cNvSpPr>
          <p:nvPr/>
        </p:nvSpPr>
        <p:spPr bwMode="gray">
          <a:xfrm>
            <a:off x="482118" y="1862874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577895" y="1894901"/>
            <a:ext cx="1839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Client Application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gray">
          <a:xfrm>
            <a:off x="482118" y="2703455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577895" y="2735483"/>
            <a:ext cx="18989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Server Application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1" name="AutoShape 45"/>
          <p:cNvSpPr>
            <a:spLocks noChangeArrowheads="1"/>
          </p:cNvSpPr>
          <p:nvPr/>
        </p:nvSpPr>
        <p:spPr bwMode="gray">
          <a:xfrm>
            <a:off x="482118" y="3591661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577895" y="3627878"/>
            <a:ext cx="3977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smtClean="0">
                <a:solidFill>
                  <a:srgbClr val="000000"/>
                </a:solidFill>
              </a:rPr>
              <a:t>Question Bank Management Application</a:t>
            </a:r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Authentication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Check </a:t>
            </a:r>
            <a:r>
              <a:rPr lang="en-US" dirty="0" smtClean="0"/>
              <a:t>solution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Submit solution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1752600"/>
            <a:ext cx="4267200" cy="33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Manage the exam</a:t>
            </a:r>
          </a:p>
          <a:p>
            <a:pPr lvl="1"/>
            <a:r>
              <a:rPr lang="en-US" dirty="0"/>
              <a:t>Create the exam. Import and load file Exam Paper from Question Bank</a:t>
            </a:r>
          </a:p>
          <a:p>
            <a:pPr lvl="1"/>
            <a:r>
              <a:rPr lang="en-US" dirty="0"/>
              <a:t>Start exam. </a:t>
            </a:r>
          </a:p>
          <a:p>
            <a:pPr lvl="1"/>
            <a:r>
              <a:rPr lang="en-US" dirty="0"/>
              <a:t>Finish exam.</a:t>
            </a:r>
          </a:p>
          <a:p>
            <a:pPr lvl="0"/>
            <a:r>
              <a:rPr lang="en-US" dirty="0"/>
              <a:t>Manage student. Add or remove students in exam.</a:t>
            </a:r>
          </a:p>
          <a:p>
            <a:pPr lvl="0"/>
            <a:r>
              <a:rPr lang="en-US" dirty="0"/>
              <a:t>Show exams </a:t>
            </a:r>
            <a:r>
              <a:rPr lang="en-US" dirty="0" smtClean="0"/>
              <a:t>information</a:t>
            </a:r>
            <a:endParaRPr lang="en-US" dirty="0"/>
          </a:p>
          <a:p>
            <a:pPr lvl="0"/>
            <a:r>
              <a:rPr lang="en-US" dirty="0" smtClean="0"/>
              <a:t>Automatic </a:t>
            </a:r>
            <a:r>
              <a:rPr lang="en-US" dirty="0"/>
              <a:t>grade solutions</a:t>
            </a:r>
          </a:p>
          <a:p>
            <a:pPr lvl="0"/>
            <a:r>
              <a:rPr lang="en-US" dirty="0"/>
              <a:t>View result of the exam</a:t>
            </a:r>
          </a:p>
          <a:p>
            <a:pPr lvl="0"/>
            <a:r>
              <a:rPr lang="en-US" dirty="0"/>
              <a:t>Create report of the exam</a:t>
            </a:r>
          </a:p>
          <a:p>
            <a:pPr lvl="0"/>
            <a:r>
              <a:rPr lang="en-US" dirty="0"/>
              <a:t>Store student’s solution</a:t>
            </a:r>
          </a:p>
          <a:p>
            <a:endParaRPr lang="en-US" dirty="0"/>
          </a:p>
        </p:txBody>
      </p:sp>
      <p:pic>
        <p:nvPicPr>
          <p:cNvPr id="4" name="Picture 2" descr="http://3.bp.blogspot.com/_4pTp7zFb1aE/TO5O3ywA-ZI/AAAAAAAAAAU/Nyd1nIASgXc/s1600/hp_mediasmart_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209800" cy="27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Question bank Management Application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23" y="1602606"/>
            <a:ext cx="2514600" cy="11381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393666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853759"/>
            <a:ext cx="4254539" cy="1021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53759"/>
            <a:ext cx="3636818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4503"/>
            <a:ext cx="2705136" cy="2512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68" y="5140734"/>
            <a:ext cx="4789250" cy="14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AutoShape 49"/>
          <p:cNvSpPr txBox="1">
            <a:spLocks noChangeArrowheads="1"/>
          </p:cNvSpPr>
          <p:nvPr/>
        </p:nvSpPr>
        <p:spPr bwMode="auto">
          <a:xfrm>
            <a:off x="1690994" y="2511988"/>
            <a:ext cx="5888736" cy="5333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 Requirement </a:t>
            </a:r>
            <a:r>
              <a:rPr lang="en-US" dirty="0">
                <a:solidFill>
                  <a:schemeClr val="bg1"/>
                </a:solidFill>
              </a:rPr>
              <a:t>Specifications</a:t>
            </a:r>
          </a:p>
        </p:txBody>
      </p:sp>
      <p:sp>
        <p:nvSpPr>
          <p:cNvPr id="5" name="AutoShape 57"/>
          <p:cNvSpPr>
            <a:spLocks noChangeArrowheads="1"/>
          </p:cNvSpPr>
          <p:nvPr/>
        </p:nvSpPr>
        <p:spPr bwMode="auto">
          <a:xfrm>
            <a:off x="1691436" y="3578787"/>
            <a:ext cx="5888294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5. Implementation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1714501" y="4112187"/>
            <a:ext cx="588873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6. Test </a:t>
            </a:r>
            <a:r>
              <a:rPr lang="en-US" sz="2400" dirty="0">
                <a:solidFill>
                  <a:schemeClr val="bg1"/>
                </a:solidFill>
              </a:rPr>
              <a:t>Documentation</a:t>
            </a:r>
          </a:p>
        </p:txBody>
      </p:sp>
      <p:sp>
        <p:nvSpPr>
          <p:cNvPr id="7" name="AutoShape 49"/>
          <p:cNvSpPr txBox="1">
            <a:spLocks noChangeArrowheads="1"/>
          </p:cNvSpPr>
          <p:nvPr/>
        </p:nvSpPr>
        <p:spPr bwMode="auto">
          <a:xfrm>
            <a:off x="1714501" y="4641887"/>
            <a:ext cx="5888736" cy="5333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7.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AutoShape 57"/>
          <p:cNvSpPr>
            <a:spLocks noChangeArrowheads="1"/>
          </p:cNvSpPr>
          <p:nvPr/>
        </p:nvSpPr>
        <p:spPr bwMode="auto">
          <a:xfrm>
            <a:off x="1714501" y="5175286"/>
            <a:ext cx="588873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8. Demo </a:t>
            </a:r>
            <a:r>
              <a:rPr lang="en-US" sz="2400" dirty="0">
                <a:solidFill>
                  <a:schemeClr val="bg1"/>
                </a:solidFill>
              </a:rPr>
              <a:t>&amp; QA</a:t>
            </a:r>
          </a:p>
        </p:txBody>
      </p:sp>
      <p:sp>
        <p:nvSpPr>
          <p:cNvPr id="9" name="AutoShape 65"/>
          <p:cNvSpPr>
            <a:spLocks noChangeArrowheads="1"/>
          </p:cNvSpPr>
          <p:nvPr/>
        </p:nvSpPr>
        <p:spPr bwMode="auto">
          <a:xfrm>
            <a:off x="1683773" y="3045387"/>
            <a:ext cx="588873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4. Design </a:t>
            </a:r>
            <a:r>
              <a:rPr lang="en-US" sz="24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0" name="AutoShape 49"/>
          <p:cNvSpPr txBox="1">
            <a:spLocks noChangeArrowheads="1"/>
          </p:cNvSpPr>
          <p:nvPr/>
        </p:nvSpPr>
        <p:spPr bwMode="auto">
          <a:xfrm>
            <a:off x="1704976" y="1445189"/>
            <a:ext cx="5888736" cy="5333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1. 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1690994" y="1978588"/>
            <a:ext cx="5888294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2. Project </a:t>
            </a:r>
            <a:r>
              <a:rPr lang="en-US" sz="2400" dirty="0">
                <a:solidFill>
                  <a:schemeClr val="bg1"/>
                </a:solidFill>
              </a:rPr>
              <a:t>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3418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Document requirements for each use case</a:t>
            </a:r>
            <a:endParaRPr lang="en-US" sz="2800" dirty="0">
              <a:solidFill>
                <a:schemeClr val="tx2"/>
              </a:solidFill>
            </a:endParaRPr>
          </a:p>
          <a:p>
            <a:pPr lvl="0"/>
            <a:r>
              <a:rPr lang="en-US" sz="2800" dirty="0">
                <a:solidFill>
                  <a:schemeClr val="tx2"/>
                </a:solidFill>
              </a:rPr>
              <a:t>Each </a:t>
            </a:r>
            <a:r>
              <a:rPr lang="en-US" sz="2800" dirty="0" smtClean="0">
                <a:solidFill>
                  <a:schemeClr val="tx2"/>
                </a:solidFill>
              </a:rPr>
              <a:t>includes:</a:t>
            </a:r>
            <a:endParaRPr lang="en-US" sz="2800" dirty="0">
              <a:solidFill>
                <a:schemeClr val="tx2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Use </a:t>
            </a:r>
            <a:r>
              <a:rPr lang="en-US" sz="2000" dirty="0">
                <a:solidFill>
                  <a:schemeClr val="tx2"/>
                </a:solidFill>
              </a:rPr>
              <a:t>case </a:t>
            </a:r>
            <a:r>
              <a:rPr lang="en-US" sz="2000" dirty="0" smtClean="0">
                <a:solidFill>
                  <a:schemeClr val="tx2"/>
                </a:solidFill>
              </a:rPr>
              <a:t>diagram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Actor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Summary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Goals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Triggers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Preconditions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Post conditions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</a:rPr>
              <a:t>Success scenarios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</a:rPr>
              <a:t>Alternative scenarios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</a:t>
            </a:r>
            <a:endParaRPr lang="en-US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233768" y="1447800"/>
            <a:ext cx="4800601" cy="4724400"/>
            <a:chOff x="1488" y="960"/>
            <a:chExt cx="2928" cy="2880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37" name="Group 27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39" name="AutoShape 28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AutoShape 29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AutoShape 30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gray">
              <a:xfrm>
                <a:off x="2596" y="1285"/>
                <a:ext cx="7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Usability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32" name="Group 33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34" name="AutoShape 3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utoShape 3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AutoShape 36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Text Box 37"/>
              <p:cNvSpPr txBox="1">
                <a:spLocks noChangeArrowheads="1"/>
              </p:cNvSpPr>
              <p:nvPr/>
            </p:nvSpPr>
            <p:spPr bwMode="gray">
              <a:xfrm>
                <a:off x="1674" y="1784"/>
                <a:ext cx="851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Availability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27" name="Group 45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29" name="AutoShape 4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AutoShape 4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utoShape 4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49"/>
              <p:cNvSpPr txBox="1">
                <a:spLocks noChangeArrowheads="1"/>
              </p:cNvSpPr>
              <p:nvPr/>
            </p:nvSpPr>
            <p:spPr bwMode="gray">
              <a:xfrm>
                <a:off x="3446" y="1784"/>
                <a:ext cx="78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Reliability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22" name="Group 51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24" name="AutoShape 5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utoShape 5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AutoShape 5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1D592">
                        <a:gamma/>
                        <a:shade val="51373"/>
                        <a:invGamma/>
                      </a:srgbClr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Text Box 55"/>
              <p:cNvSpPr txBox="1">
                <a:spLocks noChangeArrowheads="1"/>
              </p:cNvSpPr>
              <p:nvPr/>
            </p:nvSpPr>
            <p:spPr bwMode="gray">
              <a:xfrm>
                <a:off x="3347" y="2747"/>
                <a:ext cx="1007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Performance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17" name="Group 57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19" name="AutoShape 5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utoShape 5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6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99CC">
                        <a:gamma/>
                        <a:shade val="84706"/>
                        <a:invGamma/>
                      </a:srgbClr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Text Box 61"/>
              <p:cNvSpPr txBox="1">
                <a:spLocks noChangeArrowheads="1"/>
              </p:cNvSpPr>
              <p:nvPr/>
            </p:nvSpPr>
            <p:spPr bwMode="gray">
              <a:xfrm>
                <a:off x="1740" y="2760"/>
                <a:ext cx="678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Security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12" name="Group 63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14" name="AutoShape 6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AutoShape 6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AutoShape 66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CCCC">
                        <a:gamma/>
                        <a:shade val="46275"/>
                        <a:invGamma/>
                      </a:srgbClr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Text Box 67"/>
              <p:cNvSpPr txBox="1">
                <a:spLocks noChangeArrowheads="1"/>
              </p:cNvSpPr>
              <p:nvPr/>
            </p:nvSpPr>
            <p:spPr bwMode="gray">
              <a:xfrm>
                <a:off x="2437" y="3243"/>
                <a:ext cx="11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Maintainability</a:t>
                </a:r>
                <a:endParaRPr lang="en-US" sz="1400" b="0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65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4: Software Design Description</a:t>
            </a:r>
          </a:p>
        </p:txBody>
      </p:sp>
      <p:sp>
        <p:nvSpPr>
          <p:cNvPr id="4" name="AutoShape 49"/>
          <p:cNvSpPr>
            <a:spLocks noGrp="1" noChangeArrowheads="1"/>
          </p:cNvSpPr>
          <p:nvPr>
            <p:ph idx="1"/>
          </p:nvPr>
        </p:nvSpPr>
        <p:spPr bwMode="auto">
          <a:xfrm>
            <a:off x="1676400" y="2286000"/>
            <a:ext cx="5867400" cy="5333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Architectural design</a:t>
            </a:r>
          </a:p>
        </p:txBody>
      </p:sp>
      <p:sp>
        <p:nvSpPr>
          <p:cNvPr id="5" name="AutoShape 57"/>
          <p:cNvSpPr>
            <a:spLocks noChangeArrowheads="1"/>
          </p:cNvSpPr>
          <p:nvPr/>
        </p:nvSpPr>
        <p:spPr bwMode="auto">
          <a:xfrm>
            <a:off x="1752600" y="3048000"/>
            <a:ext cx="5791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200" dirty="0">
                <a:solidFill>
                  <a:schemeClr val="bg1"/>
                </a:solidFill>
              </a:rPr>
              <a:t>Detailed design</a:t>
            </a:r>
          </a:p>
        </p:txBody>
      </p:sp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1752600" y="3733800"/>
            <a:ext cx="5791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200" dirty="0">
                <a:solidFill>
                  <a:schemeClr val="bg1"/>
                </a:solidFill>
              </a:rPr>
              <a:t>Database design</a:t>
            </a:r>
          </a:p>
        </p:txBody>
      </p:sp>
    </p:spTree>
    <p:extLst>
      <p:ext uri="{BB962C8B-B14F-4D97-AF65-F5344CB8AC3E}">
        <p14:creationId xmlns:p14="http://schemas.microsoft.com/office/powerpoint/2010/main" val="24095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design</a:t>
            </a:r>
          </a:p>
        </p:txBody>
      </p:sp>
      <p:sp>
        <p:nvSpPr>
          <p:cNvPr id="4" name="AutoShape 49"/>
          <p:cNvSpPr>
            <a:spLocks noChangeArrowheads="1"/>
          </p:cNvSpPr>
          <p:nvPr/>
        </p:nvSpPr>
        <p:spPr bwMode="auto">
          <a:xfrm>
            <a:off x="2209800" y="2362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200" dirty="0" smtClean="0">
                <a:solidFill>
                  <a:schemeClr val="bg1"/>
                </a:solidFill>
              </a:rPr>
              <a:t>Overall design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AutoShape 57"/>
          <p:cNvSpPr>
            <a:spLocks noChangeArrowheads="1"/>
          </p:cNvSpPr>
          <p:nvPr/>
        </p:nvSpPr>
        <p:spPr bwMode="auto">
          <a:xfrm>
            <a:off x="2209800" y="3048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200" dirty="0" smtClean="0">
                <a:solidFill>
                  <a:schemeClr val="bg1"/>
                </a:solidFill>
              </a:rPr>
              <a:t>Components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2209800" y="3733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200" dirty="0" smtClean="0">
                <a:solidFill>
                  <a:schemeClr val="bg1"/>
                </a:solidFill>
              </a:rPr>
              <a:t>Patterns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- Overall Design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22" y="1295400"/>
            <a:ext cx="5591956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– </a:t>
            </a:r>
            <a:r>
              <a:rPr lang="en-US" dirty="0" smtClean="0"/>
              <a:t>Client component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3340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9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Architecture – </a:t>
            </a:r>
            <a:r>
              <a:rPr lang="en-US" dirty="0" smtClean="0"/>
              <a:t>Server component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246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6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 – </a:t>
            </a:r>
            <a:r>
              <a:rPr lang="en-US" dirty="0" smtClean="0"/>
              <a:t>Question bank management component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1910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9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&amp; 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7" y="1585911"/>
            <a:ext cx="769620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3-layer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Client-Server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.Net</a:t>
            </a:r>
            <a:r>
              <a:rPr lang="en-US" dirty="0" smtClean="0">
                <a:solidFill>
                  <a:schemeClr val="tx2"/>
                </a:solidFill>
              </a:rPr>
              <a:t> remote </a:t>
            </a:r>
            <a:r>
              <a:rPr lang="en-US" dirty="0" smtClean="0">
                <a:solidFill>
                  <a:schemeClr val="tx2"/>
                </a:solidFill>
              </a:rPr>
              <a:t>Single </a:t>
            </a:r>
            <a:r>
              <a:rPr lang="en-US" dirty="0" smtClean="0">
                <a:solidFill>
                  <a:schemeClr val="tx2"/>
                </a:solidFill>
              </a:rPr>
              <a:t>call</a:t>
            </a:r>
            <a:endParaRPr lang="en-US" dirty="0"/>
          </a:p>
        </p:txBody>
      </p:sp>
      <p:pic>
        <p:nvPicPr>
          <p:cNvPr id="2050" name="Picture 2" descr="http://www.khoahoc.com.vn/photos/Image/2005/11/07/client-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50881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ofactory.com/Images/layers3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85911"/>
            <a:ext cx="25527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Design for each use case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Class diagram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Class explanation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Sequence diagram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81200"/>
            <a:ext cx="50292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endParaRPr lang="en-US" dirty="0" smtClean="0"/>
          </a:p>
          <a:p>
            <a:r>
              <a:rPr lang="en-US" dirty="0" smtClean="0"/>
              <a:t>Literature Review</a:t>
            </a:r>
          </a:p>
          <a:p>
            <a:endParaRPr lang="en-US" dirty="0" smtClean="0"/>
          </a:p>
          <a:p>
            <a:r>
              <a:rPr lang="en-US" dirty="0" smtClean="0"/>
              <a:t>Our Proposal</a:t>
            </a:r>
          </a:p>
          <a:p>
            <a:endParaRPr lang="en-US" dirty="0" smtClean="0"/>
          </a:p>
          <a:p>
            <a:r>
              <a:rPr lang="en-US" dirty="0" smtClean="0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1534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71799" y="6200745"/>
            <a:ext cx="2610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Class diagram  example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15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7865" y="6107373"/>
            <a:ext cx="304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Sequence diagram example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51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</a:t>
            </a:r>
            <a:r>
              <a:rPr lang="en-US" dirty="0" smtClean="0"/>
              <a:t>design - ERD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553200" cy="5034552"/>
          </a:xfrm>
        </p:spPr>
      </p:pic>
    </p:spTree>
    <p:extLst>
      <p:ext uri="{BB962C8B-B14F-4D97-AF65-F5344CB8AC3E}">
        <p14:creationId xmlns:p14="http://schemas.microsoft.com/office/powerpoint/2010/main" val="33213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- </a:t>
            </a:r>
            <a:r>
              <a:rPr lang="en-US" dirty="0" smtClean="0"/>
              <a:t>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187"/>
            <a:ext cx="7548527" cy="48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5: Implementation</a:t>
            </a:r>
          </a:p>
        </p:txBody>
      </p:sp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2354262" y="1724024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sz="2200" dirty="0" smtClean="0">
                <a:solidFill>
                  <a:schemeClr val="bg1"/>
                </a:solidFill>
              </a:rPr>
              <a:t>   </a:t>
            </a:r>
            <a:r>
              <a:rPr lang="en-US" sz="2200" dirty="0">
                <a:solidFill>
                  <a:schemeClr val="bg1"/>
                </a:solidFill>
              </a:rPr>
              <a:t>Technologies</a:t>
            </a:r>
          </a:p>
        </p:txBody>
      </p:sp>
      <p:sp>
        <p:nvSpPr>
          <p:cNvPr id="7" name="AutoShape 65"/>
          <p:cNvSpPr>
            <a:spLocks noChangeArrowheads="1"/>
          </p:cNvSpPr>
          <p:nvPr/>
        </p:nvSpPr>
        <p:spPr bwMode="auto">
          <a:xfrm>
            <a:off x="2346325" y="2333624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200" dirty="0" smtClean="0">
                <a:solidFill>
                  <a:schemeClr val="bg1"/>
                </a:solidFill>
              </a:rPr>
              <a:t>   Tools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8" name="AutoShape 65"/>
          <p:cNvSpPr>
            <a:spLocks noChangeArrowheads="1"/>
          </p:cNvSpPr>
          <p:nvPr/>
        </p:nvSpPr>
        <p:spPr bwMode="auto">
          <a:xfrm>
            <a:off x="2346325" y="2943224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sz="2200" dirty="0" smtClean="0">
                <a:solidFill>
                  <a:schemeClr val="bg1"/>
                </a:solidFill>
              </a:rPr>
              <a:t>   </a:t>
            </a:r>
            <a:r>
              <a:rPr lang="en-US" sz="2200" dirty="0">
                <a:solidFill>
                  <a:schemeClr val="bg1"/>
                </a:solidFill>
              </a:rPr>
              <a:t>Coding </a:t>
            </a:r>
            <a:r>
              <a:rPr lang="en-US" sz="2200" dirty="0" smtClean="0">
                <a:solidFill>
                  <a:schemeClr val="bg1"/>
                </a:solidFill>
              </a:rPr>
              <a:t>convention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AutoShape 65"/>
          <p:cNvSpPr>
            <a:spLocks noChangeArrowheads="1"/>
          </p:cNvSpPr>
          <p:nvPr/>
        </p:nvSpPr>
        <p:spPr bwMode="auto">
          <a:xfrm>
            <a:off x="2346325" y="3552824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sz="2200" dirty="0" smtClean="0">
                <a:solidFill>
                  <a:schemeClr val="bg1"/>
                </a:solidFill>
              </a:rPr>
              <a:t>   </a:t>
            </a:r>
            <a:r>
              <a:rPr lang="en-US" sz="2200" dirty="0">
                <a:solidFill>
                  <a:schemeClr val="bg1"/>
                </a:solidFill>
              </a:rPr>
              <a:t>Code </a:t>
            </a:r>
            <a:r>
              <a:rPr lang="en-US" sz="2200" dirty="0" smtClean="0">
                <a:solidFill>
                  <a:schemeClr val="bg1"/>
                </a:solidFill>
              </a:rPr>
              <a:t>review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AutoShape 65"/>
          <p:cNvSpPr>
            <a:spLocks noChangeArrowheads="1"/>
          </p:cNvSpPr>
          <p:nvPr/>
        </p:nvSpPr>
        <p:spPr bwMode="auto">
          <a:xfrm>
            <a:off x="2346325" y="4162424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sz="2200" dirty="0" smtClean="0">
                <a:solidFill>
                  <a:schemeClr val="bg1"/>
                </a:solidFill>
              </a:rPr>
              <a:t>   </a:t>
            </a:r>
            <a:r>
              <a:rPr lang="en-US" sz="2200" dirty="0">
                <a:solidFill>
                  <a:schemeClr val="bg1"/>
                </a:solidFill>
              </a:rPr>
              <a:t>Unit test</a:t>
            </a:r>
          </a:p>
        </p:txBody>
      </p:sp>
      <p:sp>
        <p:nvSpPr>
          <p:cNvPr id="11" name="AutoShape 65"/>
          <p:cNvSpPr>
            <a:spLocks noChangeArrowheads="1"/>
          </p:cNvSpPr>
          <p:nvPr/>
        </p:nvSpPr>
        <p:spPr bwMode="auto">
          <a:xfrm>
            <a:off x="2346325" y="4772024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sz="2200" dirty="0" smtClean="0">
                <a:solidFill>
                  <a:schemeClr val="bg1"/>
                </a:solidFill>
              </a:rPr>
              <a:t>   </a:t>
            </a:r>
            <a:r>
              <a:rPr lang="en-US" sz="2200" dirty="0">
                <a:solidFill>
                  <a:schemeClr val="bg1"/>
                </a:solidFill>
              </a:rPr>
              <a:t>Performance </a:t>
            </a:r>
            <a:r>
              <a:rPr lang="en-US" sz="2200" dirty="0" smtClean="0">
                <a:solidFill>
                  <a:schemeClr val="bg1"/>
                </a:solidFill>
              </a:rPr>
              <a:t>considerations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AutoShape 65"/>
          <p:cNvSpPr>
            <a:spLocks noChangeArrowheads="1"/>
          </p:cNvSpPr>
          <p:nvPr/>
        </p:nvSpPr>
        <p:spPr bwMode="auto">
          <a:xfrm>
            <a:off x="2346325" y="5381624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200" dirty="0" smtClean="0">
                <a:solidFill>
                  <a:schemeClr val="bg1"/>
                </a:solidFill>
              </a:rPr>
              <a:t>   </a:t>
            </a:r>
            <a:r>
              <a:rPr lang="en-US" sz="2200" dirty="0">
                <a:solidFill>
                  <a:schemeClr val="bg1"/>
                </a:solidFill>
              </a:rPr>
              <a:t>Security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86395"/>
            <a:ext cx="1680666" cy="16806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62099"/>
            <a:ext cx="4286250" cy="3209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33" y="3429000"/>
            <a:ext cx="1874838" cy="18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pic>
        <p:nvPicPr>
          <p:cNvPr id="8" name="Picture 2" descr="C:\Users\iLucas\Desktop\psn images\VisualStudio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29628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017048"/>
            <a:ext cx="4343400" cy="774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90600"/>
            <a:ext cx="3187700" cy="1430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84450"/>
            <a:ext cx="2548467" cy="1911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08275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0" y="3693348"/>
            <a:ext cx="1828800" cy="16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21336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Follow general .NET conventions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Specific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conventions for the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19387"/>
            <a:ext cx="2689306" cy="292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2" y="2733674"/>
            <a:ext cx="3810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technical lead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Peer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review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00400"/>
            <a:ext cx="3505200" cy="2868422"/>
          </a:xfrm>
          <a:prstGeom prst="rect">
            <a:avLst/>
          </a:prstGeom>
        </p:spPr>
      </p:pic>
      <p:pic>
        <p:nvPicPr>
          <p:cNvPr id="1026" name="Picture 2" descr="D:\Angel\Do_An\Pictures\Silde\list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514600"/>
            <a:ext cx="3200400" cy="31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 unit test personally 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19400"/>
            <a:ext cx="4419600" cy="28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2" y="1600200"/>
            <a:ext cx="8229600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pplication </a:t>
            </a:r>
            <a:r>
              <a:rPr lang="en-US" dirty="0"/>
              <a:t>of IT </a:t>
            </a:r>
            <a:r>
              <a:rPr lang="en-US" dirty="0" smtClean="0"/>
              <a:t>in examination</a:t>
            </a:r>
            <a:r>
              <a:rPr lang="en-US" dirty="0" smtClean="0"/>
              <a:t>.</a:t>
            </a:r>
          </a:p>
          <a:p>
            <a:r>
              <a:rPr lang="en-US" dirty="0"/>
              <a:t>Organizing and grading </a:t>
            </a:r>
            <a:r>
              <a:rPr lang="en-US" dirty="0" smtClean="0"/>
              <a:t>exam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T</a:t>
            </a:r>
            <a:r>
              <a:rPr lang="en-US" dirty="0" smtClean="0"/>
              <a:t>ake </a:t>
            </a:r>
            <a:r>
              <a:rPr lang="en-US" dirty="0"/>
              <a:t>a lot of </a:t>
            </a:r>
            <a:r>
              <a:rPr lang="en-US" dirty="0" smtClean="0"/>
              <a:t>time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H</a:t>
            </a:r>
            <a:r>
              <a:rPr lang="en-US" dirty="0" smtClean="0"/>
              <a:t>uman effort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Compress solutions to increase transfer speed</a:t>
            </a:r>
          </a:p>
          <a:p>
            <a:pPr lvl="0"/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200400"/>
            <a:ext cx="4038600" cy="26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Login validation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Encrypt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sensitive data: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paper file, submit file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Session key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Use </a:t>
            </a:r>
            <a:r>
              <a:rPr lang="en-US" dirty="0">
                <a:solidFill>
                  <a:schemeClr val="tx2"/>
                </a:solidFill>
              </a:rPr>
              <a:t>limited access </a:t>
            </a:r>
            <a:r>
              <a:rPr lang="en-US" dirty="0" smtClean="0">
                <a:solidFill>
                  <a:schemeClr val="tx2"/>
                </a:solidFill>
              </a:rPr>
              <a:t>rights user for executing solution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3434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6: Test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Include: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Features to be tested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Features not to be tested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Test case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Check list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66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Number of test cases</a:t>
            </a:r>
            <a:r>
              <a:rPr lang="en-US" dirty="0"/>
              <a:t>: </a:t>
            </a:r>
            <a:r>
              <a:rPr lang="en-US" dirty="0" smtClean="0"/>
              <a:t>230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Number of passed cases: </a:t>
            </a:r>
            <a:r>
              <a:rPr lang="en-US" dirty="0" smtClean="0">
                <a:solidFill>
                  <a:schemeClr val="tx2"/>
                </a:solidFill>
              </a:rPr>
              <a:t>230</a:t>
            </a:r>
            <a:endParaRPr lang="en-US" dirty="0">
              <a:solidFill>
                <a:schemeClr val="tx2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Number of failed cases: </a:t>
            </a:r>
            <a:r>
              <a:rPr lang="en-US" dirty="0" smtClean="0">
                <a:solidFill>
                  <a:schemeClr val="tx2"/>
                </a:solidFill>
              </a:rPr>
              <a:t>10 </a:t>
            </a:r>
            <a:r>
              <a:rPr lang="en-US" dirty="0">
                <a:solidFill>
                  <a:schemeClr val="tx2"/>
                </a:solidFill>
              </a:rPr>
              <a:t>(fixed all)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Number of not tested cases: </a:t>
            </a:r>
            <a:r>
              <a:rPr lang="en-US" dirty="0" smtClean="0">
                <a:solidFill>
                  <a:schemeClr val="tx2"/>
                </a:solidFill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00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7: 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2819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Capstone Project: completed (in next 30’ </a:t>
            </a:r>
            <a:r>
              <a:rPr lang="en-US" dirty="0" smtClean="0">
                <a:sym typeface="Wingdings" pitchFamily="2" charset="2"/>
              </a:rPr>
              <a:t>)</a:t>
            </a:r>
            <a:endParaRPr lang="en-US" dirty="0" smtClean="0"/>
          </a:p>
          <a:p>
            <a:pPr lvl="0"/>
            <a:r>
              <a:rPr lang="en-US" dirty="0" smtClean="0"/>
              <a:t>Product: deployed to Server FPT University</a:t>
            </a:r>
            <a:endParaRPr lang="en-US" dirty="0"/>
          </a:p>
          <a:p>
            <a:pPr lvl="0"/>
            <a:r>
              <a:rPr lang="en-US" dirty="0" smtClean="0"/>
              <a:t>Future:</a:t>
            </a:r>
          </a:p>
          <a:p>
            <a:pPr lvl="0">
              <a:buFontTx/>
              <a:buChar char="-"/>
            </a:pPr>
            <a:r>
              <a:rPr lang="en-US" dirty="0" smtClean="0"/>
              <a:t>Continue developing</a:t>
            </a:r>
          </a:p>
          <a:p>
            <a:pPr lvl="0">
              <a:buFontTx/>
              <a:buChar char="-"/>
            </a:pPr>
            <a:r>
              <a:rPr lang="en-US" dirty="0" smtClean="0"/>
              <a:t>Invest in this product (anyone interested?)</a:t>
            </a:r>
          </a:p>
          <a:p>
            <a:pPr lvl="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04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Literature </a:t>
            </a:r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490664"/>
            <a:ext cx="1905000" cy="16982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90663"/>
            <a:ext cx="1524000" cy="165377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4375" y="3276600"/>
            <a:ext cx="7467600" cy="270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PC</a:t>
            </a:r>
            <a:r>
              <a:rPr lang="en-US" baseline="30000" dirty="0" smtClean="0"/>
              <a:t>2</a:t>
            </a:r>
            <a:r>
              <a:rPr lang="en-US" dirty="0" smtClean="0"/>
              <a:t>, a </a:t>
            </a:r>
            <a:r>
              <a:rPr lang="en-US" dirty="0"/>
              <a:t>client – server system that used in the </a:t>
            </a:r>
            <a:r>
              <a:rPr lang="en-US" dirty="0" smtClean="0"/>
              <a:t>ACM</a:t>
            </a:r>
          </a:p>
          <a:p>
            <a:r>
              <a:rPr lang="en-US" dirty="0" smtClean="0"/>
              <a:t>Application</a:t>
            </a:r>
            <a:r>
              <a:rPr lang="en-US" dirty="0" smtClean="0"/>
              <a:t> difficult to deploy in Vietnam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26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685800" y="1852616"/>
            <a:ext cx="37338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4572000" y="1828799"/>
            <a:ext cx="4038600" cy="1781179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685800" y="3754441"/>
            <a:ext cx="37338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4572000" y="3754441"/>
            <a:ext cx="40386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2668588" y="2843216"/>
            <a:ext cx="1752600" cy="766763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4572000" y="2847973"/>
            <a:ext cx="1752600" cy="766763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2668588" y="3744916"/>
            <a:ext cx="1752600" cy="746125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4562475" y="3744916"/>
            <a:ext cx="1752600" cy="746125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gray">
          <a:xfrm>
            <a:off x="2762250" y="3043241"/>
            <a:ext cx="15779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Resource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4633913" y="3062287"/>
            <a:ext cx="15779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Exam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2762250" y="3921129"/>
            <a:ext cx="15779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Network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4572000" y="3910016"/>
            <a:ext cx="1681162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User Friendly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gray">
          <a:xfrm>
            <a:off x="876299" y="1933439"/>
            <a:ext cx="34639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Minimizing human </a:t>
            </a:r>
            <a:r>
              <a:rPr lang="en-US" sz="1600" dirty="0" smtClean="0">
                <a:solidFill>
                  <a:schemeClr val="bg1"/>
                </a:solidFill>
              </a:rPr>
              <a:t>effort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Ensure </a:t>
            </a:r>
            <a:r>
              <a:rPr lang="en-US" sz="1600" dirty="0">
                <a:solidFill>
                  <a:schemeClr val="bg1"/>
                </a:solidFill>
              </a:rPr>
              <a:t>fairness in the course of the exam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gray">
          <a:xfrm>
            <a:off x="876300" y="4549914"/>
            <a:ext cx="3162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Easy to connect to server</a:t>
            </a:r>
          </a:p>
          <a:p>
            <a:pPr marL="285750" lvl="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Validate using Active Directory</a:t>
            </a:r>
          </a:p>
          <a:p>
            <a:pPr marL="285750" lvl="0" indent="-285750">
              <a:spcBef>
                <a:spcPct val="500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gray">
          <a:xfrm>
            <a:off x="4800600" y="1933439"/>
            <a:ext cx="381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</a:rPr>
              <a:t>Fully information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Auto grading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gray">
          <a:xfrm>
            <a:off x="4800600" y="4549914"/>
            <a:ext cx="3733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Simple Interface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Easy to use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98" y="2819400"/>
            <a:ext cx="739402" cy="7244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81200"/>
            <a:ext cx="741977" cy="7419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00" y="2077430"/>
            <a:ext cx="765797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r>
              <a:rPr lang="en-US" dirty="0"/>
              <a:t>The product </a:t>
            </a:r>
            <a:r>
              <a:rPr lang="en-US" dirty="0" smtClean="0"/>
              <a:t>is </a:t>
            </a:r>
            <a:r>
              <a:rPr lang="en-US" dirty="0"/>
              <a:t>a client-server application named </a:t>
            </a:r>
            <a:r>
              <a:rPr lang="en-US" dirty="0" smtClean="0"/>
              <a:t>Programming Contest Management System (PCMS)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Tools that </a:t>
            </a:r>
            <a:r>
              <a:rPr lang="en-US" dirty="0"/>
              <a:t>help manage questions in the Question </a:t>
            </a:r>
            <a:r>
              <a:rPr lang="en-US" dirty="0" smtClean="0"/>
              <a:t>Bank Management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43200"/>
            <a:ext cx="29527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00400"/>
            <a:ext cx="323088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2 : Software project management plan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905000"/>
            <a:ext cx="5791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/>
              <a:t>The proposed system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Development Environment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/>
              <a:t>Process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Project organization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Project Planning</a:t>
            </a:r>
          </a:p>
          <a:p>
            <a:pPr marL="285750" lvl="0" indent="-285750" algn="ctr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3581400"/>
            <a:ext cx="5534025" cy="3133725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Server</a:t>
            </a:r>
            <a:endParaRPr lang="en-US" sz="22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 Manage exams.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Start/stop exam.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Manage students in the exam (authenticate, status…)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Store solution of student.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 Automatic grade solutions.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 View result and create report of exam.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609600" y="1962150"/>
            <a:ext cx="39528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 Client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200" dirty="0" smtClean="0"/>
              <a:t>Authentication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200" dirty="0" smtClean="0"/>
              <a:t>Check solution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200" dirty="0" smtClean="0"/>
              <a:t>Submit solution</a:t>
            </a:r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2475" y="1677650"/>
            <a:ext cx="4562475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Question bank management: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Manage question bank: language, subject, chapter, question.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Manage exam: exam, paper.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Random paper.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Export exam doc, paper file.</a:t>
            </a:r>
          </a:p>
          <a:p>
            <a:pPr lvl="1">
              <a:buFont typeface="Courier New" pitchFamily="49" charset="0"/>
              <a:buChar char="o"/>
            </a:pP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893</Words>
  <Application>Microsoft Office PowerPoint</Application>
  <PresentationFormat>On-screen Show (4:3)</PresentationFormat>
  <Paragraphs>282</Paragraphs>
  <Slides>45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Programming Contest    Management System</vt:lpstr>
      <vt:lpstr>Agenda</vt:lpstr>
      <vt:lpstr>Part 1: Introduction</vt:lpstr>
      <vt:lpstr>Background</vt:lpstr>
      <vt:lpstr>Literature Review</vt:lpstr>
      <vt:lpstr>Our Proposal</vt:lpstr>
      <vt:lpstr>Products</vt:lpstr>
      <vt:lpstr>Part 2 : Software project management plan</vt:lpstr>
      <vt:lpstr>The proposed system</vt:lpstr>
      <vt:lpstr>Development Environment - Hardware</vt:lpstr>
      <vt:lpstr>Development Environment - Software</vt:lpstr>
      <vt:lpstr>Process</vt:lpstr>
      <vt:lpstr>Project Organization</vt:lpstr>
      <vt:lpstr>Project Planning</vt:lpstr>
      <vt:lpstr>Part 3: Requirement Specifications</vt:lpstr>
      <vt:lpstr>User Requirements</vt:lpstr>
      <vt:lpstr>Client Application</vt:lpstr>
      <vt:lpstr>Server Application</vt:lpstr>
      <vt:lpstr>Question bank Management Application</vt:lpstr>
      <vt:lpstr>System Requirements</vt:lpstr>
      <vt:lpstr>Non-functional Requirement</vt:lpstr>
      <vt:lpstr>Part 4: Software Design Description</vt:lpstr>
      <vt:lpstr>Architectural design</vt:lpstr>
      <vt:lpstr>Architecture - Overall Design</vt:lpstr>
      <vt:lpstr>Architecture – Client component</vt:lpstr>
      <vt:lpstr>Architecture – Server component</vt:lpstr>
      <vt:lpstr>Architecture – Question bank management component</vt:lpstr>
      <vt:lpstr>Architectural &amp; design patterns</vt:lpstr>
      <vt:lpstr>Detailed design</vt:lpstr>
      <vt:lpstr>PowerPoint Presentation</vt:lpstr>
      <vt:lpstr>PowerPoint Presentation</vt:lpstr>
      <vt:lpstr>Database design - ERD</vt:lpstr>
      <vt:lpstr>Database design - Table</vt:lpstr>
      <vt:lpstr>Part 5: Implementation</vt:lpstr>
      <vt:lpstr>Technologies</vt:lpstr>
      <vt:lpstr>Tools</vt:lpstr>
      <vt:lpstr>Coding conventions</vt:lpstr>
      <vt:lpstr>Code review</vt:lpstr>
      <vt:lpstr>Unit test</vt:lpstr>
      <vt:lpstr>Performance considerations</vt:lpstr>
      <vt:lpstr>Security considerations</vt:lpstr>
      <vt:lpstr>Part 6: Test Documentation</vt:lpstr>
      <vt:lpstr>Test Result</vt:lpstr>
      <vt:lpstr>Part 7: Summary</vt:lpstr>
      <vt:lpstr>Demo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Tuan</dc:creator>
  <cp:lastModifiedBy>Tran Tuan</cp:lastModifiedBy>
  <cp:revision>94</cp:revision>
  <dcterms:created xsi:type="dcterms:W3CDTF">2012-08-14T08:16:33Z</dcterms:created>
  <dcterms:modified xsi:type="dcterms:W3CDTF">2012-08-16T09:14:21Z</dcterms:modified>
</cp:coreProperties>
</file>