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61" r:id="rId3"/>
    <p:sldId id="257" r:id="rId4"/>
    <p:sldId id="258" r:id="rId5"/>
    <p:sldId id="262" r:id="rId6"/>
    <p:sldId id="263" r:id="rId7"/>
    <p:sldId id="269" r:id="rId8"/>
    <p:sldId id="270" r:id="rId9"/>
    <p:sldId id="273" r:id="rId10"/>
    <p:sldId id="274" r:id="rId11"/>
    <p:sldId id="276" r:id="rId12"/>
    <p:sldId id="264" r:id="rId13"/>
    <p:sldId id="265" r:id="rId14"/>
    <p:sldId id="266" r:id="rId15"/>
    <p:sldId id="267" r:id="rId16"/>
    <p:sldId id="268" r:id="rId17"/>
    <p:sldId id="278" r:id="rId18"/>
    <p:sldId id="279" r:id="rId19"/>
    <p:sldId id="280" r:id="rId20"/>
    <p:sldId id="281" r:id="rId21"/>
    <p:sldId id="282" r:id="rId22"/>
    <p:sldId id="277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92" r:id="rId34"/>
    <p:sldId id="294" r:id="rId35"/>
    <p:sldId id="295" r:id="rId36"/>
    <p:sldId id="323" r:id="rId37"/>
    <p:sldId id="324" r:id="rId38"/>
    <p:sldId id="296" r:id="rId39"/>
    <p:sldId id="300" r:id="rId40"/>
    <p:sldId id="301" r:id="rId41"/>
    <p:sldId id="302" r:id="rId42"/>
    <p:sldId id="304" r:id="rId43"/>
    <p:sldId id="303" r:id="rId44"/>
    <p:sldId id="305" r:id="rId45"/>
    <p:sldId id="306" r:id="rId46"/>
    <p:sldId id="297" r:id="rId47"/>
    <p:sldId id="307" r:id="rId48"/>
    <p:sldId id="299" r:id="rId49"/>
    <p:sldId id="298" r:id="rId50"/>
    <p:sldId id="308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0" r:id="rId59"/>
    <p:sldId id="318" r:id="rId60"/>
    <p:sldId id="319" r:id="rId61"/>
    <p:sldId id="320" r:id="rId62"/>
    <p:sldId id="321" r:id="rId63"/>
    <p:sldId id="322" r:id="rId64"/>
    <p:sldId id="259" r:id="rId6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>
        <p:scale>
          <a:sx n="100" d="100"/>
          <a:sy n="100" d="100"/>
        </p:scale>
        <p:origin x="-672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49275-D642-403C-BCB2-4DD742D3B6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053D4D-87C4-4DCD-9D1C-2E9FAE140978}">
      <dgm:prSet phldrT="[Text]"/>
      <dgm:spPr/>
      <dgm:t>
        <a:bodyPr/>
        <a:lstStyle/>
        <a:p>
          <a:r>
            <a:rPr lang="en-US" dirty="0" smtClean="0"/>
            <a:t>Tested</a:t>
          </a:r>
          <a:endParaRPr lang="en-US" dirty="0"/>
        </a:p>
      </dgm:t>
    </dgm:pt>
    <dgm:pt modelId="{47153278-83EA-4B0F-BD4A-E8E11EB512DE}" type="parTrans" cxnId="{C276D135-24CA-4DFB-817D-C37A4A3CECD7}">
      <dgm:prSet/>
      <dgm:spPr/>
      <dgm:t>
        <a:bodyPr/>
        <a:lstStyle/>
        <a:p>
          <a:endParaRPr lang="en-US"/>
        </a:p>
      </dgm:t>
    </dgm:pt>
    <dgm:pt modelId="{D42F0638-2C7D-4BE1-B43F-7BE883CBE2B3}" type="sibTrans" cxnId="{C276D135-24CA-4DFB-817D-C37A4A3CECD7}">
      <dgm:prSet/>
      <dgm:spPr/>
      <dgm:t>
        <a:bodyPr/>
        <a:lstStyle/>
        <a:p>
          <a:endParaRPr lang="en-US"/>
        </a:p>
      </dgm:t>
    </dgm:pt>
    <dgm:pt modelId="{098326A0-DD91-4C89-98F8-C9483D991F18}">
      <dgm:prSet phldrT="[Text]"/>
      <dgm:spPr/>
      <dgm:t>
        <a:bodyPr/>
        <a:lstStyle/>
        <a:p>
          <a:r>
            <a:rPr lang="en-US" dirty="0" smtClean="0"/>
            <a:t>Unit test</a:t>
          </a:r>
          <a:endParaRPr lang="en-US" dirty="0"/>
        </a:p>
      </dgm:t>
    </dgm:pt>
    <dgm:pt modelId="{6FE5BC8F-0C78-43D1-A516-7D6B78517F81}" type="parTrans" cxnId="{66EBFB24-D275-494E-92FC-8EDC14DBBD64}">
      <dgm:prSet/>
      <dgm:spPr/>
      <dgm:t>
        <a:bodyPr/>
        <a:lstStyle/>
        <a:p>
          <a:endParaRPr lang="en-US"/>
        </a:p>
      </dgm:t>
    </dgm:pt>
    <dgm:pt modelId="{0489EB2A-9330-434F-8122-E7AA553BABF7}" type="sibTrans" cxnId="{66EBFB24-D275-494E-92FC-8EDC14DBBD64}">
      <dgm:prSet/>
      <dgm:spPr/>
      <dgm:t>
        <a:bodyPr/>
        <a:lstStyle/>
        <a:p>
          <a:endParaRPr lang="en-US"/>
        </a:p>
      </dgm:t>
    </dgm:pt>
    <dgm:pt modelId="{ECCA841E-83F4-4007-868A-8AB85017C0EF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Not tested</a:t>
          </a:r>
          <a:endParaRPr lang="en-US" dirty="0">
            <a:solidFill>
              <a:schemeClr val="bg1"/>
            </a:solidFill>
          </a:endParaRPr>
        </a:p>
      </dgm:t>
    </dgm:pt>
    <dgm:pt modelId="{D199AE39-99B3-49EF-A2E2-FE3DE470417E}" type="parTrans" cxnId="{251374F3-F2F0-4209-9E67-58A02598423C}">
      <dgm:prSet/>
      <dgm:spPr/>
      <dgm:t>
        <a:bodyPr/>
        <a:lstStyle/>
        <a:p>
          <a:endParaRPr lang="en-US"/>
        </a:p>
      </dgm:t>
    </dgm:pt>
    <dgm:pt modelId="{98CEEDB1-AF80-4D09-B6AA-45BF0975920A}" type="sibTrans" cxnId="{251374F3-F2F0-4209-9E67-58A02598423C}">
      <dgm:prSet/>
      <dgm:spPr/>
      <dgm:t>
        <a:bodyPr/>
        <a:lstStyle/>
        <a:p>
          <a:endParaRPr lang="en-US"/>
        </a:p>
      </dgm:t>
    </dgm:pt>
    <dgm:pt modelId="{265B4CB5-15EE-450B-8AA1-86EE33E6E64E}">
      <dgm:prSet phldrT="[Text]"/>
      <dgm:spPr/>
      <dgm:t>
        <a:bodyPr/>
        <a:lstStyle/>
        <a:p>
          <a:r>
            <a:rPr lang="en-US" dirty="0" smtClean="0"/>
            <a:t>PEN test</a:t>
          </a:r>
          <a:endParaRPr lang="en-US" dirty="0"/>
        </a:p>
      </dgm:t>
    </dgm:pt>
    <dgm:pt modelId="{3A5E6F2A-887E-4A41-B4CE-7DB77A5A43BA}" type="parTrans" cxnId="{CDF46D2E-31FF-4CD2-A091-D34864F16217}">
      <dgm:prSet/>
      <dgm:spPr/>
      <dgm:t>
        <a:bodyPr/>
        <a:lstStyle/>
        <a:p>
          <a:endParaRPr lang="en-US"/>
        </a:p>
      </dgm:t>
    </dgm:pt>
    <dgm:pt modelId="{20EF8C66-8162-4692-8860-AB8164B4B54C}" type="sibTrans" cxnId="{CDF46D2E-31FF-4CD2-A091-D34864F16217}">
      <dgm:prSet/>
      <dgm:spPr/>
      <dgm:t>
        <a:bodyPr/>
        <a:lstStyle/>
        <a:p>
          <a:endParaRPr lang="en-US"/>
        </a:p>
      </dgm:t>
    </dgm:pt>
    <dgm:pt modelId="{98557169-A4B4-4FD5-8D87-0126DD5220F8}">
      <dgm:prSet phldrT="[Text]"/>
      <dgm:spPr/>
      <dgm:t>
        <a:bodyPr/>
        <a:lstStyle/>
        <a:p>
          <a:r>
            <a:rPr lang="en-US" dirty="0" smtClean="0"/>
            <a:t>Integration</a:t>
          </a:r>
          <a:endParaRPr lang="en-US" dirty="0"/>
        </a:p>
      </dgm:t>
    </dgm:pt>
    <dgm:pt modelId="{4745970B-B110-43A9-96CA-5E50458A3453}" type="parTrans" cxnId="{C8939709-DDB6-4D21-BE56-9CFB102F75FA}">
      <dgm:prSet/>
      <dgm:spPr/>
      <dgm:t>
        <a:bodyPr/>
        <a:lstStyle/>
        <a:p>
          <a:endParaRPr lang="en-US"/>
        </a:p>
      </dgm:t>
    </dgm:pt>
    <dgm:pt modelId="{F28F1523-8DA1-41F0-89D5-93CF8D68D827}" type="sibTrans" cxnId="{C8939709-DDB6-4D21-BE56-9CFB102F75FA}">
      <dgm:prSet/>
      <dgm:spPr/>
      <dgm:t>
        <a:bodyPr/>
        <a:lstStyle/>
        <a:p>
          <a:endParaRPr lang="en-US"/>
        </a:p>
      </dgm:t>
    </dgm:pt>
    <dgm:pt modelId="{A5292900-0AF0-42F3-BB49-DABDC84DA047}">
      <dgm:prSet phldrT="[Text]"/>
      <dgm:spPr/>
      <dgm:t>
        <a:bodyPr/>
        <a:lstStyle/>
        <a:p>
          <a:endParaRPr lang="en-US" dirty="0"/>
        </a:p>
      </dgm:t>
    </dgm:pt>
    <dgm:pt modelId="{4A5ABF7B-A856-4EE0-AD96-E32A568AE172}" type="parTrans" cxnId="{E46C66CA-2C9A-41F1-A3C3-3F4C6D372938}">
      <dgm:prSet/>
      <dgm:spPr/>
      <dgm:t>
        <a:bodyPr/>
        <a:lstStyle/>
        <a:p>
          <a:endParaRPr lang="en-US"/>
        </a:p>
      </dgm:t>
    </dgm:pt>
    <dgm:pt modelId="{35020F3A-8441-4EA4-9CFB-98DA34AB9127}" type="sibTrans" cxnId="{E46C66CA-2C9A-41F1-A3C3-3F4C6D372938}">
      <dgm:prSet/>
      <dgm:spPr/>
      <dgm:t>
        <a:bodyPr/>
        <a:lstStyle/>
        <a:p>
          <a:endParaRPr lang="en-US"/>
        </a:p>
      </dgm:t>
    </dgm:pt>
    <dgm:pt modelId="{FAB32A58-0AE1-4AB8-B8AB-FEF361B769C5}">
      <dgm:prSet phldrT="[Text]"/>
      <dgm:spPr/>
      <dgm:t>
        <a:bodyPr/>
        <a:lstStyle/>
        <a:p>
          <a:r>
            <a:rPr lang="en-US" dirty="0" smtClean="0"/>
            <a:t>System test</a:t>
          </a:r>
          <a:endParaRPr lang="en-US" dirty="0"/>
        </a:p>
      </dgm:t>
    </dgm:pt>
    <dgm:pt modelId="{F1520BD3-965A-4475-ACD5-C980CBD4D299}" type="parTrans" cxnId="{A6E485EE-2F4E-4083-ABAC-43BC5C90429C}">
      <dgm:prSet/>
      <dgm:spPr/>
      <dgm:t>
        <a:bodyPr/>
        <a:lstStyle/>
        <a:p>
          <a:endParaRPr lang="en-US"/>
        </a:p>
      </dgm:t>
    </dgm:pt>
    <dgm:pt modelId="{0F4BE525-DEB5-46FC-896D-363A74A81863}" type="sibTrans" cxnId="{A6E485EE-2F4E-4083-ABAC-43BC5C90429C}">
      <dgm:prSet/>
      <dgm:spPr/>
      <dgm:t>
        <a:bodyPr/>
        <a:lstStyle/>
        <a:p>
          <a:endParaRPr lang="en-US"/>
        </a:p>
      </dgm:t>
    </dgm:pt>
    <dgm:pt modelId="{F64A3BEE-2CAE-4721-861E-B2C8D6C036E2}">
      <dgm:prSet phldrT="[Text]"/>
      <dgm:spPr/>
      <dgm:t>
        <a:bodyPr/>
        <a:lstStyle/>
        <a:p>
          <a:r>
            <a:rPr lang="en-US" dirty="0" smtClean="0"/>
            <a:t>Network and security test</a:t>
          </a:r>
          <a:endParaRPr lang="en-US" dirty="0"/>
        </a:p>
      </dgm:t>
    </dgm:pt>
    <dgm:pt modelId="{196E4D37-CFE1-4C78-BABB-285D3FA168A1}" type="parTrans" cxnId="{38006589-6F60-46F9-981F-EE1E2A601AB3}">
      <dgm:prSet/>
      <dgm:spPr/>
      <dgm:t>
        <a:bodyPr/>
        <a:lstStyle/>
        <a:p>
          <a:endParaRPr lang="en-US"/>
        </a:p>
      </dgm:t>
    </dgm:pt>
    <dgm:pt modelId="{458546C2-09C7-4E2C-99E0-405003050D15}" type="sibTrans" cxnId="{38006589-6F60-46F9-981F-EE1E2A601AB3}">
      <dgm:prSet/>
      <dgm:spPr/>
      <dgm:t>
        <a:bodyPr/>
        <a:lstStyle/>
        <a:p>
          <a:endParaRPr lang="en-US"/>
        </a:p>
      </dgm:t>
    </dgm:pt>
    <dgm:pt modelId="{F2769E83-9DCE-450F-A9E9-C60701A91FC0}">
      <dgm:prSet phldrT="[Text]"/>
      <dgm:spPr/>
      <dgm:t>
        <a:bodyPr/>
        <a:lstStyle/>
        <a:p>
          <a:r>
            <a:rPr lang="en-US" dirty="0" smtClean="0"/>
            <a:t>Performance test</a:t>
          </a:r>
          <a:endParaRPr lang="en-US" dirty="0"/>
        </a:p>
      </dgm:t>
    </dgm:pt>
    <dgm:pt modelId="{E115FECB-9EEE-4E08-84C8-6587EB7EE592}" type="parTrans" cxnId="{2C54930C-A0B0-493A-BB00-42322B83B8A1}">
      <dgm:prSet/>
      <dgm:spPr/>
      <dgm:t>
        <a:bodyPr/>
        <a:lstStyle/>
        <a:p>
          <a:endParaRPr lang="en-US"/>
        </a:p>
      </dgm:t>
    </dgm:pt>
    <dgm:pt modelId="{6A782421-0B5E-4833-9C18-321A71F42074}" type="sibTrans" cxnId="{2C54930C-A0B0-493A-BB00-42322B83B8A1}">
      <dgm:prSet/>
      <dgm:spPr/>
      <dgm:t>
        <a:bodyPr/>
        <a:lstStyle/>
        <a:p>
          <a:endParaRPr lang="en-US"/>
        </a:p>
      </dgm:t>
    </dgm:pt>
    <dgm:pt modelId="{7875AC68-796E-4AC3-B9E4-8D607527FC2A}" type="pres">
      <dgm:prSet presAssocID="{44949275-D642-403C-BCB2-4DD742D3B6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45E103-BF51-455C-9903-38470C4DA71E}" type="pres">
      <dgm:prSet presAssocID="{FD053D4D-87C4-4DCD-9D1C-2E9FAE140978}" presName="parentText" presStyleLbl="node1" presStyleIdx="0" presStyleCnt="2" custLinFactY="-100000" custLinFactNeighborX="3750" custLinFactNeighborY="-1708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3FD92-13CB-4169-B6D7-2882989277E9}" type="pres">
      <dgm:prSet presAssocID="{FD053D4D-87C4-4DCD-9D1C-2E9FAE14097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4C02D-7001-46F6-B804-3F79913DAAD4}" type="pres">
      <dgm:prSet presAssocID="{ECCA841E-83F4-4007-868A-8AB85017C0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F4B44-5FB5-4B0D-A1C4-9A7F6E276AC8}" type="pres">
      <dgm:prSet presAssocID="{ECCA841E-83F4-4007-868A-8AB85017C0E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8B2691-3430-4850-8352-A0F281BADCCC}" type="presOf" srcId="{265B4CB5-15EE-450B-8AA1-86EE33E6E64E}" destId="{FA1F4B44-5FB5-4B0D-A1C4-9A7F6E276AC8}" srcOrd="0" destOrd="0" presId="urn:microsoft.com/office/officeart/2005/8/layout/vList2"/>
    <dgm:cxn modelId="{B0614F68-3DE1-4BE6-81F3-BA49920B601D}" type="presOf" srcId="{ECCA841E-83F4-4007-868A-8AB85017C0EF}" destId="{F9D4C02D-7001-46F6-B804-3F79913DAAD4}" srcOrd="0" destOrd="0" presId="urn:microsoft.com/office/officeart/2005/8/layout/vList2"/>
    <dgm:cxn modelId="{66EBFB24-D275-494E-92FC-8EDC14DBBD64}" srcId="{FD053D4D-87C4-4DCD-9D1C-2E9FAE140978}" destId="{098326A0-DD91-4C89-98F8-C9483D991F18}" srcOrd="0" destOrd="0" parTransId="{6FE5BC8F-0C78-43D1-A516-7D6B78517F81}" sibTransId="{0489EB2A-9330-434F-8122-E7AA553BABF7}"/>
    <dgm:cxn modelId="{263EB87E-2418-4427-9EA6-1B4234B05C98}" type="presOf" srcId="{098326A0-DD91-4C89-98F8-C9483D991F18}" destId="{6103FD92-13CB-4169-B6D7-2882989277E9}" srcOrd="0" destOrd="0" presId="urn:microsoft.com/office/officeart/2005/8/layout/vList2"/>
    <dgm:cxn modelId="{38006589-6F60-46F9-981F-EE1E2A601AB3}" srcId="{ECCA841E-83F4-4007-868A-8AB85017C0EF}" destId="{F64A3BEE-2CAE-4721-861E-B2C8D6C036E2}" srcOrd="1" destOrd="0" parTransId="{196E4D37-CFE1-4C78-BABB-285D3FA168A1}" sibTransId="{458546C2-09C7-4E2C-99E0-405003050D15}"/>
    <dgm:cxn modelId="{2C54930C-A0B0-493A-BB00-42322B83B8A1}" srcId="{ECCA841E-83F4-4007-868A-8AB85017C0EF}" destId="{F2769E83-9DCE-450F-A9E9-C60701A91FC0}" srcOrd="2" destOrd="0" parTransId="{E115FECB-9EEE-4E08-84C8-6587EB7EE592}" sibTransId="{6A782421-0B5E-4833-9C18-321A71F42074}"/>
    <dgm:cxn modelId="{5560659F-6B72-4444-9BF8-C200E8809C0E}" type="presOf" srcId="{A5292900-0AF0-42F3-BB49-DABDC84DA047}" destId="{6103FD92-13CB-4169-B6D7-2882989277E9}" srcOrd="0" destOrd="3" presId="urn:microsoft.com/office/officeart/2005/8/layout/vList2"/>
    <dgm:cxn modelId="{251374F3-F2F0-4209-9E67-58A02598423C}" srcId="{44949275-D642-403C-BCB2-4DD742D3B635}" destId="{ECCA841E-83F4-4007-868A-8AB85017C0EF}" srcOrd="1" destOrd="0" parTransId="{D199AE39-99B3-49EF-A2E2-FE3DE470417E}" sibTransId="{98CEEDB1-AF80-4D09-B6AA-45BF0975920A}"/>
    <dgm:cxn modelId="{9958AA93-5DB4-44BE-B8B9-21C943FC8E3F}" type="presOf" srcId="{44949275-D642-403C-BCB2-4DD742D3B635}" destId="{7875AC68-796E-4AC3-B9E4-8D607527FC2A}" srcOrd="0" destOrd="0" presId="urn:microsoft.com/office/officeart/2005/8/layout/vList2"/>
    <dgm:cxn modelId="{8D005009-5A19-4B4E-AE26-70D3EE64BEE3}" type="presOf" srcId="{FD053D4D-87C4-4DCD-9D1C-2E9FAE140978}" destId="{5745E103-BF51-455C-9903-38470C4DA71E}" srcOrd="0" destOrd="0" presId="urn:microsoft.com/office/officeart/2005/8/layout/vList2"/>
    <dgm:cxn modelId="{71710CBB-BFA1-4479-8978-8B7D1AB9DE4B}" type="presOf" srcId="{F64A3BEE-2CAE-4721-861E-B2C8D6C036E2}" destId="{FA1F4B44-5FB5-4B0D-A1C4-9A7F6E276AC8}" srcOrd="0" destOrd="1" presId="urn:microsoft.com/office/officeart/2005/8/layout/vList2"/>
    <dgm:cxn modelId="{C276D135-24CA-4DFB-817D-C37A4A3CECD7}" srcId="{44949275-D642-403C-BCB2-4DD742D3B635}" destId="{FD053D4D-87C4-4DCD-9D1C-2E9FAE140978}" srcOrd="0" destOrd="0" parTransId="{47153278-83EA-4B0F-BD4A-E8E11EB512DE}" sibTransId="{D42F0638-2C7D-4BE1-B43F-7BE883CBE2B3}"/>
    <dgm:cxn modelId="{CDF46D2E-31FF-4CD2-A091-D34864F16217}" srcId="{ECCA841E-83F4-4007-868A-8AB85017C0EF}" destId="{265B4CB5-15EE-450B-8AA1-86EE33E6E64E}" srcOrd="0" destOrd="0" parTransId="{3A5E6F2A-887E-4A41-B4CE-7DB77A5A43BA}" sibTransId="{20EF8C66-8162-4692-8860-AB8164B4B54C}"/>
    <dgm:cxn modelId="{E46C66CA-2C9A-41F1-A3C3-3F4C6D372938}" srcId="{FD053D4D-87C4-4DCD-9D1C-2E9FAE140978}" destId="{A5292900-0AF0-42F3-BB49-DABDC84DA047}" srcOrd="3" destOrd="0" parTransId="{4A5ABF7B-A856-4EE0-AD96-E32A568AE172}" sibTransId="{35020F3A-8441-4EA4-9CFB-98DA34AB9127}"/>
    <dgm:cxn modelId="{6B15E286-1C10-423E-AAC4-2172C613301E}" type="presOf" srcId="{FAB32A58-0AE1-4AB8-B8AB-FEF361B769C5}" destId="{6103FD92-13CB-4169-B6D7-2882989277E9}" srcOrd="0" destOrd="2" presId="urn:microsoft.com/office/officeart/2005/8/layout/vList2"/>
    <dgm:cxn modelId="{C8939709-DDB6-4D21-BE56-9CFB102F75FA}" srcId="{FD053D4D-87C4-4DCD-9D1C-2E9FAE140978}" destId="{98557169-A4B4-4FD5-8D87-0126DD5220F8}" srcOrd="1" destOrd="0" parTransId="{4745970B-B110-43A9-96CA-5E50458A3453}" sibTransId="{F28F1523-8DA1-41F0-89D5-93CF8D68D827}"/>
    <dgm:cxn modelId="{A6E485EE-2F4E-4083-ABAC-43BC5C90429C}" srcId="{FD053D4D-87C4-4DCD-9D1C-2E9FAE140978}" destId="{FAB32A58-0AE1-4AB8-B8AB-FEF361B769C5}" srcOrd="2" destOrd="0" parTransId="{F1520BD3-965A-4475-ACD5-C980CBD4D299}" sibTransId="{0F4BE525-DEB5-46FC-896D-363A74A81863}"/>
    <dgm:cxn modelId="{D0193498-6FFE-478C-B412-F8892933233A}" type="presOf" srcId="{F2769E83-9DCE-450F-A9E9-C60701A91FC0}" destId="{FA1F4B44-5FB5-4B0D-A1C4-9A7F6E276AC8}" srcOrd="0" destOrd="2" presId="urn:microsoft.com/office/officeart/2005/8/layout/vList2"/>
    <dgm:cxn modelId="{29F6510C-15B3-4CD6-97DF-EEF2003A3D5B}" type="presOf" srcId="{98557169-A4B4-4FD5-8D87-0126DD5220F8}" destId="{6103FD92-13CB-4169-B6D7-2882989277E9}" srcOrd="0" destOrd="1" presId="urn:microsoft.com/office/officeart/2005/8/layout/vList2"/>
    <dgm:cxn modelId="{263B3F43-1626-4085-A6E8-F1D61FCC04C6}" type="presParOf" srcId="{7875AC68-796E-4AC3-B9E4-8D607527FC2A}" destId="{5745E103-BF51-455C-9903-38470C4DA71E}" srcOrd="0" destOrd="0" presId="urn:microsoft.com/office/officeart/2005/8/layout/vList2"/>
    <dgm:cxn modelId="{A5E8AB84-E766-47F7-893B-9D0A49F2C49B}" type="presParOf" srcId="{7875AC68-796E-4AC3-B9E4-8D607527FC2A}" destId="{6103FD92-13CB-4169-B6D7-2882989277E9}" srcOrd="1" destOrd="0" presId="urn:microsoft.com/office/officeart/2005/8/layout/vList2"/>
    <dgm:cxn modelId="{F0D0B5EE-323B-49A0-B2D6-4F3602159723}" type="presParOf" srcId="{7875AC68-796E-4AC3-B9E4-8D607527FC2A}" destId="{F9D4C02D-7001-46F6-B804-3F79913DAAD4}" srcOrd="2" destOrd="0" presId="urn:microsoft.com/office/officeart/2005/8/layout/vList2"/>
    <dgm:cxn modelId="{5B5C089D-FB95-41F4-8224-A3C8C46EF3BF}" type="presParOf" srcId="{7875AC68-796E-4AC3-B9E4-8D607527FC2A}" destId="{FA1F4B44-5FB5-4B0D-A1C4-9A7F6E276AC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5E103-BF51-455C-9903-38470C4DA71E}">
      <dsp:nvSpPr>
        <dsp:cNvPr id="0" name=""/>
        <dsp:cNvSpPr/>
      </dsp:nvSpPr>
      <dsp:spPr>
        <a:xfrm>
          <a:off x="0" y="0"/>
          <a:ext cx="60960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Tested</a:t>
          </a:r>
          <a:endParaRPr lang="en-US" sz="2800" kern="1200" dirty="0"/>
        </a:p>
      </dsp:txBody>
      <dsp:txXfrm>
        <a:off x="32784" y="32784"/>
        <a:ext cx="6030432" cy="606012"/>
      </dsp:txXfrm>
    </dsp:sp>
    <dsp:sp modelId="{6103FD92-13CB-4169-B6D7-2882989277E9}">
      <dsp:nvSpPr>
        <dsp:cNvPr id="0" name=""/>
        <dsp:cNvSpPr/>
      </dsp:nvSpPr>
      <dsp:spPr>
        <a:xfrm>
          <a:off x="0" y="713410"/>
          <a:ext cx="6096000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Unit test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Integration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System test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200" kern="1200" dirty="0"/>
        </a:p>
      </dsp:txBody>
      <dsp:txXfrm>
        <a:off x="0" y="713410"/>
        <a:ext cx="6096000" cy="1506960"/>
      </dsp:txXfrm>
    </dsp:sp>
    <dsp:sp modelId="{F9D4C02D-7001-46F6-B804-3F79913DAAD4}">
      <dsp:nvSpPr>
        <dsp:cNvPr id="0" name=""/>
        <dsp:cNvSpPr/>
      </dsp:nvSpPr>
      <dsp:spPr>
        <a:xfrm>
          <a:off x="0" y="2220370"/>
          <a:ext cx="60960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Not tested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32784" y="2253154"/>
        <a:ext cx="6030432" cy="606012"/>
      </dsp:txXfrm>
    </dsp:sp>
    <dsp:sp modelId="{FA1F4B44-5FB5-4B0D-A1C4-9A7F6E276AC8}">
      <dsp:nvSpPr>
        <dsp:cNvPr id="0" name=""/>
        <dsp:cNvSpPr/>
      </dsp:nvSpPr>
      <dsp:spPr>
        <a:xfrm>
          <a:off x="0" y="2891950"/>
          <a:ext cx="609600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PEN test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Network and security test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Performance test</a:t>
          </a:r>
          <a:endParaRPr lang="en-US" sz="2200" kern="1200" dirty="0"/>
        </a:p>
      </dsp:txBody>
      <dsp:txXfrm>
        <a:off x="0" y="2891950"/>
        <a:ext cx="6096000" cy="113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AC08E-0878-4E61-B5F2-348181583FE4}" type="datetimeFigureOut">
              <a:rPr lang="en-US" smtClean="0"/>
              <a:pPr/>
              <a:t>8/18/2012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8E184-16BE-40B7-998F-DD25E970AC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9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8E184-16BE-40B7-998F-DD25E970ACF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09476-8F2C-494E-AB9D-921DF15E72AD}" type="datetime1">
              <a:rPr lang="fr-FR" smtClean="0"/>
              <a:pPr>
                <a:defRPr/>
              </a:pPr>
              <a:t>18/08/2012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5984-7FA2-461A-ADA0-8E827EE976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F4E3-2B3B-489C-8E58-BFFBD977630A}" type="datetime1">
              <a:rPr lang="fr-FR" smtClean="0"/>
              <a:pPr>
                <a:defRPr/>
              </a:pPr>
              <a:t>18/08/2012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9DF5-3D69-4B76-B791-AEDD246369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3D69-2646-4E30-8AF3-5DAA0C66C038}" type="datetime1">
              <a:rPr lang="fr-FR" smtClean="0"/>
              <a:pPr>
                <a:defRPr/>
              </a:pPr>
              <a:t>18/08/2012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88745-38CB-4BB8-BD5C-4BA25E41E7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A9124-7A4E-4F5B-97BC-4DCA3BC64723}" type="datetime1">
              <a:rPr lang="fr-FR" smtClean="0"/>
              <a:pPr>
                <a:defRPr/>
              </a:pPr>
              <a:t>18/08/2012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DE6A-001A-4E90-A929-0EDB6BCF51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1E983-2EB4-4B93-9506-19F130CBD908}" type="datetime1">
              <a:rPr lang="fr-FR" smtClean="0"/>
              <a:pPr>
                <a:defRPr/>
              </a:pPr>
              <a:t>18/08/2012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7371-1321-45FD-AE6F-3FC9305D64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2FB3-7FD2-4E28-B74C-F7D4766F6CBF}" type="datetime1">
              <a:rPr lang="fr-FR" smtClean="0"/>
              <a:pPr>
                <a:defRPr/>
              </a:pPr>
              <a:t>18/08/2012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C817-47C4-4010-9F01-AA90B70216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144EB-A46C-4AD9-92A5-289D07005639}" type="datetime1">
              <a:rPr lang="fr-FR" smtClean="0"/>
              <a:pPr>
                <a:defRPr/>
              </a:pPr>
              <a:t>18/08/2012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6331-1E15-437F-9B19-8AB60756D7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5471-89DE-459B-81CB-785EA462DFC2}" type="datetime1">
              <a:rPr lang="fr-FR" smtClean="0"/>
              <a:pPr>
                <a:defRPr/>
              </a:pPr>
              <a:t>18/08/2012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A5433-696E-4F1A-A762-608E876952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AA33-BD1B-4245-9FF4-796F6F7D9446}" type="datetime1">
              <a:rPr lang="fr-FR" smtClean="0"/>
              <a:pPr>
                <a:defRPr/>
              </a:pPr>
              <a:t>18/08/2012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C87E-7076-498B-A9EF-0B2E002EB3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9B1F-9D7E-46BB-9833-C78C8D94BE53}" type="datetime1">
              <a:rPr lang="fr-FR" smtClean="0"/>
              <a:pPr>
                <a:defRPr/>
              </a:pPr>
              <a:t>18/08/2012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6AD4-4F73-40C0-B205-EF8CB15124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AB7AE-BD3A-4CBC-95E4-F643D45EBB45}" type="datetime1">
              <a:rPr lang="fr-FR" smtClean="0"/>
              <a:pPr>
                <a:defRPr/>
              </a:pPr>
              <a:t>18/08/2012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AB959-192B-42B0-89EF-DE4C1490C5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5A3B88-42BE-4042-BAD0-98455DBCC7BC}" type="datetime1">
              <a:rPr lang="fr-FR" smtClean="0"/>
              <a:pPr>
                <a:defRPr/>
              </a:pPr>
              <a:t>18/08/2012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4092B9-6429-4EBE-8422-301EBF049F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gif"/><Relationship Id="rId4" Type="http://schemas.openxmlformats.org/officeDocument/2006/relationships/image" Target="../media/image5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gi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amnangnaunuong.com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://allrecipes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://epicurious.com/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://afamily.vn/an-ngon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delish.com/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uabep.v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47002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fr-CA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Cooking </a:t>
            </a:r>
            <a:r>
              <a:rPr lang="fr-CA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recipes</a:t>
            </a:r>
            <a:r>
              <a:rPr lang="fr-CA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sharing </a:t>
            </a:r>
            <a:r>
              <a:rPr lang="fr-CA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website</a:t>
            </a:r>
            <a:endParaRPr lang="fr-FR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590800"/>
            <a:ext cx="6096000" cy="1052512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Supervisor: Mr. </a:t>
            </a:r>
            <a:r>
              <a:rPr lang="en-US" sz="2400" dirty="0" err="1" smtClean="0">
                <a:solidFill>
                  <a:schemeClr val="bg1"/>
                </a:solidFill>
              </a:rPr>
              <a:t>Huỳnh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Dũng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	        Mr. </a:t>
            </a:r>
            <a:r>
              <a:rPr lang="en-US" sz="2400" dirty="0" err="1" smtClean="0">
                <a:solidFill>
                  <a:schemeClr val="bg1"/>
                </a:solidFill>
              </a:rPr>
              <a:t>Nguyễn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Tất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Trung</a:t>
            </a:r>
            <a:endParaRPr lang="en-US" sz="24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3429000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 Students: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Trần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Trung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Kiên</a:t>
            </a:r>
            <a:r>
              <a:rPr lang="en-US" sz="2000" dirty="0" smtClean="0">
                <a:solidFill>
                  <a:schemeClr val="bg1"/>
                </a:solidFill>
              </a:rPr>
              <a:t> - 01017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Đặng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Xuân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Toàn</a:t>
            </a:r>
            <a:r>
              <a:rPr lang="en-US" sz="2000" dirty="0" smtClean="0">
                <a:solidFill>
                  <a:schemeClr val="bg1"/>
                </a:solidFill>
              </a:rPr>
              <a:t> - 01143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Trần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Sỹ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Tùng</a:t>
            </a:r>
            <a:r>
              <a:rPr lang="en-US" sz="2000" dirty="0" smtClean="0">
                <a:solidFill>
                  <a:schemeClr val="bg1"/>
                </a:solidFill>
              </a:rPr>
              <a:t> – 01302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Bùi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Trung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Kiên</a:t>
            </a:r>
            <a:r>
              <a:rPr lang="en-US" sz="2000" dirty="0" smtClean="0">
                <a:solidFill>
                  <a:schemeClr val="bg1"/>
                </a:solidFill>
              </a:rPr>
              <a:t> - 01359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Ngô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Thị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Việt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Anh</a:t>
            </a:r>
            <a:r>
              <a:rPr lang="en-US" sz="2000" dirty="0" smtClean="0">
                <a:solidFill>
                  <a:schemeClr val="bg1"/>
                </a:solidFill>
              </a:rPr>
              <a:t> - 01286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15984-7FA2-461A-ADA0-8E827EE97671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Our </a:t>
            </a:r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Proposal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533400" y="2209800"/>
            <a:ext cx="3733800" cy="17557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419600" y="2209800"/>
            <a:ext cx="4038600" cy="17557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gray">
          <a:xfrm>
            <a:off x="533400" y="4111625"/>
            <a:ext cx="3733800" cy="18319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4419600" y="4111625"/>
            <a:ext cx="4038600" cy="18319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2516188" y="3200400"/>
            <a:ext cx="1752600" cy="766763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1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gray">
          <a:xfrm>
            <a:off x="4410075" y="3200400"/>
            <a:ext cx="1752600" cy="766763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2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gray">
          <a:xfrm>
            <a:off x="2516188" y="4102100"/>
            <a:ext cx="1752600" cy="746125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hlink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gray">
          <a:xfrm>
            <a:off x="4410075" y="4102100"/>
            <a:ext cx="1752600" cy="746125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folHlink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gray">
          <a:xfrm>
            <a:off x="2609850" y="3400425"/>
            <a:ext cx="15779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Vietnamese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gray">
          <a:xfrm>
            <a:off x="4481513" y="3400425"/>
            <a:ext cx="15779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Information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gray">
          <a:xfrm>
            <a:off x="2609850" y="4278313"/>
            <a:ext cx="1577975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Network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gray">
          <a:xfrm>
            <a:off x="4419600" y="4267200"/>
            <a:ext cx="1681162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User Friendly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gray">
          <a:xfrm>
            <a:off x="723900" y="2290623"/>
            <a:ext cx="3314700" cy="74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700" dirty="0" smtClean="0">
                <a:solidFill>
                  <a:schemeClr val="tx2"/>
                </a:solidFill>
              </a:rPr>
              <a:t> Vietnam users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700" dirty="0" smtClean="0">
                <a:solidFill>
                  <a:schemeClr val="tx2"/>
                </a:solidFill>
              </a:rPr>
              <a:t> Vietnamese food recipes</a:t>
            </a:r>
            <a:endParaRPr lang="en-US" sz="1700" b="0" dirty="0">
              <a:solidFill>
                <a:srgbClr val="000000"/>
              </a:solidFill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gray">
          <a:xfrm>
            <a:off x="723900" y="5131481"/>
            <a:ext cx="2286000" cy="74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700" dirty="0" smtClean="0">
                <a:solidFill>
                  <a:schemeClr val="tx2"/>
                </a:solidFill>
              </a:rPr>
              <a:t>More interesting</a:t>
            </a:r>
          </a:p>
          <a:p>
            <a:pPr lvl="0">
              <a:spcBef>
                <a:spcPct val="50000"/>
              </a:spcBef>
              <a:buFontTx/>
              <a:buChar char="•"/>
            </a:pPr>
            <a:r>
              <a:rPr lang="en-US" sz="1700" dirty="0" smtClean="0">
                <a:solidFill>
                  <a:schemeClr val="tx2"/>
                </a:solidFill>
              </a:rPr>
              <a:t> More interactive</a:t>
            </a:r>
            <a:endParaRPr lang="en-US" sz="1700" dirty="0">
              <a:solidFill>
                <a:schemeClr val="tx2"/>
              </a:solidFill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gray">
          <a:xfrm>
            <a:off x="4419600" y="2290623"/>
            <a:ext cx="403860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>
                <a:solidFill>
                  <a:srgbClr val="000000"/>
                </a:solidFill>
              </a:rPr>
              <a:t> </a:t>
            </a:r>
            <a:r>
              <a:rPr lang="en-US" sz="1700" b="0" dirty="0" smtClean="0">
                <a:solidFill>
                  <a:srgbClr val="000000"/>
                </a:solidFill>
              </a:rPr>
              <a:t>C</a:t>
            </a:r>
            <a:r>
              <a:rPr lang="en-US" sz="1700" dirty="0" smtClean="0">
                <a:solidFill>
                  <a:schemeClr val="tx2"/>
                </a:solidFill>
              </a:rPr>
              <a:t>ontribution </a:t>
            </a:r>
            <a:r>
              <a:rPr lang="en-US" sz="1700" dirty="0">
                <a:solidFill>
                  <a:schemeClr val="tx2"/>
                </a:solidFill>
              </a:rPr>
              <a:t>and opinion from all users</a:t>
            </a:r>
            <a:endParaRPr lang="en-US" sz="1700" b="0" dirty="0">
              <a:solidFill>
                <a:srgbClr val="000000"/>
              </a:solidFill>
            </a:endParaRPr>
          </a:p>
          <a:p>
            <a:pPr lvl="0">
              <a:spcBef>
                <a:spcPct val="50000"/>
              </a:spcBef>
              <a:buFontTx/>
              <a:buChar char="•"/>
            </a:pPr>
            <a:r>
              <a:rPr lang="en-US" sz="1700" b="0" dirty="0">
                <a:solidFill>
                  <a:srgbClr val="000000"/>
                </a:solidFill>
              </a:rPr>
              <a:t> </a:t>
            </a:r>
            <a:r>
              <a:rPr lang="en-US" sz="1700" dirty="0" smtClean="0">
                <a:solidFill>
                  <a:schemeClr val="tx2"/>
                </a:solidFill>
              </a:rPr>
              <a:t>Give the </a:t>
            </a:r>
            <a:r>
              <a:rPr lang="en-US" sz="1700" dirty="0">
                <a:solidFill>
                  <a:schemeClr val="tx2"/>
                </a:solidFill>
              </a:rPr>
              <a:t>best information they need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gray">
          <a:xfrm>
            <a:off x="4648200" y="5150305"/>
            <a:ext cx="3733800" cy="74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700" dirty="0" smtClean="0">
                <a:solidFill>
                  <a:schemeClr val="tx2"/>
                </a:solidFill>
              </a:rPr>
              <a:t>Make </a:t>
            </a:r>
            <a:r>
              <a:rPr lang="en-US" sz="1700" dirty="0">
                <a:solidFill>
                  <a:schemeClr val="tx2"/>
                </a:solidFill>
              </a:rPr>
              <a:t>the system </a:t>
            </a:r>
            <a:r>
              <a:rPr lang="en-US" sz="1700" dirty="0" smtClean="0">
                <a:solidFill>
                  <a:schemeClr val="tx2"/>
                </a:solidFill>
              </a:rPr>
              <a:t>user-friendly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700" dirty="0" smtClean="0">
                <a:solidFill>
                  <a:schemeClr val="tx2"/>
                </a:solidFill>
              </a:rPr>
              <a:t>Have good </a:t>
            </a:r>
            <a:r>
              <a:rPr lang="en-US" sz="1700" dirty="0">
                <a:solidFill>
                  <a:schemeClr val="tx2"/>
                </a:solidFill>
              </a:rPr>
              <a:t>performance</a:t>
            </a:r>
            <a:endParaRPr lang="en-US" sz="1700" dirty="0" smtClean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2: Software Project Management Plan</a:t>
            </a:r>
            <a:endParaRPr lang="fr-FR" sz="4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49"/>
          <p:cNvSpPr>
            <a:spLocks noChangeArrowheads="1"/>
          </p:cNvSpPr>
          <p:nvPr/>
        </p:nvSpPr>
        <p:spPr bwMode="auto">
          <a:xfrm>
            <a:off x="2819400" y="19812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proposed system</a:t>
            </a: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6905625" y="2209800"/>
            <a:ext cx="333375" cy="304800"/>
            <a:chOff x="2078" y="1680"/>
            <a:chExt cx="1615" cy="1615"/>
          </a:xfrm>
        </p:grpSpPr>
        <p:sp>
          <p:nvSpPr>
            <p:cNvPr id="5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" name="AutoShape 57"/>
          <p:cNvSpPr>
            <a:spLocks noChangeArrowheads="1"/>
          </p:cNvSpPr>
          <p:nvPr/>
        </p:nvSpPr>
        <p:spPr bwMode="auto">
          <a:xfrm>
            <a:off x="2819400" y="26670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Environment</a:t>
            </a:r>
          </a:p>
        </p:txBody>
      </p: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6905625" y="2895600"/>
            <a:ext cx="333375" cy="304800"/>
            <a:chOff x="2078" y="1680"/>
            <a:chExt cx="1615" cy="1615"/>
          </a:xfrm>
        </p:grpSpPr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AutoShape 65"/>
          <p:cNvSpPr>
            <a:spLocks noChangeArrowheads="1"/>
          </p:cNvSpPr>
          <p:nvPr/>
        </p:nvSpPr>
        <p:spPr bwMode="auto">
          <a:xfrm>
            <a:off x="2819400" y="33528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</a:p>
        </p:txBody>
      </p:sp>
      <p:grpSp>
        <p:nvGrpSpPr>
          <p:cNvPr id="20" name="Group 66"/>
          <p:cNvGrpSpPr>
            <a:grpSpLocks/>
          </p:cNvGrpSpPr>
          <p:nvPr/>
        </p:nvGrpSpPr>
        <p:grpSpPr bwMode="auto">
          <a:xfrm>
            <a:off x="6905625" y="3581400"/>
            <a:ext cx="333375" cy="304800"/>
            <a:chOff x="2078" y="1680"/>
            <a:chExt cx="1615" cy="1615"/>
          </a:xfrm>
        </p:grpSpPr>
        <p:sp>
          <p:nvSpPr>
            <p:cNvPr id="21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7" name="AutoShape 73"/>
          <p:cNvSpPr>
            <a:spLocks noChangeArrowheads="1"/>
          </p:cNvSpPr>
          <p:nvPr/>
        </p:nvSpPr>
        <p:spPr bwMode="auto">
          <a:xfrm>
            <a:off x="2819400" y="40386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organization</a:t>
            </a:r>
          </a:p>
        </p:txBody>
      </p:sp>
      <p:grpSp>
        <p:nvGrpSpPr>
          <p:cNvPr id="28" name="Group 74"/>
          <p:cNvGrpSpPr>
            <a:grpSpLocks/>
          </p:cNvGrpSpPr>
          <p:nvPr/>
        </p:nvGrpSpPr>
        <p:grpSpPr bwMode="auto">
          <a:xfrm>
            <a:off x="6905625" y="4267200"/>
            <a:ext cx="333375" cy="304800"/>
            <a:chOff x="2078" y="1680"/>
            <a:chExt cx="1615" cy="1615"/>
          </a:xfrm>
        </p:grpSpPr>
        <p:sp>
          <p:nvSpPr>
            <p:cNvPr id="29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5" name="AutoShape 81"/>
          <p:cNvSpPr>
            <a:spLocks noChangeArrowheads="1"/>
          </p:cNvSpPr>
          <p:nvPr/>
        </p:nvSpPr>
        <p:spPr bwMode="auto">
          <a:xfrm>
            <a:off x="2819400" y="47244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Planning</a:t>
            </a:r>
          </a:p>
        </p:txBody>
      </p:sp>
      <p:grpSp>
        <p:nvGrpSpPr>
          <p:cNvPr id="36" name="Group 82"/>
          <p:cNvGrpSpPr>
            <a:grpSpLocks/>
          </p:cNvGrpSpPr>
          <p:nvPr/>
        </p:nvGrpSpPr>
        <p:grpSpPr bwMode="auto">
          <a:xfrm>
            <a:off x="6905625" y="4953000"/>
            <a:ext cx="333375" cy="304800"/>
            <a:chOff x="2078" y="1680"/>
            <a:chExt cx="1615" cy="1615"/>
          </a:xfrm>
        </p:grpSpPr>
        <p:sp>
          <p:nvSpPr>
            <p:cNvPr id="37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Idea</a:t>
            </a:r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Proposal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3" descr="C:\Users\TOANDX01143\Desktop\medium-280ca28fce6d40a88b9efb6d769c4a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90800"/>
            <a:ext cx="3733800" cy="3352800"/>
          </a:xfrm>
          <a:prstGeom prst="rect">
            <a:avLst/>
          </a:prstGeom>
          <a:noFill/>
        </p:spPr>
      </p:pic>
      <p:pic>
        <p:nvPicPr>
          <p:cNvPr id="19" name="Picture 6" descr="C:\Users\TOANDX01143\Desktop\7343395-thinking-female-cook-in-white-uniform-and-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943350"/>
            <a:ext cx="2381250" cy="2381250"/>
          </a:xfrm>
          <a:prstGeom prst="rect">
            <a:avLst/>
          </a:prstGeom>
          <a:noFill/>
        </p:spPr>
      </p:pic>
      <p:pic>
        <p:nvPicPr>
          <p:cNvPr id="20" name="Picture 7" descr="C:\Users\TOANDX01143\Desktop\oanhntk201211011330367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30227">
            <a:off x="5093034" y="2531842"/>
            <a:ext cx="1517650" cy="1824494"/>
          </a:xfrm>
          <a:prstGeom prst="rect">
            <a:avLst/>
          </a:prstGeom>
          <a:noFill/>
        </p:spPr>
      </p:pic>
      <p:pic>
        <p:nvPicPr>
          <p:cNvPr id="21" name="Picture 4" descr="C:\Users\TOANDX01143\Desktop\oanhntk201211011330367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057400"/>
            <a:ext cx="1788031" cy="1342479"/>
          </a:xfrm>
          <a:prstGeom prst="rect">
            <a:avLst/>
          </a:prstGeom>
          <a:noFill/>
        </p:spPr>
      </p:pic>
      <p:pic>
        <p:nvPicPr>
          <p:cNvPr id="22" name="Picture 7" descr="C:\Users\TOANDX01143\Desktop\oanhntk201211011330367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89774">
            <a:off x="5360179" y="4139279"/>
            <a:ext cx="1075799" cy="1293308"/>
          </a:xfrm>
          <a:prstGeom prst="rect">
            <a:avLst/>
          </a:prstGeom>
          <a:noFill/>
        </p:spPr>
      </p:pic>
      <p:pic>
        <p:nvPicPr>
          <p:cNvPr id="23" name="Picture 5" descr="C:\Users\TOANDX01143\Desktop\pho-bo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648200"/>
            <a:ext cx="1981200" cy="192572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28600" y="2438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Problem</a:t>
            </a:r>
            <a:endParaRPr lang="en-US" dirty="0"/>
          </a:p>
        </p:txBody>
      </p:sp>
      <p:pic>
        <p:nvPicPr>
          <p:cNvPr id="25" name="Picture 3" descr="C:\Users\TOANDX01143\Desktop\Working-with-the-Problem-Statement-of-Your-Thesi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733800"/>
            <a:ext cx="2212325" cy="2057400"/>
          </a:xfrm>
          <a:prstGeom prst="rect">
            <a:avLst/>
          </a:prstGeom>
          <a:noFill/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Idea</a:t>
            </a:r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Proposal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4038600" cy="3352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Solution</a:t>
            </a:r>
          </a:p>
          <a:p>
            <a:pPr>
              <a:buNone/>
            </a:pPr>
            <a:r>
              <a:rPr lang="en-US" dirty="0" smtClean="0"/>
              <a:t>	Build a centralized website where people can go to and share cooking recipes, search for recipes in need, share and learn experience to cook better</a:t>
            </a:r>
          </a:p>
        </p:txBody>
      </p:sp>
      <p:pic>
        <p:nvPicPr>
          <p:cNvPr id="12" name="Picture 2" descr="C:\Users\TOANDX01143\Desktop\apple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257800"/>
            <a:ext cx="2438400" cy="953192"/>
          </a:xfrm>
          <a:prstGeom prst="rect">
            <a:avLst/>
          </a:prstGeom>
          <a:noFill/>
        </p:spPr>
      </p:pic>
      <p:pic>
        <p:nvPicPr>
          <p:cNvPr id="13" name="Picture 2" descr="C:\Users\TOANDX01143\Desktop\ipad-men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0"/>
            <a:ext cx="3295650" cy="3295650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Idea</a:t>
            </a:r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Proposal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400" dirty="0" smtClean="0"/>
              <a:t>Specialized for Vietnamese users and Vietnamese dishes.</a:t>
            </a:r>
          </a:p>
          <a:p>
            <a:pPr lvl="0"/>
            <a:r>
              <a:rPr lang="en-US" sz="3400" dirty="0" smtClean="0"/>
              <a:t>Each cooking guide is reviewed, evaluated, rated... by other users, so we will give users the best information they need.</a:t>
            </a:r>
          </a:p>
          <a:p>
            <a:pPr lvl="0"/>
            <a:r>
              <a:rPr lang="en-US" sz="3400" dirty="0" smtClean="0"/>
              <a:t>Utilized newest technologies to make the system user-friendly and have best performance. We provide picture-guides step by step, easy to understand, remember and follow, so you will save time, money…</a:t>
            </a:r>
          </a:p>
          <a:p>
            <a:pPr lvl="0"/>
            <a:r>
              <a:rPr lang="en-US" sz="3400" dirty="0" smtClean="0"/>
              <a:t>With the contribution and opinion from all users, the interaction among users is increased. Our website can be the place that connects people who have common cooking interest.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fr-FR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Proposed</a:t>
            </a:r>
            <a:r>
              <a:rPr lang="fr-FR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System – </a:t>
            </a:r>
            <a:br>
              <a:rPr lang="fr-FR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fr-FR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Front-End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38600" y="1905000"/>
            <a:ext cx="4724400" cy="4525963"/>
          </a:xfrm>
        </p:spPr>
        <p:txBody>
          <a:bodyPr>
            <a:normAutofit fontScale="925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Anyone : view, search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Authenticated users: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Post recipe, tip and news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Evaluate recipe, tip</a:t>
            </a:r>
          </a:p>
          <a:p>
            <a:pPr lvl="3">
              <a:buFontTx/>
              <a:buChar char="-"/>
            </a:pPr>
            <a:r>
              <a:rPr lang="en-US" sz="2400" dirty="0" smtClean="0"/>
              <a:t>Rating</a:t>
            </a:r>
          </a:p>
          <a:p>
            <a:pPr lvl="3">
              <a:buFontTx/>
              <a:buChar char="-"/>
            </a:pPr>
            <a:r>
              <a:rPr lang="en-US" sz="2400" dirty="0" smtClean="0"/>
              <a:t>Review</a:t>
            </a:r>
          </a:p>
          <a:p>
            <a:pPr lvl="3">
              <a:buFontTx/>
              <a:buChar char="-"/>
            </a:pPr>
            <a:r>
              <a:rPr lang="en-US" sz="2400" dirty="0" smtClean="0"/>
              <a:t>Comments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Edit recipe, tip and news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Ask for particular purpose (Q/A)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Integrate with popular networks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8" name="Picture 7" descr="we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0"/>
            <a:ext cx="4191000" cy="480952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fr-FR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Proposed</a:t>
            </a:r>
            <a:r>
              <a:rPr lang="fr-FR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System- Back-End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81600" y="2057400"/>
            <a:ext cx="4648200" cy="452596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Manage users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Manage categories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Manage roles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Manage contents</a:t>
            </a:r>
          </a:p>
          <a:p>
            <a:pPr lvl="1">
              <a:lnSpc>
                <a:spcPct val="160000"/>
              </a:lnSpc>
              <a:buFont typeface="Arial" pitchFamily="34" charset="0"/>
              <a:buChar char="•"/>
            </a:pPr>
            <a:r>
              <a:rPr lang="en-US" dirty="0" smtClean="0"/>
              <a:t>Manage reports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backe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62200"/>
            <a:ext cx="5310639" cy="33528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Development</a:t>
            </a:r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Evironment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AutoShape 52"/>
          <p:cNvSpPr>
            <a:spLocks noChangeArrowheads="1"/>
          </p:cNvSpPr>
          <p:nvPr/>
        </p:nvSpPr>
        <p:spPr bwMode="gray">
          <a:xfrm>
            <a:off x="821440" y="4543425"/>
            <a:ext cx="6919210" cy="1533525"/>
          </a:xfrm>
          <a:prstGeom prst="roundRect">
            <a:avLst>
              <a:gd name="adj" fmla="val 16667"/>
            </a:avLst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3"/>
          <p:cNvSpPr>
            <a:spLocks noChangeArrowheads="1"/>
          </p:cNvSpPr>
          <p:nvPr/>
        </p:nvSpPr>
        <p:spPr bwMode="gray">
          <a:xfrm>
            <a:off x="904173" y="2244725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55"/>
          <p:cNvSpPr>
            <a:spLocks noChangeArrowheads="1"/>
          </p:cNvSpPr>
          <p:nvPr/>
        </p:nvSpPr>
        <p:spPr bwMode="gray">
          <a:xfrm>
            <a:off x="279400" y="2331243"/>
            <a:ext cx="6918325" cy="1533525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812800" y="4411662"/>
            <a:ext cx="3319463" cy="401638"/>
            <a:chOff x="720" y="1392"/>
            <a:chExt cx="4058" cy="480"/>
          </a:xfrm>
        </p:grpSpPr>
        <p:sp>
          <p:nvSpPr>
            <p:cNvPr id="12" name="AutoShape 5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4" name="AutoShape 5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6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502452" y="2116317"/>
            <a:ext cx="3319463" cy="401637"/>
            <a:chOff x="720" y="1392"/>
            <a:chExt cx="4058" cy="480"/>
          </a:xfrm>
        </p:grpSpPr>
        <p:sp>
          <p:nvSpPr>
            <p:cNvPr id="17" name="AutoShape 6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6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9" name="AutoShape 6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7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" name="Rectangle 71"/>
          <p:cNvSpPr>
            <a:spLocks noChangeArrowheads="1"/>
          </p:cNvSpPr>
          <p:nvPr/>
        </p:nvSpPr>
        <p:spPr bwMode="gray">
          <a:xfrm>
            <a:off x="1259773" y="2143125"/>
            <a:ext cx="23374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Development Hardware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Rectangle 72"/>
          <p:cNvSpPr>
            <a:spLocks noChangeArrowheads="1"/>
          </p:cNvSpPr>
          <p:nvPr/>
        </p:nvSpPr>
        <p:spPr bwMode="gray">
          <a:xfrm>
            <a:off x="1287463" y="4438650"/>
            <a:ext cx="17347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Server Hardware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3" name="Rectangle 74"/>
          <p:cNvSpPr>
            <a:spLocks noChangeArrowheads="1"/>
          </p:cNvSpPr>
          <p:nvPr/>
        </p:nvSpPr>
        <p:spPr bwMode="auto">
          <a:xfrm>
            <a:off x="983548" y="2616200"/>
            <a:ext cx="638245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dirty="0">
                <a:solidFill>
                  <a:schemeClr val="tx2"/>
                </a:solidFill>
              </a:rPr>
              <a:t>3 Gb of </a:t>
            </a:r>
            <a:r>
              <a:rPr lang="en-US" sz="2000" dirty="0" smtClean="0">
                <a:solidFill>
                  <a:schemeClr val="tx2"/>
                </a:solidFill>
              </a:rPr>
              <a:t>RAM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100Gb </a:t>
            </a:r>
            <a:r>
              <a:rPr lang="en-US" sz="2000" dirty="0">
                <a:solidFill>
                  <a:schemeClr val="tx2"/>
                </a:solidFill>
              </a:rPr>
              <a:t>of hard </a:t>
            </a:r>
            <a:r>
              <a:rPr lang="en-US" sz="2000" dirty="0" smtClean="0">
                <a:solidFill>
                  <a:schemeClr val="tx2"/>
                </a:solidFill>
              </a:rPr>
              <a:t>disk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Core </a:t>
            </a:r>
            <a:r>
              <a:rPr lang="en-US" sz="2000" dirty="0">
                <a:solidFill>
                  <a:schemeClr val="tx2"/>
                </a:solidFill>
              </a:rPr>
              <a:t>2 Duo 2.0 </a:t>
            </a:r>
            <a:r>
              <a:rPr lang="en-US" sz="2000" dirty="0" err="1">
                <a:solidFill>
                  <a:schemeClr val="tx2"/>
                </a:solidFill>
              </a:rPr>
              <a:t>Ghz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4" name="Rectangle 77"/>
          <p:cNvSpPr>
            <a:spLocks noChangeArrowheads="1"/>
          </p:cNvSpPr>
          <p:nvPr/>
        </p:nvSpPr>
        <p:spPr bwMode="auto">
          <a:xfrm>
            <a:off x="1082675" y="4897437"/>
            <a:ext cx="66579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dirty="0">
                <a:solidFill>
                  <a:schemeClr val="tx2"/>
                </a:solidFill>
              </a:rPr>
              <a:t>4 Gb of </a:t>
            </a:r>
            <a:r>
              <a:rPr lang="en-US" sz="2000" dirty="0" smtClean="0">
                <a:solidFill>
                  <a:schemeClr val="tx2"/>
                </a:solidFill>
              </a:rPr>
              <a:t>RAM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100Gb </a:t>
            </a:r>
            <a:r>
              <a:rPr lang="en-US" sz="2000" dirty="0">
                <a:solidFill>
                  <a:schemeClr val="tx2"/>
                </a:solidFill>
              </a:rPr>
              <a:t>of hard </a:t>
            </a:r>
            <a:r>
              <a:rPr lang="en-US" sz="2000" dirty="0" smtClean="0">
                <a:solidFill>
                  <a:schemeClr val="tx2"/>
                </a:solidFill>
              </a:rPr>
              <a:t>disk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Core </a:t>
            </a:r>
            <a:r>
              <a:rPr lang="en-US" sz="2000" dirty="0">
                <a:solidFill>
                  <a:schemeClr val="tx2"/>
                </a:solidFill>
              </a:rPr>
              <a:t>2 Duo 2.0 </a:t>
            </a:r>
            <a:r>
              <a:rPr lang="en-US" sz="2000" dirty="0" err="1">
                <a:solidFill>
                  <a:schemeClr val="tx2"/>
                </a:solidFill>
              </a:rPr>
              <a:t>Ghz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5" name="Picture 2" descr="C:\Users\VuongNM\Downloads\1303580628_data-center-px-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46" y="3933825"/>
            <a:ext cx="1376362" cy="13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VuongNM\Downloads\1303580650_My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9060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Development</a:t>
            </a:r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Evironment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" name="Picture 2" descr="C:\Users\iLucas\Desktop\psn images\win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1533979" cy="11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971800"/>
            <a:ext cx="2084201" cy="15001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2538236" cy="190367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38600"/>
            <a:ext cx="1680666" cy="16806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5200"/>
            <a:ext cx="2857500" cy="1609725"/>
          </a:xfrm>
          <a:prstGeom prst="rect">
            <a:avLst/>
          </a:prstGeom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Process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C:\Users\TOANDX01143\Desktop\iterative-and-incremental-mode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048000"/>
            <a:ext cx="5943600" cy="29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90600" y="2286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Follow iterative model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People</a:t>
            </a:r>
          </a:p>
        </p:txBody>
      </p:sp>
      <p:sp>
        <p:nvSpPr>
          <p:cNvPr id="45" name="Straight Connector 3"/>
          <p:cNvSpPr/>
          <p:nvPr/>
        </p:nvSpPr>
        <p:spPr>
          <a:xfrm>
            <a:off x="4419600" y="2971800"/>
            <a:ext cx="114864" cy="8167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4864" y="0"/>
                </a:moveTo>
                <a:lnTo>
                  <a:pt x="114864" y="816781"/>
                </a:lnTo>
                <a:lnTo>
                  <a:pt x="0" y="81678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Straight Connector 4"/>
          <p:cNvSpPr/>
          <p:nvPr/>
        </p:nvSpPr>
        <p:spPr>
          <a:xfrm>
            <a:off x="4534465" y="2971800"/>
            <a:ext cx="3222736" cy="16335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47124"/>
                </a:lnTo>
                <a:lnTo>
                  <a:pt x="3222736" y="1447124"/>
                </a:lnTo>
                <a:lnTo>
                  <a:pt x="3222736" y="16335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Straight Connector 5"/>
          <p:cNvSpPr/>
          <p:nvPr/>
        </p:nvSpPr>
        <p:spPr>
          <a:xfrm>
            <a:off x="4534465" y="2971800"/>
            <a:ext cx="1074245" cy="16335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47124"/>
                </a:lnTo>
                <a:lnTo>
                  <a:pt x="1074245" y="1447124"/>
                </a:lnTo>
                <a:lnTo>
                  <a:pt x="1074245" y="16335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Straight Connector 6"/>
          <p:cNvSpPr/>
          <p:nvPr/>
        </p:nvSpPr>
        <p:spPr>
          <a:xfrm>
            <a:off x="3460219" y="2971800"/>
            <a:ext cx="1074245" cy="16335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74245" y="0"/>
                </a:moveTo>
                <a:lnTo>
                  <a:pt x="1074245" y="1447124"/>
                </a:lnTo>
                <a:lnTo>
                  <a:pt x="0" y="1447124"/>
                </a:lnTo>
                <a:lnTo>
                  <a:pt x="0" y="16335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Straight Connector 7"/>
          <p:cNvSpPr/>
          <p:nvPr/>
        </p:nvSpPr>
        <p:spPr>
          <a:xfrm>
            <a:off x="1311728" y="2971800"/>
            <a:ext cx="3222736" cy="16335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222736" y="0"/>
                </a:moveTo>
                <a:lnTo>
                  <a:pt x="3222736" y="1447124"/>
                </a:lnTo>
                <a:lnTo>
                  <a:pt x="0" y="1447124"/>
                </a:lnTo>
                <a:lnTo>
                  <a:pt x="0" y="16335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6" name="Group 55"/>
          <p:cNvGrpSpPr/>
          <p:nvPr/>
        </p:nvGrpSpPr>
        <p:grpSpPr>
          <a:xfrm>
            <a:off x="3646658" y="2083994"/>
            <a:ext cx="1775612" cy="887806"/>
            <a:chOff x="3226993" y="558393"/>
            <a:chExt cx="1775612" cy="887806"/>
          </a:xfrm>
        </p:grpSpPr>
        <p:sp>
          <p:nvSpPr>
            <p:cNvPr id="57" name="Rectangle 56"/>
            <p:cNvSpPr/>
            <p:nvPr/>
          </p:nvSpPr>
          <p:spPr>
            <a:xfrm>
              <a:off x="3226993" y="558393"/>
              <a:ext cx="1775612" cy="8878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ectangle 57"/>
            <p:cNvSpPr/>
            <p:nvPr/>
          </p:nvSpPr>
          <p:spPr>
            <a:xfrm>
              <a:off x="3226993" y="558393"/>
              <a:ext cx="1775612" cy="887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Supervisor</a:t>
              </a:r>
              <a:endParaRPr lang="en-US" sz="3100" kern="12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3921" y="4605364"/>
            <a:ext cx="1775612" cy="887806"/>
            <a:chOff x="4256" y="3079763"/>
            <a:chExt cx="1775612" cy="887806"/>
          </a:xfrm>
        </p:grpSpPr>
        <p:sp>
          <p:nvSpPr>
            <p:cNvPr id="60" name="Rectangle 59"/>
            <p:cNvSpPr/>
            <p:nvPr/>
          </p:nvSpPr>
          <p:spPr>
            <a:xfrm>
              <a:off x="4256" y="3079763"/>
              <a:ext cx="1775612" cy="8878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Rectangle 60"/>
            <p:cNvSpPr/>
            <p:nvPr/>
          </p:nvSpPr>
          <p:spPr>
            <a:xfrm>
              <a:off x="4256" y="3079763"/>
              <a:ext cx="1775612" cy="887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err="1" smtClean="0"/>
                <a:t>ToanDX</a:t>
              </a:r>
              <a:endParaRPr lang="en-US" sz="3100" kern="12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572413" y="4605364"/>
            <a:ext cx="1775612" cy="887806"/>
            <a:chOff x="2152748" y="3079763"/>
            <a:chExt cx="1775612" cy="887806"/>
          </a:xfrm>
        </p:grpSpPr>
        <p:sp>
          <p:nvSpPr>
            <p:cNvPr id="63" name="Rectangle 62"/>
            <p:cNvSpPr/>
            <p:nvPr/>
          </p:nvSpPr>
          <p:spPr>
            <a:xfrm>
              <a:off x="2152748" y="3079763"/>
              <a:ext cx="1775612" cy="8878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2152748" y="3079763"/>
              <a:ext cx="1775612" cy="887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err="1" smtClean="0"/>
                <a:t>KienBT</a:t>
              </a:r>
              <a:endParaRPr lang="en-US" sz="3100" kern="12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720904" y="4605364"/>
            <a:ext cx="1775612" cy="887806"/>
            <a:chOff x="4301239" y="3079763"/>
            <a:chExt cx="1775612" cy="887806"/>
          </a:xfrm>
        </p:grpSpPr>
        <p:sp>
          <p:nvSpPr>
            <p:cNvPr id="66" name="Rectangle 65"/>
            <p:cNvSpPr/>
            <p:nvPr/>
          </p:nvSpPr>
          <p:spPr>
            <a:xfrm>
              <a:off x="4301239" y="3079763"/>
              <a:ext cx="1775612" cy="8878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ectangle 66"/>
            <p:cNvSpPr/>
            <p:nvPr/>
          </p:nvSpPr>
          <p:spPr>
            <a:xfrm>
              <a:off x="4301239" y="3079763"/>
              <a:ext cx="1775612" cy="887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err="1" smtClean="0"/>
                <a:t>TungTS</a:t>
              </a:r>
              <a:endParaRPr lang="en-US" sz="3100" kern="12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869395" y="4605364"/>
            <a:ext cx="1775612" cy="887806"/>
            <a:chOff x="6449730" y="3079763"/>
            <a:chExt cx="1775612" cy="887806"/>
          </a:xfrm>
        </p:grpSpPr>
        <p:sp>
          <p:nvSpPr>
            <p:cNvPr id="69" name="Rectangle 68"/>
            <p:cNvSpPr/>
            <p:nvPr/>
          </p:nvSpPr>
          <p:spPr>
            <a:xfrm>
              <a:off x="6449730" y="3079763"/>
              <a:ext cx="1775612" cy="8878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Rectangle 69"/>
            <p:cNvSpPr/>
            <p:nvPr/>
          </p:nvSpPr>
          <p:spPr>
            <a:xfrm>
              <a:off x="6449730" y="3079763"/>
              <a:ext cx="1775612" cy="887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err="1" smtClean="0"/>
                <a:t>AnhNTV</a:t>
              </a:r>
              <a:endParaRPr lang="en-US" sz="3100" kern="12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643988" y="3344679"/>
            <a:ext cx="1775612" cy="887806"/>
            <a:chOff x="2224323" y="1819078"/>
            <a:chExt cx="1775612" cy="887806"/>
          </a:xfrm>
        </p:grpSpPr>
        <p:sp>
          <p:nvSpPr>
            <p:cNvPr id="72" name="Rectangle 71"/>
            <p:cNvSpPr/>
            <p:nvPr/>
          </p:nvSpPr>
          <p:spPr>
            <a:xfrm>
              <a:off x="2224323" y="1819078"/>
              <a:ext cx="1775612" cy="8878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ectangle 72"/>
            <p:cNvSpPr/>
            <p:nvPr/>
          </p:nvSpPr>
          <p:spPr>
            <a:xfrm>
              <a:off x="2224323" y="1819078"/>
              <a:ext cx="1775612" cy="887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err="1" smtClean="0"/>
                <a:t>KienTT</a:t>
              </a:r>
              <a:endParaRPr lang="en-US" sz="3100" kern="1200" dirty="0"/>
            </a:p>
          </p:txBody>
        </p:sp>
      </p:grp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Project </a:t>
            </a:r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Organization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C:\Users\TOANDX01143\Desktop\Untitle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7315200" cy="30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Project </a:t>
            </a:r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Planing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74837"/>
            <a:ext cx="43434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Follow Capstone Project requirements, </a:t>
            </a:r>
            <a:r>
              <a:rPr lang="en-US" dirty="0" smtClean="0">
                <a:cs typeface="Arial" pitchFamily="34" charset="0"/>
              </a:rPr>
              <a:t>Master plan </a:t>
            </a:r>
          </a:p>
          <a:p>
            <a:pPr lvl="0">
              <a:lnSpc>
                <a:spcPct val="150000"/>
              </a:lnSpc>
            </a:pPr>
            <a:r>
              <a:rPr lang="en-US" kern="0" dirty="0" smtClean="0"/>
              <a:t> </a:t>
            </a:r>
            <a:r>
              <a:rPr lang="en-US" dirty="0" smtClean="0">
                <a:cs typeface="Arial" pitchFamily="34" charset="0"/>
              </a:rPr>
              <a:t>Working 6h/day and 5d/week</a:t>
            </a:r>
            <a:endParaRPr lang="en-US" dirty="0" smtClean="0"/>
          </a:p>
          <a:p>
            <a:pPr lvl="0">
              <a:lnSpc>
                <a:spcPct val="150000"/>
              </a:lnSpc>
            </a:pPr>
            <a:r>
              <a:rPr lang="en-US" dirty="0" smtClean="0"/>
              <a:t>Buffer: 20% (about 3 weeks)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Submit all reports on time</a:t>
            </a:r>
          </a:p>
          <a:p>
            <a:endParaRPr lang="en-US" dirty="0"/>
          </a:p>
        </p:txBody>
      </p:sp>
      <p:pic>
        <p:nvPicPr>
          <p:cNvPr id="6" name="Picture 9" descr="C:\Users\TOANDX01143\Desktop\business-p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362200"/>
            <a:ext cx="3721100" cy="27051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486525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3: System Requirement Specifications</a:t>
            </a:r>
            <a:endParaRPr lang="fr-FR" sz="4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49"/>
          <p:cNvSpPr>
            <a:spLocks noChangeArrowheads="1"/>
          </p:cNvSpPr>
          <p:nvPr/>
        </p:nvSpPr>
        <p:spPr bwMode="auto">
          <a:xfrm>
            <a:off x="2895600" y="21336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Requirements</a:t>
            </a: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6981825" y="2362200"/>
            <a:ext cx="333375" cy="304800"/>
            <a:chOff x="2078" y="1680"/>
            <a:chExt cx="1615" cy="1615"/>
          </a:xfrm>
        </p:grpSpPr>
        <p:sp>
          <p:nvSpPr>
            <p:cNvPr id="5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" name="AutoShape 57"/>
          <p:cNvSpPr>
            <a:spLocks noChangeArrowheads="1"/>
          </p:cNvSpPr>
          <p:nvPr/>
        </p:nvSpPr>
        <p:spPr bwMode="auto">
          <a:xfrm>
            <a:off x="2895600" y="28194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Requirements</a:t>
            </a:r>
          </a:p>
        </p:txBody>
      </p: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6981825" y="3048000"/>
            <a:ext cx="333375" cy="304800"/>
            <a:chOff x="2078" y="1680"/>
            <a:chExt cx="1615" cy="1615"/>
          </a:xfrm>
        </p:grpSpPr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AutoShape 65"/>
          <p:cNvSpPr>
            <a:spLocks noChangeArrowheads="1"/>
          </p:cNvSpPr>
          <p:nvPr/>
        </p:nvSpPr>
        <p:spPr bwMode="auto">
          <a:xfrm>
            <a:off x="2895600" y="35052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indent="0" algn="ctr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Non-functional requirements*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66"/>
          <p:cNvGrpSpPr>
            <a:grpSpLocks/>
          </p:cNvGrpSpPr>
          <p:nvPr/>
        </p:nvGrpSpPr>
        <p:grpSpPr bwMode="auto">
          <a:xfrm>
            <a:off x="6981825" y="3733800"/>
            <a:ext cx="333375" cy="304800"/>
            <a:chOff x="2078" y="1680"/>
            <a:chExt cx="1615" cy="1615"/>
          </a:xfrm>
        </p:grpSpPr>
        <p:sp>
          <p:nvSpPr>
            <p:cNvPr id="21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User </a:t>
            </a:r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Requirement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AutoShape 45"/>
          <p:cNvSpPr>
            <a:spLocks noChangeArrowheads="1"/>
          </p:cNvSpPr>
          <p:nvPr/>
        </p:nvSpPr>
        <p:spPr bwMode="gray">
          <a:xfrm>
            <a:off x="457200" y="2057400"/>
            <a:ext cx="4532312" cy="4333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1524000" y="2057400"/>
            <a:ext cx="7264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47"/>
          <p:cNvSpPr>
            <a:spLocks noChangeArrowheads="1"/>
          </p:cNvSpPr>
          <p:nvPr/>
        </p:nvSpPr>
        <p:spPr bwMode="gray">
          <a:xfrm>
            <a:off x="457200" y="2722562"/>
            <a:ext cx="4532312" cy="43338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1524000" y="2743200"/>
            <a:ext cx="18101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utoShape 49"/>
          <p:cNvSpPr>
            <a:spLocks noChangeArrowheads="1"/>
          </p:cNvSpPr>
          <p:nvPr/>
        </p:nvSpPr>
        <p:spPr bwMode="gray">
          <a:xfrm>
            <a:off x="454025" y="3381375"/>
            <a:ext cx="4532312" cy="4349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1547812" y="3449637"/>
            <a:ext cx="11272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Ranking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51"/>
          <p:cNvSpPr>
            <a:spLocks noChangeArrowheads="1"/>
          </p:cNvSpPr>
          <p:nvPr/>
        </p:nvSpPr>
        <p:spPr bwMode="gray">
          <a:xfrm>
            <a:off x="225425" y="2162175"/>
            <a:ext cx="203200" cy="20161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52"/>
          <p:cNvSpPr>
            <a:spLocks noChangeArrowheads="1"/>
          </p:cNvSpPr>
          <p:nvPr/>
        </p:nvSpPr>
        <p:spPr bwMode="gray">
          <a:xfrm>
            <a:off x="236537" y="2840037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53"/>
          <p:cNvSpPr>
            <a:spLocks noChangeArrowheads="1"/>
          </p:cNvSpPr>
          <p:nvPr/>
        </p:nvSpPr>
        <p:spPr bwMode="gray">
          <a:xfrm>
            <a:off x="236537" y="3511550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54"/>
          <p:cNvSpPr>
            <a:spLocks noChangeArrowheads="1"/>
          </p:cNvSpPr>
          <p:nvPr/>
        </p:nvSpPr>
        <p:spPr bwMode="gray">
          <a:xfrm>
            <a:off x="457200" y="4030662"/>
            <a:ext cx="4532312" cy="4349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7" name="Rectangle 55"/>
          <p:cNvSpPr>
            <a:spLocks noChangeArrowheads="1"/>
          </p:cNvSpPr>
          <p:nvPr/>
        </p:nvSpPr>
        <p:spPr bwMode="auto">
          <a:xfrm>
            <a:off x="1524000" y="4038600"/>
            <a:ext cx="24772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Comments / Answer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56"/>
          <p:cNvSpPr>
            <a:spLocks noChangeArrowheads="1"/>
          </p:cNvSpPr>
          <p:nvPr/>
        </p:nvSpPr>
        <p:spPr bwMode="gray">
          <a:xfrm>
            <a:off x="225425" y="4154487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7"/>
          <p:cNvSpPr>
            <a:spLocks noChangeArrowheads="1"/>
          </p:cNvSpPr>
          <p:nvPr/>
        </p:nvSpPr>
        <p:spPr bwMode="gray">
          <a:xfrm>
            <a:off x="457200" y="4732337"/>
            <a:ext cx="4532312" cy="43338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1524000" y="4724400"/>
            <a:ext cx="11128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Recipes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59"/>
          <p:cNvSpPr>
            <a:spLocks noChangeArrowheads="1"/>
          </p:cNvSpPr>
          <p:nvPr/>
        </p:nvSpPr>
        <p:spPr bwMode="gray">
          <a:xfrm>
            <a:off x="236537" y="4849812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54"/>
          <p:cNvSpPr>
            <a:spLocks noChangeArrowheads="1"/>
          </p:cNvSpPr>
          <p:nvPr/>
        </p:nvSpPr>
        <p:spPr bwMode="gray">
          <a:xfrm>
            <a:off x="457200" y="5376962"/>
            <a:ext cx="4532312" cy="4349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1524000" y="5410200"/>
            <a:ext cx="21276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0" dirty="0" smtClean="0">
                <a:solidFill>
                  <a:schemeClr val="bg1"/>
                </a:solidFill>
              </a:rPr>
              <a:t>Tips, Q&amp;A, News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24" name="Oval 56"/>
          <p:cNvSpPr>
            <a:spLocks noChangeArrowheads="1"/>
          </p:cNvSpPr>
          <p:nvPr/>
        </p:nvSpPr>
        <p:spPr bwMode="gray">
          <a:xfrm>
            <a:off x="225425" y="5500787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321442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" y="2975491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" y="3598862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4" y="4310629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9" y="4971141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9" y="1623557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AutoShape 57"/>
          <p:cNvSpPr>
            <a:spLocks noChangeArrowheads="1"/>
          </p:cNvSpPr>
          <p:nvPr/>
        </p:nvSpPr>
        <p:spPr bwMode="gray">
          <a:xfrm>
            <a:off x="499722" y="6128882"/>
            <a:ext cx="4532312" cy="43338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" name="Rectangle 58"/>
          <p:cNvSpPr>
            <a:spLocks noChangeArrowheads="1"/>
          </p:cNvSpPr>
          <p:nvPr/>
        </p:nvSpPr>
        <p:spPr bwMode="auto">
          <a:xfrm>
            <a:off x="1600200" y="6096000"/>
            <a:ext cx="9973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Oval 59"/>
          <p:cNvSpPr>
            <a:spLocks noChangeArrowheads="1"/>
          </p:cNvSpPr>
          <p:nvPr/>
        </p:nvSpPr>
        <p:spPr bwMode="gray">
          <a:xfrm>
            <a:off x="279059" y="6246357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6" y="5707174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12494819257Fcld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590800"/>
            <a:ext cx="3657600" cy="296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User</a:t>
            </a:r>
          </a:p>
        </p:txBody>
      </p:sp>
      <p:sp>
        <p:nvSpPr>
          <p:cNvPr id="32" name="AutoShape 45"/>
          <p:cNvSpPr>
            <a:spLocks noChangeArrowheads="1"/>
          </p:cNvSpPr>
          <p:nvPr/>
        </p:nvSpPr>
        <p:spPr bwMode="gray">
          <a:xfrm>
            <a:off x="858838" y="1981200"/>
            <a:ext cx="4532312" cy="4333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new account &amp; login to the system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AutoShape 45"/>
          <p:cNvSpPr>
            <a:spLocks noChangeArrowheads="1"/>
          </p:cNvSpPr>
          <p:nvPr/>
        </p:nvSpPr>
        <p:spPr bwMode="gray">
          <a:xfrm>
            <a:off x="858838" y="2638426"/>
            <a:ext cx="4532312" cy="4333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password &amp; information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AutoShape 45"/>
          <p:cNvSpPr>
            <a:spLocks noChangeArrowheads="1"/>
          </p:cNvSpPr>
          <p:nvPr/>
        </p:nvSpPr>
        <p:spPr bwMode="gray">
          <a:xfrm>
            <a:off x="858838" y="3300413"/>
            <a:ext cx="4532312" cy="4333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for recipes, tips, Q&amp;A and news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AutoShape 45"/>
          <p:cNvSpPr>
            <a:spLocks noChangeArrowheads="1"/>
          </p:cNvSpPr>
          <p:nvPr/>
        </p:nvSpPr>
        <p:spPr bwMode="gray">
          <a:xfrm>
            <a:off x="858838" y="3962399"/>
            <a:ext cx="4532312" cy="4333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&amp; edit recipe, tip, Q&amp;A and news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AutoShape 45"/>
          <p:cNvSpPr>
            <a:spLocks noChangeArrowheads="1"/>
          </p:cNvSpPr>
          <p:nvPr/>
        </p:nvSpPr>
        <p:spPr bwMode="gray">
          <a:xfrm>
            <a:off x="858838" y="4625932"/>
            <a:ext cx="4532312" cy="4333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Write, delete, vote &amp; report comments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AutoShape 45"/>
          <p:cNvSpPr>
            <a:spLocks noChangeArrowheads="1"/>
          </p:cNvSpPr>
          <p:nvPr/>
        </p:nvSpPr>
        <p:spPr bwMode="gray">
          <a:xfrm>
            <a:off x="838200" y="5334000"/>
            <a:ext cx="4532312" cy="4333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View, rate &amp; share contents( recipes, tips,..)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" name="Picture 52" descr="stock-photo-5811789-happy-computer-us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032" y="2971800"/>
            <a:ext cx="3547968" cy="2362200"/>
          </a:xfrm>
          <a:prstGeom prst="rect">
            <a:avLst/>
          </a:prstGeom>
        </p:spPr>
      </p:pic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Administration</a:t>
            </a:r>
          </a:p>
        </p:txBody>
      </p:sp>
      <p:sp>
        <p:nvSpPr>
          <p:cNvPr id="32" name="AutoShape 45"/>
          <p:cNvSpPr>
            <a:spLocks noChangeArrowheads="1"/>
          </p:cNvSpPr>
          <p:nvPr/>
        </p:nvSpPr>
        <p:spPr bwMode="gray">
          <a:xfrm>
            <a:off x="858838" y="1981200"/>
            <a:ext cx="4532312" cy="4333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AutoShape 45"/>
          <p:cNvSpPr>
            <a:spLocks noChangeArrowheads="1"/>
          </p:cNvSpPr>
          <p:nvPr/>
        </p:nvSpPr>
        <p:spPr bwMode="gray">
          <a:xfrm>
            <a:off x="858838" y="2638426"/>
            <a:ext cx="4532312" cy="4333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AutoShape 45"/>
          <p:cNvSpPr>
            <a:spLocks noChangeArrowheads="1"/>
          </p:cNvSpPr>
          <p:nvPr/>
        </p:nvSpPr>
        <p:spPr bwMode="gray">
          <a:xfrm>
            <a:off x="858838" y="3300413"/>
            <a:ext cx="4532312" cy="4333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AutoShape 45"/>
          <p:cNvSpPr>
            <a:spLocks noChangeArrowheads="1"/>
          </p:cNvSpPr>
          <p:nvPr/>
        </p:nvSpPr>
        <p:spPr bwMode="gray">
          <a:xfrm>
            <a:off x="858838" y="3962399"/>
            <a:ext cx="4532312" cy="4333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AutoShape 45"/>
          <p:cNvSpPr>
            <a:spLocks noChangeArrowheads="1"/>
          </p:cNvSpPr>
          <p:nvPr/>
        </p:nvSpPr>
        <p:spPr bwMode="gray">
          <a:xfrm>
            <a:off x="858838" y="4625932"/>
            <a:ext cx="4532312" cy="4333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Approval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AutoShape 45"/>
          <p:cNvSpPr>
            <a:spLocks noChangeArrowheads="1"/>
          </p:cNvSpPr>
          <p:nvPr/>
        </p:nvSpPr>
        <p:spPr bwMode="gray">
          <a:xfrm>
            <a:off x="838200" y="5334000"/>
            <a:ext cx="4532312" cy="4333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108" y="2286000"/>
            <a:ext cx="3690892" cy="364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Ranking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4384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Calibri (Body)"/>
              </a:rPr>
              <a:t>User Point is calculated as follow:</a:t>
            </a:r>
          </a:p>
          <a:p>
            <a:pPr lvl="1"/>
            <a:r>
              <a:rPr lang="en-US" sz="2000" dirty="0" smtClean="0">
                <a:latin typeface="Calibri (Body)"/>
              </a:rPr>
              <a:t>Starter point for every user is 10</a:t>
            </a:r>
          </a:p>
          <a:p>
            <a:endParaRPr lang="en-US" sz="2000" dirty="0">
              <a:latin typeface="Calibri (Body)"/>
            </a:endParaRPr>
          </a:p>
        </p:txBody>
      </p:sp>
      <p:pic>
        <p:nvPicPr>
          <p:cNvPr id="13" name="Picture 12" descr="rank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743200"/>
            <a:ext cx="3238500" cy="323850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3276600"/>
          <a:ext cx="396240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14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 (Body)"/>
                        </a:rPr>
                        <a:t>Create a recipes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 (Body)"/>
                        </a:rPr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 (Body)"/>
                        </a:rPr>
                        <a:t>Create a tip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 (Body)"/>
                        </a:rPr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 (Body)"/>
                        </a:rPr>
                        <a:t>Create a news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 (Body)"/>
                        </a:rPr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 (Body)"/>
                        </a:rPr>
                        <a:t>Max point per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Ranking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2438400"/>
            <a:ext cx="4953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CP will be used to set rank for user:</a:t>
            </a:r>
          </a:p>
          <a:p>
            <a:endParaRPr lang="en-US" dirty="0"/>
          </a:p>
        </p:txBody>
      </p:sp>
      <p:pic>
        <p:nvPicPr>
          <p:cNvPr id="5" name="Picture 4" descr="cartoon-chef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33600"/>
            <a:ext cx="4453759" cy="430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495800" y="2971800"/>
          <a:ext cx="4343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295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Phụ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bếp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Đầu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bếp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tập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Đầu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bếp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chính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thức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Đầu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bếp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trứ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Bếp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phó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Bếp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trưởng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Siêu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đầu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bếp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Vua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đầu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bếp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Comment/</a:t>
            </a:r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Answer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2860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Any authenticated users can comment/answer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Can be voted, reported</a:t>
            </a:r>
          </a:p>
        </p:txBody>
      </p:sp>
      <p:pic>
        <p:nvPicPr>
          <p:cNvPr id="6" name="Picture 5" descr="commen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895600"/>
            <a:ext cx="5176574" cy="3065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Recipe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congthu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362200"/>
            <a:ext cx="4953000" cy="2583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362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209800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Title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Add to favorite book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Description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Category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Rating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Share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Visited number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View number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Recipe Images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Contents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Suggestion List: 10 newest recipes and 5 hottest and newest recipes in the same category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Contents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AutoShape 65"/>
          <p:cNvSpPr>
            <a:spLocks noChangeArrowheads="1"/>
          </p:cNvSpPr>
          <p:nvPr/>
        </p:nvSpPr>
        <p:spPr bwMode="auto">
          <a:xfrm>
            <a:off x="1066800" y="16002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lvl="0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Introduction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65"/>
          <p:cNvSpPr>
            <a:spLocks noChangeArrowheads="1"/>
          </p:cNvSpPr>
          <p:nvPr/>
        </p:nvSpPr>
        <p:spPr bwMode="auto">
          <a:xfrm>
            <a:off x="1058863" y="22098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lvl="0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Project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Plan</a:t>
            </a:r>
          </a:p>
        </p:txBody>
      </p:sp>
      <p:sp>
        <p:nvSpPr>
          <p:cNvPr id="6" name="AutoShape 65"/>
          <p:cNvSpPr>
            <a:spLocks noChangeArrowheads="1"/>
          </p:cNvSpPr>
          <p:nvPr/>
        </p:nvSpPr>
        <p:spPr bwMode="auto">
          <a:xfrm>
            <a:off x="1058863" y="28194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Requirement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Specifications</a:t>
            </a:r>
          </a:p>
        </p:txBody>
      </p:sp>
      <p:sp>
        <p:nvSpPr>
          <p:cNvPr id="7" name="AutoShape 65"/>
          <p:cNvSpPr>
            <a:spLocks noChangeArrowheads="1"/>
          </p:cNvSpPr>
          <p:nvPr/>
        </p:nvSpPr>
        <p:spPr bwMode="auto">
          <a:xfrm>
            <a:off x="1058863" y="34290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Design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</a:t>
            </a:r>
          </a:p>
        </p:txBody>
      </p:sp>
      <p:sp>
        <p:nvSpPr>
          <p:cNvPr id="8" name="AutoShape 65"/>
          <p:cNvSpPr>
            <a:spLocks noChangeArrowheads="1"/>
          </p:cNvSpPr>
          <p:nvPr/>
        </p:nvSpPr>
        <p:spPr bwMode="auto">
          <a:xfrm>
            <a:off x="1058863" y="40386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lvl="0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Implementation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65"/>
          <p:cNvSpPr>
            <a:spLocks noChangeArrowheads="1"/>
          </p:cNvSpPr>
          <p:nvPr/>
        </p:nvSpPr>
        <p:spPr bwMode="auto">
          <a:xfrm>
            <a:off x="1058863" y="46482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Test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Documentation</a:t>
            </a:r>
          </a:p>
        </p:txBody>
      </p:sp>
      <p:sp>
        <p:nvSpPr>
          <p:cNvPr id="10" name="AutoShape 65"/>
          <p:cNvSpPr>
            <a:spLocks noChangeArrowheads="1"/>
          </p:cNvSpPr>
          <p:nvPr/>
        </p:nvSpPr>
        <p:spPr bwMode="auto">
          <a:xfrm>
            <a:off x="1058863" y="58674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Demo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Q&amp;A</a:t>
            </a:r>
          </a:p>
        </p:txBody>
      </p:sp>
      <p:sp>
        <p:nvSpPr>
          <p:cNvPr id="11" name="AutoShape 65"/>
          <p:cNvSpPr>
            <a:spLocks noChangeArrowheads="1"/>
          </p:cNvSpPr>
          <p:nvPr/>
        </p:nvSpPr>
        <p:spPr bwMode="auto">
          <a:xfrm>
            <a:off x="1058863" y="52578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Summary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TOANDX01143\Desktop\tips-on-writing-introduction-intro-newsle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438400"/>
            <a:ext cx="3200400" cy="3672408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Tips</a:t>
            </a:r>
          </a:p>
        </p:txBody>
      </p:sp>
      <p:pic>
        <p:nvPicPr>
          <p:cNvPr id="4" name="Picture 3" descr="meov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33600"/>
            <a:ext cx="4191000" cy="28574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28600" y="2057400"/>
            <a:ext cx="4267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Title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Description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Category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Rating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Share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Visited number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View number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Contents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Suggestion List: 10 newest recipes</a:t>
            </a:r>
          </a:p>
          <a:p>
            <a:pPr lvl="0"/>
            <a:r>
              <a:rPr lang="en-US" sz="2000" dirty="0" smtClean="0"/>
              <a:t> and 5 hottest and newest tips in the same category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Question/</a:t>
            </a:r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Answer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meov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362200"/>
            <a:ext cx="4292132" cy="25992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28600" y="2057400"/>
            <a:ext cx="42672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Title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Description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Rating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Share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Visited number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View number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Contents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Suggestion List: 10 top care question</a:t>
            </a:r>
          </a:p>
          <a:p>
            <a:pPr lvl="0"/>
            <a:r>
              <a:rPr lang="en-US" sz="2000" dirty="0" smtClean="0"/>
              <a:t> and top 10 question answered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News</a:t>
            </a:r>
          </a:p>
        </p:txBody>
      </p:sp>
      <p:pic>
        <p:nvPicPr>
          <p:cNvPr id="4" name="Picture 3" descr="meov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86000"/>
            <a:ext cx="3914402" cy="27012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457200" y="2209800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Title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Description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Category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Share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Visited number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View number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News Images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Contents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Suggestion List: 10 newest news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Search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meov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820733"/>
            <a:ext cx="5133602" cy="2735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819400"/>
            <a:ext cx="3733800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hangingPunct="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/>
              <a:t>Search by category</a:t>
            </a:r>
          </a:p>
          <a:p>
            <a:pPr marL="285750" indent="-285750" eaLnBrk="0" hangingPunct="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/>
              <a:t>Search by key word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System </a:t>
            </a:r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Requirements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724400"/>
          </a:xfrm>
        </p:spPr>
        <p:txBody>
          <a:bodyPr/>
          <a:lstStyle/>
          <a:p>
            <a:pPr lvl="0"/>
            <a:r>
              <a:rPr lang="en-US" sz="2400" dirty="0" smtClean="0"/>
              <a:t>Document requirements for each use case</a:t>
            </a:r>
            <a:endParaRPr lang="en-US" sz="2400" dirty="0"/>
          </a:p>
          <a:p>
            <a:pPr lvl="0"/>
            <a:r>
              <a:rPr lang="en-US" sz="2400" dirty="0"/>
              <a:t>Each </a:t>
            </a:r>
            <a:r>
              <a:rPr lang="en-US" sz="2400" dirty="0" smtClean="0"/>
              <a:t>includes:</a:t>
            </a:r>
            <a:endParaRPr lang="en-US" sz="2400" dirty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case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diagram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Actor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Summary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Goals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Triggers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Preconditions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Post conditions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Success scenarios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Alternative scenarios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4419600" y="2743200"/>
            <a:ext cx="3657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 (Body)"/>
              </a:rPr>
              <a:t>Exceptions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 (Body)"/>
              </a:rPr>
              <a:t>Relationship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 (Body)"/>
              </a:rPr>
              <a:t>Business rules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 (Body)"/>
              </a:rPr>
              <a:t>Description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 (Body)"/>
              </a:rPr>
              <a:t>Screen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 (Body)"/>
              </a:rPr>
              <a:t>Data field definitions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libri (Body)"/>
              </a:rPr>
              <a:t>Button definitions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Non-functional requirements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905000" y="1600200"/>
            <a:ext cx="4800601" cy="4724400"/>
            <a:chOff x="1488" y="960"/>
            <a:chExt cx="2928" cy="2880"/>
          </a:xfrm>
        </p:grpSpPr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356" y="960"/>
              <a:chExt cx="1192" cy="959"/>
            </a:xfrm>
          </p:grpSpPr>
          <p:grpSp>
            <p:nvGrpSpPr>
              <p:cNvPr id="45" name="Group 27"/>
              <p:cNvGrpSpPr>
                <a:grpSpLocks/>
              </p:cNvGrpSpPr>
              <p:nvPr/>
            </p:nvGrpSpPr>
            <p:grpSpPr bwMode="auto">
              <a:xfrm>
                <a:off x="2356" y="960"/>
                <a:ext cx="1192" cy="959"/>
                <a:chOff x="2057" y="862"/>
                <a:chExt cx="1549" cy="1351"/>
              </a:xfrm>
            </p:grpSpPr>
            <p:sp>
              <p:nvSpPr>
                <p:cNvPr id="47" name="AutoShape 28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AutoShape 29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AutoShape 30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6" name="Text Box 31"/>
              <p:cNvSpPr txBox="1">
                <a:spLocks noChangeArrowheads="1"/>
              </p:cNvSpPr>
              <p:nvPr/>
            </p:nvSpPr>
            <p:spPr bwMode="gray">
              <a:xfrm>
                <a:off x="2596" y="1285"/>
                <a:ext cx="70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Usability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488" y="1438"/>
              <a:chExt cx="1193" cy="959"/>
            </a:xfrm>
          </p:grpSpPr>
          <p:grpSp>
            <p:nvGrpSpPr>
              <p:cNvPr id="40" name="Group 39"/>
              <p:cNvGrpSpPr>
                <a:grpSpLocks/>
              </p:cNvGrpSpPr>
              <p:nvPr/>
            </p:nvGrpSpPr>
            <p:grpSpPr bwMode="auto">
              <a:xfrm>
                <a:off x="1488" y="1438"/>
                <a:ext cx="1193" cy="959"/>
                <a:chOff x="1110" y="2656"/>
                <a:chExt cx="1549" cy="1351"/>
              </a:xfrm>
            </p:grpSpPr>
            <p:sp>
              <p:nvSpPr>
                <p:cNvPr id="42" name="AutoShape 34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AutoShape 35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AutoShape 36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9ACE3">
                        <a:gamma/>
                        <a:shade val="94118"/>
                        <a:invGamma/>
                      </a:srgbClr>
                    </a:gs>
                    <a:gs pos="100000">
                      <a:srgbClr val="49ACE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" name="Text Box 37"/>
              <p:cNvSpPr txBox="1">
                <a:spLocks noChangeArrowheads="1"/>
              </p:cNvSpPr>
              <p:nvPr/>
            </p:nvSpPr>
            <p:spPr bwMode="gray">
              <a:xfrm>
                <a:off x="1674" y="1784"/>
                <a:ext cx="851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Availability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" name="Text Box 43"/>
            <p:cNvSpPr txBox="1">
              <a:spLocks noChangeArrowheads="1"/>
            </p:cNvSpPr>
            <p:nvPr/>
          </p:nvSpPr>
          <p:spPr bwMode="gray">
            <a:xfrm>
              <a:off x="2557" y="2258"/>
              <a:ext cx="791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FFFFFF"/>
                  </a:solidFill>
                </a:rPr>
                <a:t>Security</a:t>
              </a:r>
              <a:endParaRPr lang="en-US" sz="1400" b="0" dirty="0">
                <a:solidFill>
                  <a:srgbClr val="FFFFFF"/>
                </a:solidFill>
              </a:endParaRPr>
            </a:p>
          </p:txBody>
        </p: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35" name="Group 45"/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37" name="AutoShape 46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AutoShape 47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AutoShape 48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85B9C3">
                        <a:gamma/>
                        <a:shade val="46275"/>
                        <a:invGamma/>
                      </a:srgbClr>
                    </a:gs>
                    <a:gs pos="100000">
                      <a:srgbClr val="85B9C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" name="Text Box 49"/>
              <p:cNvSpPr txBox="1">
                <a:spLocks noChangeArrowheads="1"/>
              </p:cNvSpPr>
              <p:nvPr/>
            </p:nvSpPr>
            <p:spPr bwMode="gray">
              <a:xfrm>
                <a:off x="3446" y="1784"/>
                <a:ext cx="784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Reliability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roup 50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223" y="2400"/>
              <a:chExt cx="1193" cy="959"/>
            </a:xfrm>
          </p:grpSpPr>
          <p:grpSp>
            <p:nvGrpSpPr>
              <p:cNvPr id="30" name="Group 51"/>
              <p:cNvGrpSpPr>
                <a:grpSpLocks/>
              </p:cNvGrpSpPr>
              <p:nvPr/>
            </p:nvGrpSpPr>
            <p:grpSpPr bwMode="auto">
              <a:xfrm>
                <a:off x="3223" y="2400"/>
                <a:ext cx="1193" cy="959"/>
                <a:chOff x="3174" y="2656"/>
                <a:chExt cx="1549" cy="1351"/>
              </a:xfrm>
            </p:grpSpPr>
            <p:sp>
              <p:nvSpPr>
                <p:cNvPr id="32" name="AutoShape 52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AutoShape 53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AutoShape 54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1D592">
                        <a:gamma/>
                        <a:shade val="51373"/>
                        <a:invGamma/>
                      </a:srgbClr>
                    </a:gs>
                    <a:gs pos="100000">
                      <a:srgbClr val="41D592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" name="Text Box 55"/>
              <p:cNvSpPr txBox="1">
                <a:spLocks noChangeArrowheads="1"/>
              </p:cNvSpPr>
              <p:nvPr/>
            </p:nvSpPr>
            <p:spPr bwMode="gray">
              <a:xfrm>
                <a:off x="3347" y="2747"/>
                <a:ext cx="1007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Performance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1488" y="2400"/>
              <a:chExt cx="1193" cy="959"/>
            </a:xfrm>
          </p:grpSpPr>
          <p:grpSp>
            <p:nvGrpSpPr>
              <p:cNvPr id="25" name="Group 57"/>
              <p:cNvGrpSpPr>
                <a:grpSpLocks/>
              </p:cNvGrpSpPr>
              <p:nvPr/>
            </p:nvGrpSpPr>
            <p:grpSpPr bwMode="auto">
              <a:xfrm>
                <a:off x="1488" y="2400"/>
                <a:ext cx="1193" cy="959"/>
                <a:chOff x="3174" y="2656"/>
                <a:chExt cx="1549" cy="1351"/>
              </a:xfrm>
            </p:grpSpPr>
            <p:sp>
              <p:nvSpPr>
                <p:cNvPr id="27" name="AutoShape 58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AutoShape 59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AutoShape 60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0099CC">
                        <a:gamma/>
                        <a:shade val="84706"/>
                        <a:invGamma/>
                      </a:srgbClr>
                    </a:gs>
                    <a:gs pos="100000">
                      <a:srgbClr val="0099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Text Box 61"/>
              <p:cNvSpPr txBox="1">
                <a:spLocks noChangeArrowheads="1"/>
              </p:cNvSpPr>
              <p:nvPr/>
            </p:nvSpPr>
            <p:spPr bwMode="gray">
              <a:xfrm>
                <a:off x="1740" y="2760"/>
                <a:ext cx="678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Security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roup 62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2356" y="2881"/>
              <a:chExt cx="1192" cy="959"/>
            </a:xfrm>
          </p:grpSpPr>
          <p:grpSp>
            <p:nvGrpSpPr>
              <p:cNvPr id="20" name="Group 63"/>
              <p:cNvGrpSpPr>
                <a:grpSpLocks/>
              </p:cNvGrpSpPr>
              <p:nvPr/>
            </p:nvGrpSpPr>
            <p:grpSpPr bwMode="auto">
              <a:xfrm>
                <a:off x="2356" y="2881"/>
                <a:ext cx="1192" cy="959"/>
                <a:chOff x="3174" y="2656"/>
                <a:chExt cx="1549" cy="1351"/>
              </a:xfrm>
            </p:grpSpPr>
            <p:sp>
              <p:nvSpPr>
                <p:cNvPr id="22" name="AutoShape 64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AutoShape 65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AutoShape 66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CCCC">
                        <a:gamma/>
                        <a:shade val="46275"/>
                        <a:invGamma/>
                      </a:srgbClr>
                    </a:gs>
                    <a:gs pos="100000">
                      <a:srgbClr val="33CC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" name="Text Box 67"/>
              <p:cNvSpPr txBox="1">
                <a:spLocks noChangeArrowheads="1"/>
              </p:cNvSpPr>
              <p:nvPr/>
            </p:nvSpPr>
            <p:spPr bwMode="gray">
              <a:xfrm>
                <a:off x="2437" y="3243"/>
                <a:ext cx="110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Maintainability</a:t>
                </a:r>
                <a:endParaRPr lang="en-US" sz="1400" b="0" dirty="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management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1143000" y="1524000"/>
          <a:ext cx="6553201" cy="4775201"/>
        </p:xfrm>
        <a:graphic>
          <a:graphicData uri="http://schemas.openxmlformats.org/drawingml/2006/table">
            <a:tbl>
              <a:tblPr/>
              <a:tblGrid>
                <a:gridCol w="1554128"/>
                <a:gridCol w="805025"/>
                <a:gridCol w="524256"/>
                <a:gridCol w="524256"/>
                <a:gridCol w="1572768"/>
                <a:gridCol w="1572768"/>
              </a:tblGrid>
              <a:tr h="586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Risk Description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Risk type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Prob-ability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(1-5)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Effect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(1- 5)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Risk Strategy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Resolution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654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Member’ illness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People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9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Build a reasonable working schedule. </a:t>
                      </a:r>
                      <a:endParaRPr lang="en-US" sz="9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PTL and PM monitor other members’ tasks and always ready to do these tasks instead of them if can</a:t>
                      </a:r>
                      <a:endParaRPr lang="en-US" sz="9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- Using buffer timeto recover works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9600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Bad attitude of team member: in-cohesive with team, breach of discipline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People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- Engage teamwork.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- Team-building  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Create team’s policies: rewarding and punishment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5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Workingproductivityis not high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Technical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- Define standards to be followed to meet the performance criteria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- Training technology seriously and research all related problem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- Using buffer timeto recover works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- Cross-review tasks to track working process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08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Working progress is not meeting schedule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Time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Create buffer in plan</a:t>
                      </a:r>
                      <a:br>
                        <a:rPr lang="en-US" sz="900">
                          <a:latin typeface="Arial"/>
                          <a:ea typeface="Times New Roman"/>
                          <a:cs typeface="Arial"/>
                        </a:rPr>
                      </a:br>
                      <a:endParaRPr lang="en-U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Arial"/>
                        </a:rPr>
                        <a:t>Using buffer </a:t>
                      </a:r>
                      <a:r>
                        <a:rPr lang="en-US" sz="900" dirty="0" err="1">
                          <a:latin typeface="Arial"/>
                          <a:ea typeface="Times New Roman"/>
                          <a:cs typeface="Arial"/>
                        </a:rPr>
                        <a:t>timeto</a:t>
                      </a:r>
                      <a:r>
                        <a:rPr lang="en-US" sz="900" dirty="0">
                          <a:latin typeface="Arial"/>
                          <a:ea typeface="Times New Roman"/>
                          <a:cs typeface="Arial"/>
                        </a:rPr>
                        <a:t> recover works</a:t>
                      </a: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Plan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954135"/>
              </p:ext>
            </p:extLst>
          </p:nvPr>
        </p:nvGraphicFramePr>
        <p:xfrm>
          <a:off x="1219200" y="1201917"/>
          <a:ext cx="6553200" cy="5207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/>
                <a:gridCol w="1600200"/>
                <a:gridCol w="1175085"/>
                <a:gridCol w="1141961"/>
                <a:gridCol w="959554"/>
              </a:tblGrid>
              <a:tr h="204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Milestones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Description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Output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Deliverables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Resources Needed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</a:tr>
              <a:tr h="4488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Initial idea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Start discussing about topic of capstone project</a:t>
                      </a:r>
                      <a:endParaRPr lang="en-US" sz="600" dirty="0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Topic of capstone project</a:t>
                      </a:r>
                      <a:endParaRPr lang="en-US" sz="600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Deliver initiator idea before 07/05/2012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5 people for 2 weeks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</a:tr>
              <a:tr h="293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Create Project plan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Create project plan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Project plan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Deliver project plan before 22/05/2012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 people for 1 weeks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</a:tr>
              <a:tr h="433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Create Software Requirements Specification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Create Software Requirements Specification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Software Requirements Specification (SRS) document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Deliver SRS document before 26/06/2012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 people for 4 weeks 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</a:tr>
              <a:tr h="4488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Design Database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Create logical and physical database design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Database design and database script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Deliver database design and database script before 05/06/2012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 people for 2 days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</a:tr>
              <a:tr h="4488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Create Soft Design Description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(SDD)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Design the system in OOP manner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Architecture design, detailed design, diagrams and design specification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Deliver SDD before 10/07/2012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 people for 2 weeks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</a:tr>
              <a:tr h="433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Layout Design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Create the main GUI for layout, and create global styles that will be applied to the GUI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HTML layout and CSS files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None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 person for 4 days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</a:tr>
              <a:tr h="650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Create Coding Framework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Map the architecture design into source code, create the project solution files and common classes, and implement common functions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Visual Studio project and solution files containing coding framework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Deliver coding framework before 11/06/2012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 person for 4 days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</a:tr>
              <a:tr h="603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Coding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indent="-12065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Implement the system to reflect the requirements</a:t>
                      </a:r>
                      <a:endParaRPr lang="en-US" sz="600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Source code of the project, unit test reports</a:t>
                      </a:r>
                      <a:endParaRPr lang="en-US" sz="600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17780" marR="0" indent="1778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Executable programs and source code before 15/08/2012</a:t>
                      </a:r>
                      <a:endParaRPr lang="en-US" sz="600" dirty="0">
                        <a:effectLst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 people for 4 weeks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</a:tr>
              <a:tr h="603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System Test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indent="-1206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Perform system test for the system</a:t>
                      </a:r>
                      <a:endParaRPr lang="en-US" sz="600">
                        <a:effectLst/>
                      </a:endParaRPr>
                    </a:p>
                    <a:p>
                      <a:pPr marL="0" marR="0" indent="-12065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System test report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10795" marR="0" indent="10795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Deliver Software Test Documentation before 17/08/2012</a:t>
                      </a:r>
                      <a:endParaRPr lang="en-US" sz="600" dirty="0">
                        <a:effectLst/>
                      </a:endParaRPr>
                    </a:p>
                    <a:p>
                      <a:pPr marL="17780" marR="0" indent="1778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5 people for 1.5 weeks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</a:tr>
              <a:tr h="216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Input initial data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indent="-1206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Input Initial data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Initial data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10795" marR="0" indent="10795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Deliver before 17/08/2012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5 people for 1 weeks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</a:tr>
              <a:tr h="3254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Deployment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indent="-1206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Deploy the system to the internet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Running website with domain and hosting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10795" marR="0" indent="10795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None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2 people for 3 days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58" marR="20858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Architectural Design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990600" y="2133600"/>
            <a:ext cx="7239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Overall Design</a:t>
            </a:r>
          </a:p>
          <a:p>
            <a:pPr lvl="1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Components</a:t>
            </a:r>
          </a:p>
          <a:p>
            <a:pPr lvl="1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Patterns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C:\Users\TOANDX01143\Desktop\overallsyste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7526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9216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Architectural Design: Overall Design</a:t>
            </a:r>
            <a:endParaRPr lang="fr-FR" sz="40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sz="4000" b="1" spc="1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Part 1: Introduction</a:t>
            </a:r>
            <a:endParaRPr lang="fr-F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AutoShape 57"/>
          <p:cNvSpPr>
            <a:spLocks noChangeArrowheads="1"/>
          </p:cNvSpPr>
          <p:nvPr/>
        </p:nvSpPr>
        <p:spPr bwMode="auto">
          <a:xfrm>
            <a:off x="2819400" y="22860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" name="Group 58"/>
          <p:cNvGrpSpPr>
            <a:grpSpLocks/>
          </p:cNvGrpSpPr>
          <p:nvPr/>
        </p:nvGrpSpPr>
        <p:grpSpPr bwMode="auto">
          <a:xfrm>
            <a:off x="6905625" y="2514600"/>
            <a:ext cx="333375" cy="304800"/>
            <a:chOff x="2078" y="1680"/>
            <a:chExt cx="1615" cy="1615"/>
          </a:xfrm>
        </p:grpSpPr>
        <p:sp>
          <p:nvSpPr>
            <p:cNvPr id="41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7" name="AutoShape 65"/>
          <p:cNvSpPr>
            <a:spLocks noChangeArrowheads="1"/>
          </p:cNvSpPr>
          <p:nvPr/>
        </p:nvSpPr>
        <p:spPr bwMode="auto">
          <a:xfrm>
            <a:off x="2819400" y="29718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 Review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8" name="Group 66"/>
          <p:cNvGrpSpPr>
            <a:grpSpLocks/>
          </p:cNvGrpSpPr>
          <p:nvPr/>
        </p:nvGrpSpPr>
        <p:grpSpPr bwMode="auto">
          <a:xfrm>
            <a:off x="6905625" y="3200400"/>
            <a:ext cx="333375" cy="304800"/>
            <a:chOff x="2078" y="1680"/>
            <a:chExt cx="1615" cy="1615"/>
          </a:xfrm>
        </p:grpSpPr>
        <p:sp>
          <p:nvSpPr>
            <p:cNvPr id="49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5" name="AutoShape 73"/>
          <p:cNvSpPr>
            <a:spLocks noChangeArrowheads="1"/>
          </p:cNvSpPr>
          <p:nvPr/>
        </p:nvSpPr>
        <p:spPr bwMode="auto">
          <a:xfrm>
            <a:off x="2819400" y="36576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Proposal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6" name="Group 74"/>
          <p:cNvGrpSpPr>
            <a:grpSpLocks/>
          </p:cNvGrpSpPr>
          <p:nvPr/>
        </p:nvGrpSpPr>
        <p:grpSpPr bwMode="auto">
          <a:xfrm>
            <a:off x="6905625" y="3886200"/>
            <a:ext cx="333375" cy="304800"/>
            <a:chOff x="2078" y="1680"/>
            <a:chExt cx="1615" cy="1615"/>
          </a:xfrm>
        </p:grpSpPr>
        <p:sp>
          <p:nvSpPr>
            <p:cNvPr id="5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9216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Architectural Design</a:t>
            </a:r>
            <a:endParaRPr lang="fr-FR" sz="40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pic>
        <p:nvPicPr>
          <p:cNvPr id="6" name="Picture 5" descr="C:\Users\TOANDX01143\Desktop\WebAppArch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2362200"/>
            <a:ext cx="56769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2590800"/>
            <a:ext cx="4572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dirty="0" smtClean="0"/>
              <a:t>Components</a:t>
            </a:r>
            <a:r>
              <a:rPr lang="en-US" sz="1600" dirty="0" smtClean="0"/>
              <a:t>:</a:t>
            </a:r>
          </a:p>
          <a:p>
            <a:pPr marL="0" indent="0">
              <a:buNone/>
            </a:pPr>
            <a:endParaRPr lang="en-US" sz="1600" dirty="0" smtClean="0"/>
          </a:p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Business</a:t>
            </a:r>
          </a:p>
          <a:p>
            <a:pPr lvl="0"/>
            <a:endParaRPr lang="en-US" sz="900" dirty="0" smtClean="0"/>
          </a:p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Common</a:t>
            </a:r>
          </a:p>
          <a:p>
            <a:pPr lvl="0"/>
            <a:endParaRPr lang="en-US" sz="1000" dirty="0" smtClean="0"/>
          </a:p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Resources</a:t>
            </a:r>
          </a:p>
          <a:p>
            <a:pPr lvl="0"/>
            <a:endParaRPr lang="en-US" sz="9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Web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9216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Architectural Design</a:t>
            </a:r>
            <a:endParaRPr lang="fr-FR" sz="40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743200" y="5715000"/>
            <a:ext cx="4572000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/>
            <a:endParaRPr lang="en-US" sz="1600" dirty="0" smtClean="0"/>
          </a:p>
          <a:p>
            <a:pPr lvl="0"/>
            <a:r>
              <a:rPr lang="en-US" sz="2400" dirty="0" smtClean="0"/>
              <a:t>Common Component</a:t>
            </a:r>
          </a:p>
          <a:p>
            <a:pPr lvl="0"/>
            <a:endParaRPr lang="en-US" sz="900" dirty="0" smtClean="0"/>
          </a:p>
        </p:txBody>
      </p:sp>
      <p:pic>
        <p:nvPicPr>
          <p:cNvPr id="12" name="Picture 11" descr="C:\Users\TOANDX01143\Desktop\CommonComponen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9216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Architectural Design</a:t>
            </a:r>
            <a:endParaRPr lang="fr-FR" sz="40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743200" y="5715000"/>
            <a:ext cx="4572000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/>
            <a:endParaRPr lang="en-US" sz="1600" dirty="0" smtClean="0"/>
          </a:p>
          <a:p>
            <a:pPr lvl="0"/>
            <a:r>
              <a:rPr lang="en-US" sz="2400" dirty="0" smtClean="0"/>
              <a:t>Business Component</a:t>
            </a:r>
          </a:p>
          <a:p>
            <a:pPr lvl="0"/>
            <a:endParaRPr lang="en-US" sz="900" dirty="0" smtClean="0"/>
          </a:p>
        </p:txBody>
      </p:sp>
      <p:pic>
        <p:nvPicPr>
          <p:cNvPr id="11" name="Picture 10" descr="C:\Users\TOANDX01143\Desktop\BusinessComponen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81200"/>
            <a:ext cx="662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9216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Architectural Design</a:t>
            </a:r>
            <a:endParaRPr lang="fr-FR" sz="40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743200" y="5562600"/>
            <a:ext cx="4572000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/>
            <a:endParaRPr lang="en-US" sz="1600" dirty="0" smtClean="0"/>
          </a:p>
          <a:p>
            <a:pPr lvl="0"/>
            <a:r>
              <a:rPr lang="en-US" sz="2400" dirty="0" smtClean="0"/>
              <a:t>Web Component</a:t>
            </a:r>
          </a:p>
          <a:p>
            <a:pPr lvl="0"/>
            <a:endParaRPr lang="en-US" sz="900" dirty="0" smtClean="0"/>
          </a:p>
        </p:txBody>
      </p:sp>
      <p:pic>
        <p:nvPicPr>
          <p:cNvPr id="12" name="Picture 11" descr="C:\Users\TOANDX01143\Desktop\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6629400" cy="363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9216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Architectural Design</a:t>
            </a:r>
            <a:endParaRPr lang="fr-FR" sz="40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33400" y="1981200"/>
            <a:ext cx="4572000" cy="48782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/>
            <a:r>
              <a:rPr lang="en-US" sz="2800" dirty="0" smtClean="0"/>
              <a:t>Patterns: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MVC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Client - Server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Repository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Dependency Injection</a:t>
            </a:r>
          </a:p>
          <a:p>
            <a:pPr lvl="1">
              <a:buFont typeface="Wingdings" pitchFamily="2" charset="2"/>
              <a:buChar char="Ø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Singleton</a:t>
            </a:r>
          </a:p>
          <a:p>
            <a:pPr lvl="1">
              <a:buFont typeface="Wingdings" pitchFamily="2" charset="2"/>
              <a:buChar char="Ø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Service Locator</a:t>
            </a:r>
          </a:p>
          <a:p>
            <a:pPr marL="0" indent="0"/>
            <a:endParaRPr lang="en-US" sz="2800" dirty="0" smtClean="0"/>
          </a:p>
          <a:p>
            <a:pPr marL="0" indent="0">
              <a:buFont typeface="Wingdings" pitchFamily="2" charset="2"/>
              <a:buChar char="Ø"/>
            </a:pPr>
            <a:endParaRPr lang="en-US" sz="2800" dirty="0" smtClean="0"/>
          </a:p>
          <a:p>
            <a:pPr marL="0" indent="0"/>
            <a:endParaRPr lang="en-US" sz="900" dirty="0" smtClean="0"/>
          </a:p>
        </p:txBody>
      </p:sp>
      <p:pic>
        <p:nvPicPr>
          <p:cNvPr id="8" name="Picture 7" descr="image_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057400"/>
            <a:ext cx="4025736" cy="2743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7239000" cy="356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Business Tables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Support tables: Statistics, config…</a:t>
            </a: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Every table has a primary key named Id which is of type: INT NOT NULL IDENTIFY (1, 1)</a:t>
            </a:r>
          </a:p>
          <a:p>
            <a:pPr lvl="1"/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Max length and null ability strictly follow field definitions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– ERD 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752599"/>
            <a:ext cx="5410200" cy="474948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C:\Users\TOANDX01143\Desktop\overallsystem.pn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33400" y="1828800"/>
            <a:ext cx="5791200" cy="458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– Tables 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Design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62000" y="1905000"/>
            <a:ext cx="7467600" cy="245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Design for each use case </a:t>
            </a:r>
          </a:p>
          <a:p>
            <a:pPr lvl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Class diagram</a:t>
            </a:r>
          </a:p>
          <a:p>
            <a:pPr lvl="1">
              <a:buFont typeface="Wingdings" pitchFamily="2" charset="2"/>
              <a:buChar char="Ø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Class explanation </a:t>
            </a:r>
          </a:p>
          <a:p>
            <a:pPr lvl="1"/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Sequence diagram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TOANDX01143\Desktop\Cm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5791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Design: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Diagram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Background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dirty="0" smtClean="0"/>
              <a:t>Vietnamese cuisine</a:t>
            </a:r>
          </a:p>
          <a:p>
            <a:pPr lvl="0"/>
            <a:r>
              <a:rPr lang="en-US" dirty="0" smtClean="0"/>
              <a:t>The richness and diversity of the Vietnamese dishes</a:t>
            </a:r>
          </a:p>
          <a:p>
            <a:r>
              <a:rPr lang="en-US" dirty="0" smtClean="0"/>
              <a:t>The need of </a:t>
            </a:r>
          </a:p>
          <a:p>
            <a:pPr>
              <a:buNone/>
            </a:pPr>
            <a:r>
              <a:rPr lang="en-US" dirty="0" smtClean="0"/>
              <a:t>     learning how to </a:t>
            </a:r>
          </a:p>
          <a:p>
            <a:pPr>
              <a:buNone/>
            </a:pPr>
            <a:r>
              <a:rPr lang="en-US" dirty="0" smtClean="0"/>
              <a:t>     cook dishes</a:t>
            </a:r>
            <a:endParaRPr lang="en-US" dirty="0"/>
          </a:p>
        </p:txBody>
      </p:sp>
      <p:pic>
        <p:nvPicPr>
          <p:cNvPr id="27" name="Picture 9" descr="C:\Users\TOANDX01143\Desktop\nemr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267200"/>
            <a:ext cx="2667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10" descr="C:\Users\TOANDX01143\Desktop\imagesCAR51YK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648200"/>
            <a:ext cx="2404672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11" descr="C:\Users\TOANDX01143\Desktop\banhcuo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133600"/>
            <a:ext cx="2971800" cy="2011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Design: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Diagram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  <p:pic>
        <p:nvPicPr>
          <p:cNvPr id="7" name="Picture 6" descr="C:\Users\TOANDX01143\Desktop\sequence diagram\search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81200"/>
            <a:ext cx="5943600" cy="443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Technologies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  <p:pic>
        <p:nvPicPr>
          <p:cNvPr id="6" name="Picture 2" descr="C:\Users\iLucas\Desktop\psn images\Article_EntityFrame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17145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iLucas\Desktop\psn images\aja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716562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iLucas\Desktop\psn images\ff657791mvc3_thum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981200"/>
            <a:ext cx="258265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iLucas\Desktop\psn images\jquer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140335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419600"/>
            <a:ext cx="2857500" cy="1609725"/>
          </a:xfrm>
          <a:prstGeom prst="rect">
            <a:avLst/>
          </a:prstGeom>
        </p:spPr>
      </p:pic>
      <p:pic>
        <p:nvPicPr>
          <p:cNvPr id="15" name="Picture 14" descr="cs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2057400"/>
            <a:ext cx="2539683" cy="228571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  <p:pic>
        <p:nvPicPr>
          <p:cNvPr id="14" name="Picture 2" descr="C:\Users\iLucas\Desktop\psn images\VisualStudio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5" y="1725170"/>
            <a:ext cx="2296280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iLucas\Desktop\psn images\logo_resharp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2590800" cy="51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microsoft visio 20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438400"/>
            <a:ext cx="3051422" cy="2038350"/>
          </a:xfrm>
          <a:prstGeom prst="rect">
            <a:avLst/>
          </a:prstGeom>
        </p:spPr>
      </p:pic>
      <p:pic>
        <p:nvPicPr>
          <p:cNvPr id="22" name="Picture 21" descr="notepad-plus-plus-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4876800"/>
            <a:ext cx="1885950" cy="1590675"/>
          </a:xfrm>
          <a:prstGeom prst="rect">
            <a:avLst/>
          </a:prstGeom>
        </p:spPr>
      </p:pic>
      <p:pic>
        <p:nvPicPr>
          <p:cNvPr id="23" name="Picture 22" descr="sql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810000"/>
            <a:ext cx="3131942" cy="195870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Coding convention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53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62000" y="1905000"/>
            <a:ext cx="7467600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Follow general .NET conventions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Follow </a:t>
            </a:r>
            <a:r>
              <a:rPr lang="en-US" sz="2400" dirty="0" err="1" smtClean="0"/>
              <a:t>FxCop</a:t>
            </a:r>
            <a:r>
              <a:rPr lang="en-US" sz="2400" dirty="0" smtClean="0"/>
              <a:t> rules</a:t>
            </a:r>
          </a:p>
          <a:p>
            <a:pPr lvl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/>
              <a:t>Specific conventions for the project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view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54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62000" y="1905000"/>
            <a:ext cx="7467600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By technical lead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Peer view</a:t>
            </a:r>
          </a:p>
          <a:p>
            <a:pPr lvl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test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55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85800" y="2133600"/>
            <a:ext cx="7467600" cy="245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400" dirty="0" smtClean="0"/>
              <a:t>Mainly for data access layer and framework</a:t>
            </a:r>
          </a:p>
          <a:p>
            <a:pPr lvl="0"/>
            <a:endParaRPr lang="en-US" sz="2400" dirty="0" smtClean="0"/>
          </a:p>
          <a:p>
            <a:pPr lvl="0">
              <a:buFont typeface="Wingdings" pitchFamily="2" charset="2"/>
              <a:buChar char="Ø"/>
            </a:pPr>
            <a:r>
              <a:rPr lang="en-US" sz="2400" dirty="0" smtClean="0"/>
              <a:t>Follow A/A/A pattern (Arrange/Act/Assert)</a:t>
            </a:r>
          </a:p>
          <a:p>
            <a:pPr lvl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considerations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56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14400" y="1828800"/>
            <a:ext cx="7772400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Caching in 3 layers: database, memory, output (HTML)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Use SQL Profiler to investigate all data access methods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Minimize requests to the server and database hit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Use JSON with AJAX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Compress and create thumbnail images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…</a:t>
            </a: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considerations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57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143000" y="2057400"/>
            <a:ext cx="7162800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Client side and server side validation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No SQL injection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No XSS vulnerability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Encrypt sensitive data: password, cookies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7019925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6: Software Test Document</a:t>
            </a:r>
            <a:endParaRPr lang="fr-FR" sz="4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49"/>
          <p:cNvSpPr>
            <a:spLocks noChangeArrowheads="1"/>
          </p:cNvSpPr>
          <p:nvPr/>
        </p:nvSpPr>
        <p:spPr bwMode="auto">
          <a:xfrm>
            <a:off x="2819400" y="16764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to be tested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6905625" y="1905000"/>
            <a:ext cx="333375" cy="304800"/>
            <a:chOff x="2078" y="1680"/>
            <a:chExt cx="1615" cy="1615"/>
          </a:xfrm>
        </p:grpSpPr>
        <p:sp>
          <p:nvSpPr>
            <p:cNvPr id="5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" name="AutoShape 57"/>
          <p:cNvSpPr>
            <a:spLocks noChangeArrowheads="1"/>
          </p:cNvSpPr>
          <p:nvPr/>
        </p:nvSpPr>
        <p:spPr bwMode="auto">
          <a:xfrm>
            <a:off x="2819400" y="23622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not to be tested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905625" y="2590800"/>
            <a:ext cx="333375" cy="304800"/>
            <a:chOff x="2078" y="1680"/>
            <a:chExt cx="1615" cy="1615"/>
          </a:xfrm>
        </p:grpSpPr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AutoShape 65"/>
          <p:cNvSpPr>
            <a:spLocks noChangeArrowheads="1"/>
          </p:cNvSpPr>
          <p:nvPr/>
        </p:nvSpPr>
        <p:spPr bwMode="auto">
          <a:xfrm>
            <a:off x="2819400" y="30480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case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6905625" y="3276600"/>
            <a:ext cx="333375" cy="304800"/>
            <a:chOff x="2078" y="1680"/>
            <a:chExt cx="1615" cy="1615"/>
          </a:xfrm>
        </p:grpSpPr>
        <p:sp>
          <p:nvSpPr>
            <p:cNvPr id="21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7" name="AutoShape 73"/>
          <p:cNvSpPr>
            <a:spLocks noChangeArrowheads="1"/>
          </p:cNvSpPr>
          <p:nvPr/>
        </p:nvSpPr>
        <p:spPr bwMode="auto">
          <a:xfrm>
            <a:off x="2819400" y="37338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list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74"/>
          <p:cNvGrpSpPr>
            <a:grpSpLocks/>
          </p:cNvGrpSpPr>
          <p:nvPr/>
        </p:nvGrpSpPr>
        <p:grpSpPr bwMode="auto">
          <a:xfrm>
            <a:off x="6905625" y="3962400"/>
            <a:ext cx="333375" cy="304800"/>
            <a:chOff x="2078" y="1680"/>
            <a:chExt cx="1615" cy="1615"/>
          </a:xfrm>
        </p:grpSpPr>
        <p:sp>
          <p:nvSpPr>
            <p:cNvPr id="29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results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59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1447800"/>
          <a:ext cx="6248402" cy="4954323"/>
        </p:xfrm>
        <a:graphic>
          <a:graphicData uri="http://schemas.openxmlformats.org/drawingml/2006/table">
            <a:tbl>
              <a:tblPr/>
              <a:tblGrid>
                <a:gridCol w="2637025"/>
                <a:gridCol w="639819"/>
                <a:gridCol w="684757"/>
                <a:gridCol w="684757"/>
                <a:gridCol w="684757"/>
                <a:gridCol w="917287"/>
              </a:tblGrid>
              <a:tr h="2958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Module code</a:t>
                      </a:r>
                      <a:endParaRPr lang="en-US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Pass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Fail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Untested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Number of  test cases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7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Total</a:t>
                      </a: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617</a:t>
                      </a: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627</a:t>
                      </a:r>
                      <a:endParaRPr lang="en-U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Admin: Content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7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Admin: Users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Admin: Approval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7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Admin: Dictionary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13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13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7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Admin: Categories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45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51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Admin: </a:t>
                      </a:r>
                      <a:r>
                        <a:rPr lang="en-US" sz="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Manage Reported News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22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3549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Admin: </a:t>
                      </a:r>
                      <a:r>
                        <a:rPr lang="en-US" sz="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Manage Reported Recipes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22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Admin: </a:t>
                      </a:r>
                      <a:r>
                        <a:rPr lang="en-US" sz="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Manage Reported Tips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22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3549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Admin: </a:t>
                      </a:r>
                      <a:r>
                        <a:rPr lang="en-US" sz="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Manage Reported Questions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25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25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9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Admin: </a:t>
                      </a:r>
                      <a:r>
                        <a:rPr lang="en-US" sz="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Manage Reported Answers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26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26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7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Admin: Reported News Comments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26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26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Admin: Reported Recipes Comments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7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Admin: Reported Tips Comments</a:t>
                      </a:r>
                      <a:endParaRPr lang="en-US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22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Users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51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51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7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Homepage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13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13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News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81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81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7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Recipes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95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95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Tips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97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97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7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Search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Dictionary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7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Q&amp;A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70</a:t>
                      </a:r>
                      <a:endParaRPr lang="en-US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8484" marR="484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Literature</a:t>
            </a:r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Review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2" descr="H: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76400"/>
            <a:ext cx="1609725" cy="942975"/>
          </a:xfrm>
          <a:prstGeom prst="rect">
            <a:avLst/>
          </a:prstGeom>
          <a:noFill/>
        </p:spPr>
      </p:pic>
      <p:pic>
        <p:nvPicPr>
          <p:cNvPr id="9" name="Picture 3" descr="H: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343400"/>
            <a:ext cx="4191000" cy="1323975"/>
          </a:xfrm>
          <a:prstGeom prst="rect">
            <a:avLst/>
          </a:prstGeom>
          <a:noFill/>
        </p:spPr>
      </p:pic>
      <p:pic>
        <p:nvPicPr>
          <p:cNvPr id="10" name="Picture 4" descr="H: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648200"/>
            <a:ext cx="2447925" cy="1114425"/>
          </a:xfrm>
          <a:prstGeom prst="rect">
            <a:avLst/>
          </a:prstGeom>
          <a:noFill/>
        </p:spPr>
      </p:pic>
      <p:pic>
        <p:nvPicPr>
          <p:cNvPr id="11" name="Picture 5" descr="H:\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971800"/>
            <a:ext cx="2085975" cy="723900"/>
          </a:xfrm>
          <a:prstGeom prst="rect">
            <a:avLst/>
          </a:prstGeom>
          <a:noFill/>
        </p:spPr>
      </p:pic>
      <p:pic>
        <p:nvPicPr>
          <p:cNvPr id="12" name="Picture 6" descr="H:\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602468"/>
            <a:ext cx="3105150" cy="8477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0" y="5638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http://camnangnaunuong.com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5867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http://delish.com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438400" y="2743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10"/>
              </a:rPr>
              <a:t>http://afamily.vn/an-ngon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35930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1"/>
              </a:rPr>
              <a:t>http://epicurious.com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733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2"/>
              </a:rPr>
              <a:t>http://allrecipes.com</a:t>
            </a:r>
            <a:endParaRPr lang="en-US" dirty="0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 vs. not tested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60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4572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61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57200" y="2057400"/>
            <a:ext cx="8458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Capstone Project: completed (in next 30’ </a:t>
            </a:r>
            <a:r>
              <a:rPr lang="en-US" sz="2800" dirty="0" smtClean="0">
                <a:sym typeface="Wingdings" pitchFamily="2" charset="2"/>
              </a:rPr>
              <a:t>)</a:t>
            </a:r>
            <a:endParaRPr lang="en-US" sz="28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Product: deployed to </a:t>
            </a:r>
            <a:r>
              <a:rPr lang="en-US" sz="2800" dirty="0" smtClean="0">
                <a:hlinkClick r:id="rId3"/>
              </a:rPr>
              <a:t>http://www.vuabep.vn/</a:t>
            </a:r>
            <a:endParaRPr lang="en-US" sz="28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Future: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Continue developing with more features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 Invest in this product (anyone interested?)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62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  <p:pic>
        <p:nvPicPr>
          <p:cNvPr id="7" name="Picture 6" descr="dem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86000"/>
            <a:ext cx="5065608" cy="365283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8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63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recipes sharing website</a:t>
            </a:r>
            <a:endParaRPr lang="fr-FR" dirty="0"/>
          </a:p>
        </p:txBody>
      </p:sp>
      <p:pic>
        <p:nvPicPr>
          <p:cNvPr id="6" name="Picture 5" descr="formspring-multiplayer-Q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286000"/>
            <a:ext cx="4343400" cy="317402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CC87E-7076-498B-A9EF-0B2E002EB388}" type="slidenum">
              <a:rPr lang="fr-FR" smtClean="0"/>
              <a:pPr>
                <a:defRPr/>
              </a:pPr>
              <a:t>64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Literature</a:t>
            </a:r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Review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 descr="H: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4191000" cy="132397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429000" y="3733801"/>
            <a:ext cx="4343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Contents are provided by admin.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9000" y="4419600"/>
            <a:ext cx="4343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Closed website – news website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Literature</a:t>
            </a:r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Review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2" descr="H: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1609725" cy="94297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667000" y="3581400"/>
            <a:ext cx="6019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Sub-page of website afamily.vn – news website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2667000" y="4191000"/>
            <a:ext cx="606332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User can not create recipes directly on the web</a:t>
            </a:r>
            <a:endParaRPr lang="en-US" sz="2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Literature</a:t>
            </a:r>
            <a:r>
              <a:rPr lang="fr-FR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fr-FR"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Review</a:t>
            </a:r>
            <a:endParaRPr lang="fr-FR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4" descr="H: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124200"/>
            <a:ext cx="2447925" cy="1114425"/>
          </a:xfrm>
          <a:prstGeom prst="rect">
            <a:avLst/>
          </a:prstGeom>
          <a:noFill/>
        </p:spPr>
      </p:pic>
      <p:pic>
        <p:nvPicPr>
          <p:cNvPr id="11" name="Picture 5" descr="H: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057400"/>
            <a:ext cx="2085975" cy="723900"/>
          </a:xfrm>
          <a:prstGeom prst="rect">
            <a:avLst/>
          </a:prstGeom>
          <a:noFill/>
        </p:spPr>
      </p:pic>
      <p:pic>
        <p:nvPicPr>
          <p:cNvPr id="12" name="Picture 6" descr="H: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648200"/>
            <a:ext cx="3105150" cy="84772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495800" y="3048000"/>
            <a:ext cx="3886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Foreign language website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495800" y="3886200"/>
            <a:ext cx="3962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Foreign food recipes sharing</a:t>
            </a:r>
            <a:endParaRPr lang="en-US" sz="2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DE6A-001A-4E90-A929-0EDB6BCF5147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Cooking recipes sharing website</a:t>
            </a:r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111</Template>
  <TotalTime>1513</TotalTime>
  <Words>1999</Words>
  <Application>Microsoft Office PowerPoint</Application>
  <PresentationFormat>On-screen Show (4:3)</PresentationFormat>
  <Paragraphs>741</Paragraphs>
  <Slides>64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111</vt:lpstr>
      <vt:lpstr>Cooking recipes sharing website</vt:lpstr>
      <vt:lpstr>The People</vt:lpstr>
      <vt:lpstr>Contents</vt:lpstr>
      <vt:lpstr>Part 1: Introduction</vt:lpstr>
      <vt:lpstr>Background</vt:lpstr>
      <vt:lpstr>Literature Review</vt:lpstr>
      <vt:lpstr>Literature Review</vt:lpstr>
      <vt:lpstr>Literature Review</vt:lpstr>
      <vt:lpstr>Literature Review</vt:lpstr>
      <vt:lpstr>Our Proposal</vt:lpstr>
      <vt:lpstr>Part 2: Software Project Management Plan</vt:lpstr>
      <vt:lpstr>Idea Proposal</vt:lpstr>
      <vt:lpstr>Idea Proposal</vt:lpstr>
      <vt:lpstr>Idea Proposal</vt:lpstr>
      <vt:lpstr>The Proposed System –  Front-End</vt:lpstr>
      <vt:lpstr>The Proposed System- Back-End</vt:lpstr>
      <vt:lpstr>Development Evironment</vt:lpstr>
      <vt:lpstr>Development Evironment</vt:lpstr>
      <vt:lpstr>Process</vt:lpstr>
      <vt:lpstr>Project Organization</vt:lpstr>
      <vt:lpstr>Project Planing</vt:lpstr>
      <vt:lpstr>Part 3: System Requirement Specifications</vt:lpstr>
      <vt:lpstr>User Requirement</vt:lpstr>
      <vt:lpstr>User</vt:lpstr>
      <vt:lpstr>Administration</vt:lpstr>
      <vt:lpstr>Ranking</vt:lpstr>
      <vt:lpstr>Ranking</vt:lpstr>
      <vt:lpstr>Comment/Answer</vt:lpstr>
      <vt:lpstr>Recipe</vt:lpstr>
      <vt:lpstr>Tips</vt:lpstr>
      <vt:lpstr>Question/Answer</vt:lpstr>
      <vt:lpstr>News</vt:lpstr>
      <vt:lpstr>Search</vt:lpstr>
      <vt:lpstr>System Requirements</vt:lpstr>
      <vt:lpstr>Non-functional requirements</vt:lpstr>
      <vt:lpstr>Risk management</vt:lpstr>
      <vt:lpstr>Quality Plan</vt:lpstr>
      <vt:lpstr>Architectural Design</vt:lpstr>
      <vt:lpstr>Architectural Design: Overall Design</vt:lpstr>
      <vt:lpstr>Architectural Design</vt:lpstr>
      <vt:lpstr>Architectural Design</vt:lpstr>
      <vt:lpstr>Architectural Design</vt:lpstr>
      <vt:lpstr>Architectural Design</vt:lpstr>
      <vt:lpstr>Architectural Design</vt:lpstr>
      <vt:lpstr>Database</vt:lpstr>
      <vt:lpstr>Database – ERD </vt:lpstr>
      <vt:lpstr>Database – Tables </vt:lpstr>
      <vt:lpstr>Detailed Design</vt:lpstr>
      <vt:lpstr>Detailed Design: Class Diagram</vt:lpstr>
      <vt:lpstr>Detailed Design: Sequence Diagram</vt:lpstr>
      <vt:lpstr>Technologies</vt:lpstr>
      <vt:lpstr>Tools</vt:lpstr>
      <vt:lpstr>Coding convention</vt:lpstr>
      <vt:lpstr>Code view</vt:lpstr>
      <vt:lpstr>Unit test</vt:lpstr>
      <vt:lpstr>Performance considerations</vt:lpstr>
      <vt:lpstr>Security considerations</vt:lpstr>
      <vt:lpstr>Part 6: Software Test Document</vt:lpstr>
      <vt:lpstr>Test results</vt:lpstr>
      <vt:lpstr>Tested vs. not tested</vt:lpstr>
      <vt:lpstr>Summary</vt:lpstr>
      <vt:lpstr>Demo</vt:lpstr>
      <vt:lpstr>Q&amp;A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TOANDX01143</dc:creator>
  <cp:lastModifiedBy>ZzKeikanzZ</cp:lastModifiedBy>
  <cp:revision>124</cp:revision>
  <dcterms:created xsi:type="dcterms:W3CDTF">2012-01-08T16:52:48Z</dcterms:created>
  <dcterms:modified xsi:type="dcterms:W3CDTF">2012-08-17T19:07:34Z</dcterms:modified>
</cp:coreProperties>
</file>