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7" r:id="rId3"/>
    <p:sldId id="288" r:id="rId4"/>
    <p:sldId id="310" r:id="rId5"/>
    <p:sldId id="309" r:id="rId6"/>
    <p:sldId id="294" r:id="rId7"/>
    <p:sldId id="291" r:id="rId8"/>
    <p:sldId id="292" r:id="rId9"/>
    <p:sldId id="293" r:id="rId10"/>
    <p:sldId id="296" r:id="rId11"/>
    <p:sldId id="301" r:id="rId12"/>
    <p:sldId id="307" r:id="rId13"/>
    <p:sldId id="308" r:id="rId14"/>
    <p:sldId id="287" r:id="rId15"/>
    <p:sldId id="298" r:id="rId16"/>
    <p:sldId id="299" r:id="rId17"/>
    <p:sldId id="302" r:id="rId18"/>
    <p:sldId id="303" r:id="rId19"/>
    <p:sldId id="304" r:id="rId20"/>
    <p:sldId id="289" r:id="rId21"/>
    <p:sldId id="290" r:id="rId22"/>
    <p:sldId id="300" r:id="rId23"/>
    <p:sldId id="276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09" autoAdjust="0"/>
    <p:restoredTop sz="94660" autoAdjust="0"/>
  </p:normalViewPr>
  <p:slideViewPr>
    <p:cSldViewPr>
      <p:cViewPr varScale="1">
        <p:scale>
          <a:sx n="73" d="100"/>
          <a:sy n="73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628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42870-4992-4496-8C48-140741117A34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E8561-C174-4BC6-8E9A-4BCBF416B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Full automation</a:t>
            </a:r>
          </a:p>
          <a:p>
            <a:pPr marL="228600" indent="-228600">
              <a:buAutoNum type="arabicPeriod"/>
            </a:pPr>
            <a:r>
              <a:rPr lang="en-US" dirty="0" smtClean="0"/>
              <a:t>Room capacity</a:t>
            </a:r>
            <a:r>
              <a:rPr lang="en-US" baseline="0" dirty="0" smtClean="0"/>
              <a:t> maximization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E8561-C174-4BC6-8E9A-4BCBF416BCC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Full automation</a:t>
            </a:r>
          </a:p>
          <a:p>
            <a:pPr marL="228600" indent="-228600">
              <a:buAutoNum type="arabicPeriod"/>
            </a:pPr>
            <a:r>
              <a:rPr lang="en-US" dirty="0" smtClean="0"/>
              <a:t>Room capacity</a:t>
            </a:r>
            <a:r>
              <a:rPr lang="en-US" baseline="0" dirty="0" smtClean="0"/>
              <a:t> maximization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E8561-C174-4BC6-8E9A-4BCBF416BCC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Full automation</a:t>
            </a:r>
          </a:p>
          <a:p>
            <a:pPr marL="228600" indent="-228600">
              <a:buAutoNum type="arabicPeriod"/>
            </a:pPr>
            <a:r>
              <a:rPr lang="en-US" dirty="0" smtClean="0"/>
              <a:t>Room capacity</a:t>
            </a:r>
            <a:r>
              <a:rPr lang="en-US" baseline="0" dirty="0" smtClean="0"/>
              <a:t> maximization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E8561-C174-4BC6-8E9A-4BCBF416BCC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Full automation</a:t>
            </a:r>
          </a:p>
          <a:p>
            <a:pPr marL="228600" indent="-228600">
              <a:buAutoNum type="arabicPeriod"/>
            </a:pPr>
            <a:r>
              <a:rPr lang="en-US" dirty="0" smtClean="0"/>
              <a:t>Room capacity</a:t>
            </a:r>
            <a:r>
              <a:rPr lang="en-US" baseline="0" dirty="0" smtClean="0"/>
              <a:t> maximization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E8561-C174-4BC6-8E9A-4BCBF416BCC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E8561-C174-4BC6-8E9A-4BCBF416BCC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0" name="Group 18"/>
          <p:cNvGrpSpPr>
            <a:grpSpLocks/>
          </p:cNvGrpSpPr>
          <p:nvPr/>
        </p:nvGrpSpPr>
        <p:grpSpPr bwMode="auto">
          <a:xfrm>
            <a:off x="0" y="633413"/>
            <a:ext cx="9144000" cy="3495675"/>
            <a:chOff x="0" y="390"/>
            <a:chExt cx="5760" cy="2202"/>
          </a:xfrm>
        </p:grpSpPr>
        <p:graphicFrame>
          <p:nvGraphicFramePr>
            <p:cNvPr id="3091" name="Object 19"/>
            <p:cNvGraphicFramePr>
              <a:graphicFrameLocks noChangeAspect="1"/>
            </p:cNvGraphicFramePr>
            <p:nvPr/>
          </p:nvGraphicFramePr>
          <p:xfrm>
            <a:off x="0" y="390"/>
            <a:ext cx="1962" cy="2202"/>
          </p:xfrm>
          <a:graphic>
            <a:graphicData uri="http://schemas.openxmlformats.org/presentationml/2006/ole">
              <p:oleObj spid="_x0000_s3091" name="Image" r:id="rId3" imgW="4241270" imgH="5396825" progId="">
                <p:embed/>
              </p:oleObj>
            </a:graphicData>
          </a:graphic>
        </p:graphicFrame>
        <p:graphicFrame>
          <p:nvGraphicFramePr>
            <p:cNvPr id="3092" name="Object 20"/>
            <p:cNvGraphicFramePr>
              <a:graphicFrameLocks noChangeAspect="1"/>
            </p:cNvGraphicFramePr>
            <p:nvPr/>
          </p:nvGraphicFramePr>
          <p:xfrm>
            <a:off x="3888" y="390"/>
            <a:ext cx="1872" cy="2202"/>
          </p:xfrm>
          <a:graphic>
            <a:graphicData uri="http://schemas.openxmlformats.org/presentationml/2006/ole">
              <p:oleObj spid="_x0000_s3092" name="Image" r:id="rId4" imgW="3263492" imgH="4863492" progId="">
                <p:embed/>
              </p:oleObj>
            </a:graphicData>
          </a:graphic>
        </p:graphicFrame>
        <p:graphicFrame>
          <p:nvGraphicFramePr>
            <p:cNvPr id="3093" name="Object 21"/>
            <p:cNvGraphicFramePr>
              <a:graphicFrameLocks noChangeAspect="1"/>
            </p:cNvGraphicFramePr>
            <p:nvPr/>
          </p:nvGraphicFramePr>
          <p:xfrm>
            <a:off x="1958" y="390"/>
            <a:ext cx="1930" cy="2202"/>
          </p:xfrm>
          <a:graphic>
            <a:graphicData uri="http://schemas.openxmlformats.org/presentationml/2006/ole">
              <p:oleObj spid="_x0000_s3093" name="Image" r:id="rId5" imgW="3492063" imgH="4926984" progId="">
                <p:embed/>
              </p:oleObj>
            </a:graphicData>
          </a:graphic>
        </p:graphicFrame>
      </p:grp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0"/>
            <a:ext cx="9144000" cy="6096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57200" y="4114800"/>
            <a:ext cx="8229600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524000" y="4948238"/>
            <a:ext cx="59436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1613"/>
            <a:ext cx="2895600" cy="169862"/>
          </a:xfr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9314EA59-4028-4B78-BAD9-09B9583C75B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228600" y="104775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0112F-CF97-4E8A-9D8F-5869D233C5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76FA7-A861-4CBC-9998-D509636056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61722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0400" y="648017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9CF6E297-CCAC-48A3-AA54-417406EA3C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3B478-6984-4FDC-96F5-C6368F7CB6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D2630-8915-47C4-B654-CF9F583009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CD3BF-B0E2-4032-8156-37A1634DAD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35081-AA80-4842-9A76-265CD12F68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A760F-ADE7-4E41-8670-4286DDA979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4CC9C-7B2E-41B0-A73C-23FCA505D9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C0534-C19D-4C31-B875-F06DE6537C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E96BB-F5DA-459B-9509-8941074063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8356600" y="981075"/>
            <a:ext cx="787400" cy="5876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0"/>
            <a:ext cx="9144000" cy="98107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1" name="Group 17"/>
          <p:cNvGrpSpPr>
            <a:grpSpLocks/>
          </p:cNvGrpSpPr>
          <p:nvPr/>
        </p:nvGrpSpPr>
        <p:grpSpPr bwMode="auto">
          <a:xfrm>
            <a:off x="6729413" y="-11113"/>
            <a:ext cx="2414587" cy="992188"/>
            <a:chOff x="0" y="390"/>
            <a:chExt cx="5760" cy="2202"/>
          </a:xfrm>
        </p:grpSpPr>
        <p:graphicFrame>
          <p:nvGraphicFramePr>
            <p:cNvPr id="1042" name="Object 18"/>
            <p:cNvGraphicFramePr>
              <a:graphicFrameLocks noChangeAspect="1"/>
            </p:cNvGraphicFramePr>
            <p:nvPr/>
          </p:nvGraphicFramePr>
          <p:xfrm>
            <a:off x="0" y="390"/>
            <a:ext cx="1962" cy="2202"/>
          </p:xfrm>
          <a:graphic>
            <a:graphicData uri="http://schemas.openxmlformats.org/presentationml/2006/ole">
              <p:oleObj spid="_x0000_s1042" name="Image" r:id="rId15" imgW="4241270" imgH="5396825" progId="">
                <p:embed/>
              </p:oleObj>
            </a:graphicData>
          </a:graphic>
        </p:graphicFrame>
        <p:graphicFrame>
          <p:nvGraphicFramePr>
            <p:cNvPr id="1043" name="Object 19"/>
            <p:cNvGraphicFramePr>
              <a:graphicFrameLocks noChangeAspect="1"/>
            </p:cNvGraphicFramePr>
            <p:nvPr/>
          </p:nvGraphicFramePr>
          <p:xfrm>
            <a:off x="3888" y="390"/>
            <a:ext cx="1872" cy="2202"/>
          </p:xfrm>
          <a:graphic>
            <a:graphicData uri="http://schemas.openxmlformats.org/presentationml/2006/ole">
              <p:oleObj spid="_x0000_s1043" name="Image" r:id="rId16" imgW="3263492" imgH="4863492" progId="">
                <p:embed/>
              </p:oleObj>
            </a:graphicData>
          </a:graphic>
        </p:graphicFrame>
        <p:graphicFrame>
          <p:nvGraphicFramePr>
            <p:cNvPr id="1044" name="Object 20"/>
            <p:cNvGraphicFramePr>
              <a:graphicFrameLocks noChangeAspect="1"/>
            </p:cNvGraphicFramePr>
            <p:nvPr/>
          </p:nvGraphicFramePr>
          <p:xfrm>
            <a:off x="1958" y="390"/>
            <a:ext cx="1930" cy="2202"/>
          </p:xfrm>
          <a:graphic>
            <a:graphicData uri="http://schemas.openxmlformats.org/presentationml/2006/ole">
              <p:oleObj spid="_x0000_s1044" name="Image" r:id="rId17" imgW="3492063" imgH="4926984" progId="">
                <p:embed/>
              </p:oleObj>
            </a:graphicData>
          </a:graphic>
        </p:graphicFrame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33375" y="64897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4770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0400" y="64801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91B5C2F7-AD04-48BF-A41D-74D1FD5037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6172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  <a:br>
              <a:rPr lang="en-US" smtClean="0"/>
            </a:br>
            <a:r>
              <a:rPr lang="en-US" smtClean="0"/>
              <a:t>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267200"/>
            <a:ext cx="8229600" cy="7620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tx2"/>
                </a:solidFill>
              </a:rPr>
              <a:t>HOTEL ROOM BOOKING</a:t>
            </a:r>
            <a:endParaRPr lang="en-US" sz="3600" dirty="0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 flipV="1">
            <a:off x="179388" y="4648200"/>
            <a:ext cx="1466850" cy="9525"/>
          </a:xfrm>
          <a:prstGeom prst="line">
            <a:avLst/>
          </a:prstGeom>
          <a:noFill/>
          <a:ln w="76200" cap="rnd">
            <a:solidFill>
              <a:schemeClr val="accent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7596188" y="4648200"/>
            <a:ext cx="1349375" cy="1588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logo_ngan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2952" cy="609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</a:t>
            </a:r>
            <a:r>
              <a:rPr lang="en-US" dirty="0" smtClean="0"/>
              <a:t>. Goals (cont.)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066800"/>
            <a:ext cx="8001000" cy="4953000"/>
          </a:xfrm>
        </p:spPr>
        <p:txBody>
          <a:bodyPr/>
          <a:lstStyle/>
          <a:p>
            <a:r>
              <a:rPr lang="en-US" dirty="0" smtClean="0"/>
              <a:t>Our proposal: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505200" y="10668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Full Automation</a:t>
            </a:r>
          </a:p>
        </p:txBody>
      </p:sp>
      <p:pic>
        <p:nvPicPr>
          <p:cNvPr id="11" name="Picture 10" descr="khach_ha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133600"/>
            <a:ext cx="3267075" cy="3001150"/>
          </a:xfrm>
          <a:prstGeom prst="rect">
            <a:avLst/>
          </a:prstGeom>
        </p:spPr>
      </p:pic>
      <p:pic>
        <p:nvPicPr>
          <p:cNvPr id="12" name="Picture 11" descr="process management softwa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1828800"/>
            <a:ext cx="3937000" cy="3962400"/>
          </a:xfrm>
          <a:prstGeom prst="rect">
            <a:avLst/>
          </a:prstGeom>
        </p:spPr>
      </p:pic>
      <p:pic>
        <p:nvPicPr>
          <p:cNvPr id="10" name="Picture 9" descr="No huma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8400" y="1600200"/>
            <a:ext cx="4330700" cy="453002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</a:t>
            </a:r>
            <a:r>
              <a:rPr lang="en-US" smtClean="0"/>
              <a:t>. Goals (</a:t>
            </a:r>
            <a:r>
              <a:rPr lang="en-US" dirty="0" smtClean="0"/>
              <a:t>cont.)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43000"/>
            <a:ext cx="8001000" cy="4953000"/>
          </a:xfrm>
        </p:spPr>
        <p:txBody>
          <a:bodyPr/>
          <a:lstStyle/>
          <a:p>
            <a:r>
              <a:rPr lang="en-US" dirty="0" smtClean="0"/>
              <a:t>Our proposal:</a:t>
            </a:r>
          </a:p>
          <a:p>
            <a:pPr lvl="1"/>
            <a:r>
              <a:rPr lang="en-US" smtClean="0"/>
              <a:t>Most effective when hotel is nearly full</a:t>
            </a:r>
          </a:p>
          <a:p>
            <a:pPr lvl="1"/>
            <a:r>
              <a:rPr lang="en-US" smtClean="0"/>
              <a:t>Arrange the room reservations automatically each day by our algorithm</a:t>
            </a:r>
          </a:p>
          <a:p>
            <a:pPr lvl="1"/>
            <a:r>
              <a:rPr lang="en-US" smtClean="0"/>
              <a:t>Use as few as possible rooms to satisfy customer’s needs</a:t>
            </a:r>
          </a:p>
          <a:p>
            <a:pPr lvl="1"/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581400" y="11430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Room Capacity Maximized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</a:t>
            </a:r>
            <a:r>
              <a:rPr lang="en-US" smtClean="0"/>
              <a:t>. Goals (</a:t>
            </a:r>
            <a:r>
              <a:rPr lang="en-US" dirty="0" smtClean="0"/>
              <a:t>cont.)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143000"/>
            <a:ext cx="8458200" cy="1066800"/>
          </a:xfrm>
        </p:spPr>
        <p:txBody>
          <a:bodyPr/>
          <a:lstStyle/>
          <a:p>
            <a:pPr lvl="1">
              <a:buNone/>
            </a:pPr>
            <a:r>
              <a:rPr lang="en-US" smtClean="0"/>
              <a:t>Room arranging algorithm illustration: </a:t>
            </a:r>
            <a:r>
              <a:rPr lang="en-US" b="1" smtClean="0">
                <a:solidFill>
                  <a:srgbClr val="FF0000"/>
                </a:solidFill>
              </a:rPr>
              <a:t>Before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4098" name="Picture 2" descr="D:\My Downloads\befo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52600"/>
            <a:ext cx="8763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</a:t>
            </a:r>
            <a:r>
              <a:rPr lang="en-US" dirty="0" smtClean="0"/>
              <a:t>. Goals (cont.)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143000"/>
            <a:ext cx="8458200" cy="1066800"/>
          </a:xfrm>
        </p:spPr>
        <p:txBody>
          <a:bodyPr/>
          <a:lstStyle/>
          <a:p>
            <a:pPr lvl="1">
              <a:buNone/>
            </a:pPr>
            <a:r>
              <a:rPr lang="en-US" smtClean="0"/>
              <a:t>Room arranging algorithm illustration: </a:t>
            </a:r>
            <a:r>
              <a:rPr lang="en-US" b="1" smtClean="0">
                <a:solidFill>
                  <a:srgbClr val="FF0000"/>
                </a:solidFill>
              </a:rPr>
              <a:t>After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5122" name="Picture 2" descr="D:\My Downloads\af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8610600" cy="44958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3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</a:t>
            </a:r>
            <a:r>
              <a:rPr lang="en-US" dirty="0" smtClean="0"/>
              <a:t>System features</a:t>
            </a:r>
            <a:endParaRPr lang="en-US" dirty="0"/>
          </a:p>
        </p:txBody>
      </p:sp>
      <p:sp>
        <p:nvSpPr>
          <p:cNvPr id="99331" name="AutoShape 3"/>
          <p:cNvSpPr>
            <a:spLocks noChangeArrowheads="1"/>
          </p:cNvSpPr>
          <p:nvPr/>
        </p:nvSpPr>
        <p:spPr bwMode="gray">
          <a:xfrm>
            <a:off x="1620838" y="2286000"/>
            <a:ext cx="5530850" cy="2743200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32" name="AutoShape 4"/>
          <p:cNvSpPr>
            <a:spLocks noChangeArrowheads="1"/>
          </p:cNvSpPr>
          <p:nvPr/>
        </p:nvSpPr>
        <p:spPr bwMode="gray">
          <a:xfrm>
            <a:off x="1392238" y="1524000"/>
            <a:ext cx="57912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64314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HRBS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grpSp>
        <p:nvGrpSpPr>
          <p:cNvPr id="99334" name="Group 6"/>
          <p:cNvGrpSpPr>
            <a:grpSpLocks/>
          </p:cNvGrpSpPr>
          <p:nvPr/>
        </p:nvGrpSpPr>
        <p:grpSpPr bwMode="auto">
          <a:xfrm>
            <a:off x="630238" y="4178300"/>
            <a:ext cx="1579562" cy="2070100"/>
            <a:chOff x="576" y="2476"/>
            <a:chExt cx="995" cy="1304"/>
          </a:xfrm>
        </p:grpSpPr>
        <p:grpSp>
          <p:nvGrpSpPr>
            <p:cNvPr id="99335" name="Group 7"/>
            <p:cNvGrpSpPr>
              <a:grpSpLocks/>
            </p:cNvGrpSpPr>
            <p:nvPr/>
          </p:nvGrpSpPr>
          <p:grpSpPr bwMode="auto">
            <a:xfrm>
              <a:off x="576" y="2476"/>
              <a:ext cx="936" cy="954"/>
              <a:chOff x="624" y="1584"/>
              <a:chExt cx="1248" cy="1296"/>
            </a:xfrm>
          </p:grpSpPr>
          <p:grpSp>
            <p:nvGrpSpPr>
              <p:cNvPr id="99336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99337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338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9339" name="Text Box 11"/>
              <p:cNvSpPr txBox="1">
                <a:spLocks noChangeArrowheads="1"/>
              </p:cNvSpPr>
              <p:nvPr/>
            </p:nvSpPr>
            <p:spPr bwMode="gray">
              <a:xfrm>
                <a:off x="663" y="2244"/>
                <a:ext cx="1161" cy="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Customer</a:t>
                </a:r>
                <a:endParaRPr lang="en-US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99340" name="Oval 12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99341" name="Group 13"/>
          <p:cNvGrpSpPr>
            <a:grpSpLocks/>
          </p:cNvGrpSpPr>
          <p:nvPr/>
        </p:nvGrpSpPr>
        <p:grpSpPr bwMode="auto">
          <a:xfrm>
            <a:off x="2535238" y="4159250"/>
            <a:ext cx="1617662" cy="2070100"/>
            <a:chOff x="1776" y="2476"/>
            <a:chExt cx="1019" cy="1304"/>
          </a:xfrm>
        </p:grpSpPr>
        <p:grpSp>
          <p:nvGrpSpPr>
            <p:cNvPr id="99342" name="Group 14"/>
            <p:cNvGrpSpPr>
              <a:grpSpLocks/>
            </p:cNvGrpSpPr>
            <p:nvPr/>
          </p:nvGrpSpPr>
          <p:grpSpPr bwMode="auto">
            <a:xfrm>
              <a:off x="1776" y="2476"/>
              <a:ext cx="960" cy="958"/>
              <a:chOff x="2016" y="1920"/>
              <a:chExt cx="1680" cy="1680"/>
            </a:xfrm>
          </p:grpSpPr>
          <p:sp>
            <p:nvSpPr>
              <p:cNvPr id="99343" name="Oval 15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44" name="Freeform 16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9345" name="Text Box 17"/>
            <p:cNvSpPr txBox="1">
              <a:spLocks noChangeArrowheads="1"/>
            </p:cNvSpPr>
            <p:nvPr/>
          </p:nvSpPr>
          <p:spPr bwMode="gray">
            <a:xfrm>
              <a:off x="1824" y="2936"/>
              <a:ext cx="8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Staff</a:t>
              </a:r>
              <a:endPara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9346" name="Oval 18"/>
            <p:cNvSpPr>
              <a:spLocks noChangeArrowheads="1"/>
            </p:cNvSpPr>
            <p:nvPr/>
          </p:nvSpPr>
          <p:spPr bwMode="gray">
            <a:xfrm>
              <a:off x="1800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99347" name="Group 19"/>
          <p:cNvGrpSpPr>
            <a:grpSpLocks/>
          </p:cNvGrpSpPr>
          <p:nvPr/>
        </p:nvGrpSpPr>
        <p:grpSpPr bwMode="auto">
          <a:xfrm>
            <a:off x="4592638" y="4114800"/>
            <a:ext cx="1631950" cy="2114550"/>
            <a:chOff x="3072" y="2448"/>
            <a:chExt cx="1028" cy="1332"/>
          </a:xfrm>
        </p:grpSpPr>
        <p:grpSp>
          <p:nvGrpSpPr>
            <p:cNvPr id="99348" name="Group 20"/>
            <p:cNvGrpSpPr>
              <a:grpSpLocks/>
            </p:cNvGrpSpPr>
            <p:nvPr/>
          </p:nvGrpSpPr>
          <p:grpSpPr bwMode="auto">
            <a:xfrm>
              <a:off x="3072" y="2448"/>
              <a:ext cx="960" cy="958"/>
              <a:chOff x="2016" y="1920"/>
              <a:chExt cx="1680" cy="1680"/>
            </a:xfrm>
          </p:grpSpPr>
          <p:sp>
            <p:nvSpPr>
              <p:cNvPr id="99349" name="Oval 2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50" name="Freeform 22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9351" name="Text Box 23"/>
            <p:cNvSpPr txBox="1">
              <a:spLocks noChangeArrowheads="1"/>
            </p:cNvSpPr>
            <p:nvPr/>
          </p:nvSpPr>
          <p:spPr bwMode="gray">
            <a:xfrm>
              <a:off x="3120" y="2908"/>
              <a:ext cx="8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Manager</a:t>
              </a:r>
              <a:endPara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9352" name="Oval 24"/>
            <p:cNvSpPr>
              <a:spLocks noChangeArrowheads="1"/>
            </p:cNvSpPr>
            <p:nvPr/>
          </p:nvSpPr>
          <p:spPr bwMode="gray">
            <a:xfrm>
              <a:off x="3105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99353" name="Group 25"/>
          <p:cNvGrpSpPr>
            <a:grpSpLocks/>
          </p:cNvGrpSpPr>
          <p:nvPr/>
        </p:nvGrpSpPr>
        <p:grpSpPr bwMode="auto">
          <a:xfrm>
            <a:off x="6497638" y="4114800"/>
            <a:ext cx="1579562" cy="2114550"/>
            <a:chOff x="4272" y="2448"/>
            <a:chExt cx="995" cy="1332"/>
          </a:xfrm>
        </p:grpSpPr>
        <p:grpSp>
          <p:nvGrpSpPr>
            <p:cNvPr id="99354" name="Group 26"/>
            <p:cNvGrpSpPr>
              <a:grpSpLocks/>
            </p:cNvGrpSpPr>
            <p:nvPr/>
          </p:nvGrpSpPr>
          <p:grpSpPr bwMode="auto">
            <a:xfrm>
              <a:off x="4272" y="2448"/>
              <a:ext cx="960" cy="965"/>
              <a:chOff x="2400" y="1488"/>
              <a:chExt cx="1152" cy="1152"/>
            </a:xfrm>
          </p:grpSpPr>
          <p:grpSp>
            <p:nvGrpSpPr>
              <p:cNvPr id="99355" name="Group 27"/>
              <p:cNvGrpSpPr>
                <a:grpSpLocks/>
              </p:cNvGrpSpPr>
              <p:nvPr/>
            </p:nvGrpSpPr>
            <p:grpSpPr bwMode="auto">
              <a:xfrm>
                <a:off x="2400" y="1488"/>
                <a:ext cx="1152" cy="1152"/>
                <a:chOff x="2016" y="1920"/>
                <a:chExt cx="1680" cy="1680"/>
              </a:xfrm>
            </p:grpSpPr>
            <p:sp>
              <p:nvSpPr>
                <p:cNvPr id="99356" name="Oval 28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357" name="Freeform 29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9358" name="Text Box 30"/>
              <p:cNvSpPr txBox="1">
                <a:spLocks noChangeArrowheads="1"/>
              </p:cNvSpPr>
              <p:nvPr/>
            </p:nvSpPr>
            <p:spPr bwMode="gray">
              <a:xfrm>
                <a:off x="2590" y="2025"/>
                <a:ext cx="743" cy="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Admin</a:t>
                </a:r>
                <a:endParaRPr lang="en-US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99359" name="Oval 31"/>
            <p:cNvSpPr>
              <a:spLocks noChangeArrowheads="1"/>
            </p:cNvSpPr>
            <p:nvPr/>
          </p:nvSpPr>
          <p:spPr bwMode="gray">
            <a:xfrm>
              <a:off x="4272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9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99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0" decel="1000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animBg="1"/>
      <p:bldP spid="993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6705600" cy="563562"/>
          </a:xfrm>
        </p:spPr>
        <p:txBody>
          <a:bodyPr/>
          <a:lstStyle/>
          <a:p>
            <a:r>
              <a:rPr lang="en-US" dirty="0" smtClean="0"/>
              <a:t>III. </a:t>
            </a:r>
            <a:r>
              <a:rPr lang="en-US" dirty="0" smtClean="0"/>
              <a:t>System features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990600"/>
            <a:ext cx="3962400" cy="4953000"/>
          </a:xfrm>
        </p:spPr>
        <p:txBody>
          <a:bodyPr/>
          <a:lstStyle/>
          <a:p>
            <a:pPr marL="750888"/>
            <a:r>
              <a:rPr lang="en-US" dirty="0" smtClean="0"/>
              <a:t>Customer</a:t>
            </a:r>
          </a:p>
          <a:p>
            <a:pPr lvl="1"/>
            <a:r>
              <a:rPr lang="en-US" smtClean="0"/>
              <a:t>View hotel’s information: room types &amp; price, hotel’s location, number of rooms...</a:t>
            </a:r>
            <a:endParaRPr lang="en-US" dirty="0" smtClean="0"/>
          </a:p>
          <a:p>
            <a:pPr lvl="1"/>
            <a:r>
              <a:rPr lang="en-US" dirty="0" smtClean="0"/>
              <a:t>Search for available rooms</a:t>
            </a:r>
          </a:p>
          <a:p>
            <a:pPr lvl="1"/>
            <a:r>
              <a:rPr lang="en-US" dirty="0" smtClean="0"/>
              <a:t>Make reservations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6" name="Picture 5" descr="D:\Workspace\HRBS\2.Project\2.Document\2.SRS\Mockups_file\VinhTQ\1.Check.availability.box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143000"/>
            <a:ext cx="531241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 txBox="1">
            <a:spLocks/>
          </p:cNvSpPr>
          <p:nvPr/>
        </p:nvSpPr>
        <p:spPr bwMode="auto">
          <a:xfrm>
            <a:off x="0" y="5257800"/>
            <a:ext cx="8305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50888" marR="0" lvl="0" indent="-4763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lack" pitchFamily="34" charset="0"/>
              </a:rPr>
              <a:t>Customer</a:t>
            </a:r>
            <a:r>
              <a:rPr lang="en-US" sz="2000" b="1" kern="0" smtClean="0">
                <a:solidFill>
                  <a:srgbClr val="FF0000"/>
                </a:solidFill>
                <a:latin typeface=".VnBlack" pitchFamily="34" charset="0"/>
              </a:rPr>
              <a:t>s do not know which room they will get, they only know whether there is available room for their needs or not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Black" pitchFamily="34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7162800" cy="563562"/>
          </a:xfrm>
        </p:spPr>
        <p:txBody>
          <a:bodyPr/>
          <a:lstStyle/>
          <a:p>
            <a:r>
              <a:rPr lang="en-US" dirty="0" smtClean="0"/>
              <a:t>III. </a:t>
            </a:r>
            <a:r>
              <a:rPr lang="en-US" dirty="0" smtClean="0"/>
              <a:t>System features (cont.)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-228600" y="1143000"/>
            <a:ext cx="3048000" cy="4953000"/>
          </a:xfrm>
        </p:spPr>
        <p:txBody>
          <a:bodyPr/>
          <a:lstStyle/>
          <a:p>
            <a:pPr marL="750888"/>
            <a:r>
              <a:rPr lang="en-US" dirty="0" smtClean="0"/>
              <a:t>Staff</a:t>
            </a:r>
          </a:p>
          <a:p>
            <a:pPr lvl="1"/>
            <a:r>
              <a:rPr lang="en-US" dirty="0" smtClean="0"/>
              <a:t>Manage </a:t>
            </a:r>
            <a:r>
              <a:rPr lang="en-US" smtClean="0"/>
              <a:t>room reservations</a:t>
            </a:r>
          </a:p>
          <a:p>
            <a:pPr lvl="1"/>
            <a:r>
              <a:rPr lang="en-US" smtClean="0"/>
              <a:t>Checking available room for customer</a:t>
            </a:r>
          </a:p>
          <a:p>
            <a:pPr lvl="1"/>
            <a:r>
              <a:rPr lang="en-US" smtClean="0"/>
              <a:t>Check in/check out for customer</a:t>
            </a:r>
          </a:p>
        </p:txBody>
      </p:sp>
      <p:pic>
        <p:nvPicPr>
          <p:cNvPr id="6" name="Picture 5" descr="s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3963" y="1066800"/>
            <a:ext cx="6221793" cy="41910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6629400" cy="563562"/>
          </a:xfrm>
        </p:spPr>
        <p:txBody>
          <a:bodyPr/>
          <a:lstStyle/>
          <a:p>
            <a:r>
              <a:rPr lang="en-US" dirty="0" smtClean="0"/>
              <a:t>III. </a:t>
            </a:r>
            <a:r>
              <a:rPr lang="en-US" dirty="0" smtClean="0"/>
              <a:t>System features (cont.)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71600"/>
            <a:ext cx="7772400" cy="4953000"/>
          </a:xfrm>
        </p:spPr>
        <p:txBody>
          <a:bodyPr/>
          <a:lstStyle/>
          <a:p>
            <a:r>
              <a:rPr lang="en-US" dirty="0" smtClean="0"/>
              <a:t>Manager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anage information of </a:t>
            </a:r>
            <a:r>
              <a:rPr lang="en-US" smtClean="0"/>
              <a:t>all rooms &amp; room types (add, edit, delete room/room type)</a:t>
            </a:r>
            <a:endParaRPr lang="en-US" dirty="0" smtClean="0"/>
          </a:p>
          <a:p>
            <a:pPr lvl="1"/>
            <a:r>
              <a:rPr lang="en-US" smtClean="0"/>
              <a:t>Manage staff activities</a:t>
            </a:r>
            <a:endParaRPr lang="en-US" dirty="0" smtClean="0"/>
          </a:p>
          <a:p>
            <a:pPr lvl="1"/>
            <a:r>
              <a:rPr lang="en-US" smtClean="0"/>
              <a:t>View statistic graphs: room type usage by month, % of current available/unavailable rooms, % usage of total rooms last year</a:t>
            </a:r>
            <a:endParaRPr lang="en-US" dirty="0" smtClean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6934200" cy="563562"/>
          </a:xfrm>
        </p:spPr>
        <p:txBody>
          <a:bodyPr/>
          <a:lstStyle/>
          <a:p>
            <a:r>
              <a:rPr lang="en-US" dirty="0" smtClean="0"/>
              <a:t>III. </a:t>
            </a:r>
            <a:r>
              <a:rPr lang="en-US" dirty="0" smtClean="0"/>
              <a:t>System features (cont.)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 dirty="0"/>
          </a:p>
        </p:txBody>
      </p:sp>
      <p:pic>
        <p:nvPicPr>
          <p:cNvPr id="10" name="Content Placeholder 9" descr="Untitl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371600"/>
            <a:ext cx="7683730" cy="4495800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6781800" cy="563562"/>
          </a:xfrm>
        </p:spPr>
        <p:txBody>
          <a:bodyPr/>
          <a:lstStyle/>
          <a:p>
            <a:r>
              <a:rPr lang="en-US" dirty="0" smtClean="0"/>
              <a:t>III. </a:t>
            </a:r>
            <a:r>
              <a:rPr lang="en-US" dirty="0" smtClean="0"/>
              <a:t>System features (cont.)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-228600" y="1371600"/>
            <a:ext cx="3962400" cy="5105400"/>
          </a:xfrm>
        </p:spPr>
        <p:txBody>
          <a:bodyPr/>
          <a:lstStyle/>
          <a:p>
            <a:pPr marL="750888"/>
            <a:r>
              <a:rPr lang="en-US" dirty="0" smtClean="0"/>
              <a:t>Admin</a:t>
            </a:r>
          </a:p>
          <a:p>
            <a:pPr lvl="1"/>
            <a:r>
              <a:rPr lang="en-US" smtClean="0"/>
              <a:t>Create, edit and delete </a:t>
            </a:r>
            <a:r>
              <a:rPr lang="en-US" dirty="0" smtClean="0"/>
              <a:t>accounts for staff </a:t>
            </a:r>
            <a:r>
              <a:rPr lang="en-US" smtClean="0"/>
              <a:t>and manager</a:t>
            </a:r>
            <a:endParaRPr lang="en-US" dirty="0" smtClean="0"/>
          </a:p>
          <a:p>
            <a:pPr lvl="1"/>
            <a:r>
              <a:rPr lang="en-US" smtClean="0"/>
              <a:t>View activity logs of other accounts</a:t>
            </a:r>
            <a:endParaRPr lang="en-US" dirty="0" smtClean="0"/>
          </a:p>
          <a:p>
            <a:pPr lvl="1"/>
            <a:r>
              <a:rPr lang="en-US" smtClean="0"/>
              <a:t>Create news of </a:t>
            </a:r>
            <a:r>
              <a:rPr lang="en-US" dirty="0" smtClean="0"/>
              <a:t>the </a:t>
            </a:r>
            <a:r>
              <a:rPr lang="en-US" smtClean="0"/>
              <a:t>hotel on </a:t>
            </a:r>
            <a:r>
              <a:rPr lang="en-US" dirty="0" smtClean="0"/>
              <a:t>website</a:t>
            </a:r>
            <a:endParaRPr lang="en-US" dirty="0"/>
          </a:p>
        </p:txBody>
      </p:sp>
      <p:pic>
        <p:nvPicPr>
          <p:cNvPr id="8" name="Content Placeholder 5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219200"/>
            <a:ext cx="5105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8110" name="AutoShape 46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111" name="AutoShape 47"/>
          <p:cNvSpPr>
            <a:spLocks noChangeArrowheads="1"/>
          </p:cNvSpPr>
          <p:nvPr/>
        </p:nvSpPr>
        <p:spPr bwMode="ltGray">
          <a:xfrm rot="5400000" flipH="1">
            <a:off x="-2016918" y="19105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alpha val="56000"/>
                </a:schemeClr>
              </a:gs>
              <a:gs pos="100000">
                <a:schemeClr val="bg2">
                  <a:gamma/>
                  <a:tint val="0"/>
                  <a:invGamma/>
                  <a:alpha val="48000"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112" name="AutoShape 48"/>
          <p:cNvSpPr>
            <a:spLocks noChangeArrowheads="1"/>
          </p:cNvSpPr>
          <p:nvPr/>
        </p:nvSpPr>
        <p:spPr bwMode="gray">
          <a:xfrm>
            <a:off x="1822450" y="509905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smtClean="0">
                <a:solidFill>
                  <a:schemeClr val="tx2"/>
                </a:solidFill>
              </a:rPr>
              <a:t>V. Q&amp;A</a:t>
            </a:r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88113" name="AutoShape 49"/>
          <p:cNvSpPr>
            <a:spLocks noChangeArrowheads="1"/>
          </p:cNvSpPr>
          <p:nvPr/>
        </p:nvSpPr>
        <p:spPr bwMode="gray">
          <a:xfrm>
            <a:off x="2317750" y="4271963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smtClean="0">
                <a:solidFill>
                  <a:schemeClr val="tx2"/>
                </a:solidFill>
              </a:rPr>
              <a:t>IV. Organization</a:t>
            </a:r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88114" name="AutoShape 50"/>
          <p:cNvSpPr>
            <a:spLocks noChangeArrowheads="1"/>
          </p:cNvSpPr>
          <p:nvPr/>
        </p:nvSpPr>
        <p:spPr bwMode="gray">
          <a:xfrm>
            <a:off x="2438400" y="3459163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smtClean="0">
                <a:solidFill>
                  <a:schemeClr val="tx2"/>
                </a:solidFill>
              </a:rPr>
              <a:t>III. </a:t>
            </a:r>
            <a:r>
              <a:rPr lang="en-US" b="1" dirty="0" smtClean="0">
                <a:solidFill>
                  <a:schemeClr val="tx2"/>
                </a:solidFill>
              </a:rPr>
              <a:t>System features</a:t>
            </a:r>
          </a:p>
        </p:txBody>
      </p:sp>
      <p:sp>
        <p:nvSpPr>
          <p:cNvPr id="88115" name="AutoShape 51"/>
          <p:cNvSpPr>
            <a:spLocks noChangeArrowheads="1"/>
          </p:cNvSpPr>
          <p:nvPr/>
        </p:nvSpPr>
        <p:spPr bwMode="gray">
          <a:xfrm>
            <a:off x="2286000" y="25908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smtClean="0">
                <a:solidFill>
                  <a:schemeClr val="tx2"/>
                </a:solidFill>
              </a:rPr>
              <a:t>II</a:t>
            </a:r>
            <a:r>
              <a:rPr lang="en-US" b="1" dirty="0" smtClean="0">
                <a:solidFill>
                  <a:schemeClr val="tx2"/>
                </a:solidFill>
              </a:rPr>
              <a:t>. </a:t>
            </a:r>
            <a:r>
              <a:rPr lang="en-US" b="1" dirty="0" smtClean="0">
                <a:solidFill>
                  <a:schemeClr val="tx2"/>
                </a:solidFill>
              </a:rPr>
              <a:t>Goals</a:t>
            </a:r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88116" name="AutoShape 52"/>
          <p:cNvSpPr>
            <a:spLocks noChangeArrowheads="1"/>
          </p:cNvSpPr>
          <p:nvPr/>
        </p:nvSpPr>
        <p:spPr bwMode="gray">
          <a:xfrm>
            <a:off x="1765300" y="1820863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smtClean="0">
                <a:solidFill>
                  <a:schemeClr val="tx2"/>
                </a:solidFill>
              </a:rPr>
              <a:t>I. Introduction</a:t>
            </a:r>
          </a:p>
        </p:txBody>
      </p:sp>
      <p:grpSp>
        <p:nvGrpSpPr>
          <p:cNvPr id="88117" name="Group 53"/>
          <p:cNvGrpSpPr>
            <a:grpSpLocks/>
          </p:cNvGrpSpPr>
          <p:nvPr/>
        </p:nvGrpSpPr>
        <p:grpSpPr bwMode="auto">
          <a:xfrm>
            <a:off x="1447800" y="1909763"/>
            <a:ext cx="381000" cy="381000"/>
            <a:chOff x="2078" y="1680"/>
            <a:chExt cx="1615" cy="1615"/>
          </a:xfrm>
        </p:grpSpPr>
        <p:sp>
          <p:nvSpPr>
            <p:cNvPr id="8811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1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20" name="Oval 5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12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122" name="Oval 5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812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8124" name="Group 60"/>
          <p:cNvGrpSpPr>
            <a:grpSpLocks/>
          </p:cNvGrpSpPr>
          <p:nvPr/>
        </p:nvGrpSpPr>
        <p:grpSpPr bwMode="auto">
          <a:xfrm>
            <a:off x="1981200" y="2697163"/>
            <a:ext cx="381000" cy="381000"/>
            <a:chOff x="2078" y="1680"/>
            <a:chExt cx="1615" cy="1615"/>
          </a:xfrm>
        </p:grpSpPr>
        <p:sp>
          <p:nvSpPr>
            <p:cNvPr id="88125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26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27" name="Oval 6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128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129" name="Oval 6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8130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8131" name="Group 67"/>
          <p:cNvGrpSpPr>
            <a:grpSpLocks/>
          </p:cNvGrpSpPr>
          <p:nvPr/>
        </p:nvGrpSpPr>
        <p:grpSpPr bwMode="auto">
          <a:xfrm>
            <a:off x="2133600" y="3535363"/>
            <a:ext cx="381000" cy="381000"/>
            <a:chOff x="2078" y="1680"/>
            <a:chExt cx="1615" cy="1615"/>
          </a:xfrm>
        </p:grpSpPr>
        <p:sp>
          <p:nvSpPr>
            <p:cNvPr id="88132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33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34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135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136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8137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8138" name="Group 74"/>
          <p:cNvGrpSpPr>
            <a:grpSpLocks/>
          </p:cNvGrpSpPr>
          <p:nvPr/>
        </p:nvGrpSpPr>
        <p:grpSpPr bwMode="auto">
          <a:xfrm>
            <a:off x="1981200" y="4373563"/>
            <a:ext cx="381000" cy="381000"/>
            <a:chOff x="2078" y="1680"/>
            <a:chExt cx="1615" cy="1615"/>
          </a:xfrm>
        </p:grpSpPr>
        <p:sp>
          <p:nvSpPr>
            <p:cNvPr id="88139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40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41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142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143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8144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8145" name="Group 81"/>
          <p:cNvGrpSpPr>
            <a:grpSpLocks/>
          </p:cNvGrpSpPr>
          <p:nvPr/>
        </p:nvGrpSpPr>
        <p:grpSpPr bwMode="auto">
          <a:xfrm>
            <a:off x="1524000" y="5148263"/>
            <a:ext cx="355600" cy="381000"/>
            <a:chOff x="2078" y="1680"/>
            <a:chExt cx="1615" cy="1615"/>
          </a:xfrm>
        </p:grpSpPr>
        <p:sp>
          <p:nvSpPr>
            <p:cNvPr id="88146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47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48" name="Oval 8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149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150" name="Oval 8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8151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8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8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8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8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12" grpId="0" animBg="1"/>
      <p:bldP spid="88113" grpId="0" animBg="1"/>
      <p:bldP spid="88114" grpId="0" animBg="1"/>
      <p:bldP spid="88115" grpId="0" animBg="1"/>
      <p:bldP spid="881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</a:t>
            </a:r>
            <a:r>
              <a:rPr lang="en-US" dirty="0" smtClean="0"/>
              <a:t>. </a:t>
            </a:r>
            <a:r>
              <a:rPr lang="en-US" dirty="0" smtClean="0"/>
              <a:t>Organization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086600" cy="3733800"/>
          </a:xfrm>
        </p:spPr>
        <p:txBody>
          <a:bodyPr/>
          <a:lstStyle/>
          <a:p>
            <a:r>
              <a:rPr lang="en-US" dirty="0" smtClean="0"/>
              <a:t>Technology:</a:t>
            </a:r>
          </a:p>
          <a:p>
            <a:pPr lvl="1"/>
            <a:r>
              <a:rPr lang="en-US" dirty="0" smtClean="0"/>
              <a:t>ASP .NET Framework 4.0</a:t>
            </a:r>
          </a:p>
          <a:p>
            <a:pPr lvl="1"/>
            <a:r>
              <a:rPr lang="en-US" dirty="0" smtClean="0"/>
              <a:t>MVC3</a:t>
            </a:r>
          </a:p>
          <a:p>
            <a:pPr lvl="1"/>
            <a:r>
              <a:rPr lang="en-US" dirty="0" smtClean="0"/>
              <a:t>HTML5</a:t>
            </a:r>
          </a:p>
          <a:p>
            <a:pPr lvl="1"/>
            <a:r>
              <a:rPr lang="en-US" dirty="0" smtClean="0"/>
              <a:t>MS SQL Server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IV. </a:t>
            </a:r>
            <a:r>
              <a:rPr lang="en-US" dirty="0" smtClean="0"/>
              <a:t>Organization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/>
              <a:t>Supervisor: Mr. DươngTB</a:t>
            </a:r>
            <a:endParaRPr lang="en-US" dirty="0" smtClean="0"/>
          </a:p>
          <a:p>
            <a:r>
              <a:rPr lang="vi-VN" dirty="0" smtClean="0"/>
              <a:t>Project Manager: CươngND</a:t>
            </a:r>
            <a:endParaRPr lang="en-US" dirty="0" smtClean="0"/>
          </a:p>
          <a:p>
            <a:r>
              <a:rPr lang="vi-VN" dirty="0" smtClean="0"/>
              <a:t>Technical Leader: CườngNB</a:t>
            </a:r>
            <a:endParaRPr lang="en-US" dirty="0" smtClean="0"/>
          </a:p>
          <a:p>
            <a:r>
              <a:rPr lang="vi-VN" dirty="0" smtClean="0"/>
              <a:t>Developer: CườngNB, VinhTQ</a:t>
            </a:r>
            <a:endParaRPr lang="en-US" dirty="0" smtClean="0"/>
          </a:p>
          <a:p>
            <a:r>
              <a:rPr lang="en-US" dirty="0" smtClean="0"/>
              <a:t>Tester: </a:t>
            </a:r>
            <a:r>
              <a:rPr lang="en-US" dirty="0" err="1" smtClean="0"/>
              <a:t>NgânĐTT</a:t>
            </a:r>
            <a:r>
              <a:rPr lang="en-US" dirty="0" smtClean="0"/>
              <a:t>, </a:t>
            </a:r>
            <a:r>
              <a:rPr lang="en-US" dirty="0" err="1" smtClean="0"/>
              <a:t>TrânDHB</a:t>
            </a:r>
            <a:endParaRPr lang="en-US" dirty="0" smtClean="0"/>
          </a:p>
          <a:p>
            <a:r>
              <a:rPr lang="en-US" dirty="0" smtClean="0"/>
              <a:t>QA: </a:t>
            </a:r>
            <a:r>
              <a:rPr lang="en-US" dirty="0" err="1" smtClean="0"/>
              <a:t>TrânDHB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V. Q&amp;A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438400"/>
            <a:ext cx="4191000" cy="2057400"/>
          </a:xfrm>
        </p:spPr>
        <p:txBody>
          <a:bodyPr/>
          <a:lstStyle/>
          <a:p>
            <a:pPr algn="ctr">
              <a:buNone/>
            </a:pPr>
            <a:r>
              <a:rPr lang="en-US" sz="9600" dirty="0" smtClean="0"/>
              <a:t>Q&amp;A</a:t>
            </a:r>
            <a:endParaRPr lang="en-US" sz="9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819400" y="4953000"/>
            <a:ext cx="5167313" cy="414338"/>
          </a:xfrm>
          <a:ln/>
        </p:spPr>
        <p:txBody>
          <a:bodyPr/>
          <a:lstStyle/>
          <a:p>
            <a:pPr algn="dist">
              <a:lnSpc>
                <a:spcPct val="80000"/>
              </a:lnSpc>
            </a:pPr>
            <a:r>
              <a:rPr lang="en-US" sz="1800" b="1">
                <a:solidFill>
                  <a:schemeClr val="bg1"/>
                </a:solidFill>
                <a:latin typeface="Arial" charset="0"/>
              </a:rPr>
              <a:t>Click to edit company slogan .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2209800" y="4572000"/>
            <a:ext cx="472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 smtClean="0"/>
              <a:t>Hotel Room Booking System</a:t>
            </a:r>
            <a:endParaRPr lang="en-US" sz="1600" dirty="0"/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/>
        </p:nvSpPr>
        <p:spPr bwMode="gray">
          <a:xfrm>
            <a:off x="1692275" y="2997200"/>
            <a:ext cx="5759450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Thank You !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229600" cy="4419600"/>
          </a:xfrm>
        </p:spPr>
        <p:txBody>
          <a:bodyPr/>
          <a:lstStyle/>
          <a:p>
            <a:r>
              <a:rPr lang="en-US" dirty="0" smtClean="0"/>
              <a:t>Name: </a:t>
            </a:r>
            <a:r>
              <a:rPr lang="en-US" b="0" dirty="0" smtClean="0">
                <a:solidFill>
                  <a:schemeClr val="accent1">
                    <a:lumMod val="75000"/>
                  </a:schemeClr>
                </a:solidFill>
              </a:rPr>
              <a:t>Hotel Room Booking System</a:t>
            </a:r>
          </a:p>
          <a:p>
            <a:r>
              <a:rPr lang="en-US" dirty="0" smtClean="0"/>
              <a:t>Purpose</a:t>
            </a:r>
            <a:r>
              <a:rPr lang="en-US" smtClean="0"/>
              <a:t>: </a:t>
            </a:r>
            <a:r>
              <a:rPr lang="en-US" b="0" smtClean="0">
                <a:solidFill>
                  <a:schemeClr val="accent1">
                    <a:lumMod val="75000"/>
                  </a:schemeClr>
                </a:solidFill>
              </a:rPr>
              <a:t>the Capstone </a:t>
            </a:r>
            <a:r>
              <a:rPr lang="en-US" b="0" dirty="0" smtClean="0">
                <a:solidFill>
                  <a:schemeClr val="accent1">
                    <a:lumMod val="75000"/>
                  </a:schemeClr>
                </a:solidFill>
              </a:rPr>
              <a:t>project for graduation of FPT University</a:t>
            </a:r>
          </a:p>
          <a:p>
            <a:r>
              <a:rPr lang="en-US" dirty="0" smtClean="0"/>
              <a:t>Content: </a:t>
            </a:r>
            <a:r>
              <a:rPr lang="en-US" b="0" dirty="0" smtClean="0">
                <a:solidFill>
                  <a:schemeClr val="accent1">
                    <a:lumMod val="75000"/>
                  </a:schemeClr>
                </a:solidFill>
              </a:rPr>
              <a:t>A system helps</a:t>
            </a:r>
          </a:p>
          <a:p>
            <a:pPr lvl="1"/>
            <a:r>
              <a:rPr lang="en-US" dirty="0" smtClean="0"/>
              <a:t>Customer book hotel rooms.</a:t>
            </a:r>
          </a:p>
          <a:p>
            <a:pPr lvl="1"/>
            <a:r>
              <a:rPr lang="en-US" dirty="0" smtClean="0"/>
              <a:t>Hotel staff manage rooms </a:t>
            </a:r>
            <a:r>
              <a:rPr lang="en-US" smtClean="0"/>
              <a:t>and booking</a:t>
            </a:r>
            <a:endParaRPr lang="en-US" dirty="0" smtClean="0"/>
          </a:p>
          <a:p>
            <a:r>
              <a:rPr lang="en-US" dirty="0" smtClean="0"/>
              <a:t>Products: </a:t>
            </a:r>
            <a:r>
              <a:rPr lang="en-US" b="0" dirty="0" smtClean="0">
                <a:solidFill>
                  <a:schemeClr val="accent1">
                    <a:lumMod val="75000"/>
                  </a:schemeClr>
                </a:solidFill>
              </a:rPr>
              <a:t>a website and other web services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Introduction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en-US" dirty="0" smtClean="0"/>
              <a:t>otels researched:</a:t>
            </a:r>
            <a:endParaRPr lang="en-US" dirty="0" smtClean="0"/>
          </a:p>
          <a:p>
            <a:pPr lvl="1"/>
            <a:r>
              <a:rPr lang="en-US" dirty="0" err="1" smtClean="0">
                <a:cs typeface="Arial" pitchFamily="34" charset="0"/>
              </a:rPr>
              <a:t>Sông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Nhuệ</a:t>
            </a:r>
            <a:r>
              <a:rPr lang="en-US" dirty="0" smtClean="0">
                <a:cs typeface="Arial" pitchFamily="34" charset="0"/>
              </a:rPr>
              <a:t> hotel at </a:t>
            </a:r>
            <a:r>
              <a:rPr lang="en-US" dirty="0" err="1" smtClean="0">
                <a:cs typeface="Arial" pitchFamily="34" charset="0"/>
              </a:rPr>
              <a:t>Hà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Đông</a:t>
            </a:r>
            <a:endParaRPr lang="en-US" dirty="0" smtClean="0">
              <a:cs typeface="Arial" pitchFamily="34" charset="0"/>
            </a:endParaRPr>
          </a:p>
          <a:p>
            <a:pPr lvl="1"/>
            <a:r>
              <a:rPr lang="en-US" dirty="0" err="1" smtClean="0">
                <a:latin typeface="Arial" pitchFamily="34" charset="0"/>
                <a:cs typeface="Arial" pitchFamily="34" charset="0"/>
              </a:rPr>
              <a:t>Tùng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Cường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motel at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Liêm</a:t>
            </a:r>
            <a:endParaRPr lang="en-US" dirty="0" smtClean="0"/>
          </a:p>
          <a:p>
            <a:r>
              <a:rPr lang="en-US" dirty="0" smtClean="0"/>
              <a:t>Information researched: </a:t>
            </a:r>
          </a:p>
          <a:p>
            <a:pPr lvl="1"/>
            <a:r>
              <a:rPr lang="en-US" dirty="0" smtClean="0">
                <a:cs typeface="Arial" pitchFamily="34" charset="0"/>
              </a:rPr>
              <a:t>Three star hotel standards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Hotel business policy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Introduction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Booking process at common hotels:</a:t>
            </a:r>
          </a:p>
          <a:p>
            <a:pPr lvl="1"/>
            <a:r>
              <a:rPr lang="en-US" smtClean="0"/>
              <a:t>Customer calls receptionist</a:t>
            </a:r>
          </a:p>
          <a:p>
            <a:pPr lvl="1"/>
            <a:r>
              <a:rPr lang="en-US" smtClean="0"/>
              <a:t>Customer books online</a:t>
            </a:r>
          </a:p>
          <a:p>
            <a:pPr lvl="1">
              <a:buFont typeface="Symbol"/>
              <a:buChar char="Þ"/>
            </a:pPr>
            <a:r>
              <a:rPr lang="en-US" smtClean="0"/>
              <a:t> Receptionist checks for available rooms and picks a room</a:t>
            </a:r>
            <a:endParaRPr lang="en-US" smtClean="0">
              <a:latin typeface="Arial" pitchFamily="34" charset="0"/>
              <a:cs typeface="Arial" pitchFamily="34" charset="0"/>
            </a:endParaRPr>
          </a:p>
          <a:p>
            <a:pPr lvl="1">
              <a:buFont typeface="Symbol"/>
              <a:buChar char="Þ"/>
            </a:pPr>
            <a:r>
              <a:rPr lang="en-US" smtClean="0">
                <a:latin typeface="Arial" pitchFamily="34" charset="0"/>
                <a:cs typeface="Arial" pitchFamily="34" charset="0"/>
              </a:rPr>
              <a:t> Receptionist saves the reservation in the database (or the records)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</a:t>
            </a:r>
            <a:r>
              <a:rPr lang="en-US" dirty="0" smtClean="0"/>
              <a:t>. </a:t>
            </a:r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261100"/>
            <a:ext cx="2133600" cy="320675"/>
          </a:xfrm>
        </p:spPr>
        <p:txBody>
          <a:bodyPr/>
          <a:lstStyle/>
          <a:p>
            <a:r>
              <a:rPr lang="en-US" smtClean="0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248400"/>
            <a:ext cx="2895600" cy="320675"/>
          </a:xfrm>
        </p:spPr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81200" y="5791200"/>
            <a:ext cx="42691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ym typeface="Wingdings" pitchFamily="2" charset="2"/>
              </a:rPr>
              <a:t> Disadvantages</a:t>
            </a:r>
            <a:endParaRPr lang="en-US" sz="4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1219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things 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worked with</a:t>
            </a:r>
            <a:r>
              <a:rPr kumimoji="0" lang="en-US" sz="2800" b="1" i="0" u="none" strike="noStrike" kern="0" cap="none" spc="0" normalizeH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our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system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429000"/>
            <a:ext cx="2762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3352800"/>
            <a:ext cx="9810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752600"/>
            <a:ext cx="9334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5029200"/>
            <a:ext cx="542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3810000" y="3886200"/>
            <a:ext cx="31242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810000" y="4114800"/>
            <a:ext cx="1066800" cy="990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638800" y="4114800"/>
            <a:ext cx="1143000" cy="990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743200" y="43434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Customer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05600" y="4343400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Reception desk</a:t>
            </a:r>
            <a:endParaRPr lang="en-US" dirty="0"/>
          </a:p>
        </p:txBody>
      </p:sp>
      <p:sp>
        <p:nvSpPr>
          <p:cNvPr id="19" name="Multiply 18"/>
          <p:cNvSpPr/>
          <p:nvPr/>
        </p:nvSpPr>
        <p:spPr>
          <a:xfrm>
            <a:off x="3810000" y="5486400"/>
            <a:ext cx="914400" cy="1371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715000" y="2667000"/>
            <a:ext cx="1066800" cy="990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810000" y="2590800"/>
            <a:ext cx="1066800" cy="1066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ICT-Express-WW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3581400"/>
            <a:ext cx="2047875" cy="142398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57200" y="3048000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HRBS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2286000" y="3886200"/>
            <a:ext cx="9144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6172200" cy="563562"/>
          </a:xfrm>
        </p:spPr>
        <p:txBody>
          <a:bodyPr/>
          <a:lstStyle/>
          <a:p>
            <a:r>
              <a:rPr lang="en-US" dirty="0" smtClean="0"/>
              <a:t>II</a:t>
            </a:r>
            <a:r>
              <a:rPr lang="en-US" dirty="0" smtClean="0"/>
              <a:t>. Goals (cont.)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Similar systems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8" name="Picture 7" descr="C:\Users\User\Desktop\caravell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81200"/>
            <a:ext cx="7239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</a:t>
            </a:r>
            <a:r>
              <a:rPr lang="en-US" dirty="0" smtClean="0"/>
              <a:t>. Goals (cont.)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Similar systems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9" name="Picture 8" descr="C:\Users\User\Desktop\agod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7391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</a:t>
            </a:r>
            <a:r>
              <a:rPr lang="en-US" dirty="0" smtClean="0"/>
              <a:t>. Goals (cont.)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371600"/>
            <a:ext cx="7848600" cy="4953000"/>
          </a:xfrm>
        </p:spPr>
        <p:txBody>
          <a:bodyPr/>
          <a:lstStyle/>
          <a:p>
            <a:r>
              <a:rPr lang="en-US" dirty="0" smtClean="0"/>
              <a:t>Disadvantages of similar systems:</a:t>
            </a:r>
          </a:p>
          <a:p>
            <a:pPr lvl="1"/>
            <a:r>
              <a:rPr lang="en-US" dirty="0"/>
              <a:t>Unable to inform the customers </a:t>
            </a:r>
            <a:r>
              <a:rPr lang="en-US" dirty="0" smtClean="0"/>
              <a:t>immediately whether </a:t>
            </a:r>
            <a:r>
              <a:rPr lang="en-US" dirty="0"/>
              <a:t>the hotel has accepted their </a:t>
            </a:r>
            <a:r>
              <a:rPr lang="en-US" dirty="0" smtClean="0"/>
              <a:t>reservations</a:t>
            </a:r>
          </a:p>
          <a:p>
            <a:pPr lvl="1"/>
            <a:r>
              <a:rPr lang="en-US" dirty="0"/>
              <a:t>Only allow to book for rooms in a same room type, do not allow mixed </a:t>
            </a:r>
            <a:r>
              <a:rPr lang="en-US" dirty="0" smtClean="0"/>
              <a:t>types</a:t>
            </a:r>
          </a:p>
          <a:p>
            <a:pPr lvl="1"/>
            <a:r>
              <a:rPr lang="en-US" dirty="0" smtClean="0"/>
              <a:t>Have no automatic room arrange function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c012l">
  <a:themeElements>
    <a:clrScheme name="sample 1">
      <a:dk1>
        <a:srgbClr val="2B166E"/>
      </a:dk1>
      <a:lt1>
        <a:srgbClr val="FFFFFF"/>
      </a:lt1>
      <a:dk2>
        <a:srgbClr val="336699"/>
      </a:dk2>
      <a:lt2>
        <a:srgbClr val="C0C0C0"/>
      </a:lt2>
      <a:accent1>
        <a:srgbClr val="458F8F"/>
      </a:accent1>
      <a:accent2>
        <a:srgbClr val="CCCC00"/>
      </a:accent2>
      <a:accent3>
        <a:srgbClr val="FFFFFF"/>
      </a:accent3>
      <a:accent4>
        <a:srgbClr val="23115D"/>
      </a:accent4>
      <a:accent5>
        <a:srgbClr val="B0C6C6"/>
      </a:accent5>
      <a:accent6>
        <a:srgbClr val="B9B900"/>
      </a:accent6>
      <a:hlink>
        <a:srgbClr val="9999FF"/>
      </a:hlink>
      <a:folHlink>
        <a:srgbClr val="6C9BB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2B166E"/>
        </a:dk1>
        <a:lt1>
          <a:srgbClr val="FFFFFF"/>
        </a:lt1>
        <a:dk2>
          <a:srgbClr val="336699"/>
        </a:dk2>
        <a:lt2>
          <a:srgbClr val="C0C0C0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2CA3C8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666633"/>
        </a:dk1>
        <a:lt1>
          <a:srgbClr val="FFFFFF"/>
        </a:lt1>
        <a:dk2>
          <a:srgbClr val="000000"/>
        </a:dk2>
        <a:lt2>
          <a:srgbClr val="D1C68D"/>
        </a:lt2>
        <a:accent1>
          <a:srgbClr val="C86C62"/>
        </a:accent1>
        <a:accent2>
          <a:srgbClr val="C78DD7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cdb2004c012l</Template>
  <TotalTime>1000</TotalTime>
  <Words>615</Words>
  <Application>Microsoft Office PowerPoint</Application>
  <PresentationFormat>On-screen Show (4:3)</PresentationFormat>
  <Paragraphs>157</Paragraphs>
  <Slides>23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cdb2004c012l</vt:lpstr>
      <vt:lpstr>Image</vt:lpstr>
      <vt:lpstr>HOTEL ROOM BOOKING</vt:lpstr>
      <vt:lpstr>Contents</vt:lpstr>
      <vt:lpstr>I. Introduction</vt:lpstr>
      <vt:lpstr>I. Introduction (cont.)</vt:lpstr>
      <vt:lpstr>I. Introduction (cont.)</vt:lpstr>
      <vt:lpstr>II. Goals</vt:lpstr>
      <vt:lpstr>II. Goals (cont.)</vt:lpstr>
      <vt:lpstr>II. Goals (cont.)</vt:lpstr>
      <vt:lpstr>II. Goals (cont.)</vt:lpstr>
      <vt:lpstr>II. Goals (cont.)</vt:lpstr>
      <vt:lpstr>III. Goals (cont.)</vt:lpstr>
      <vt:lpstr>III. Goals (cont.)</vt:lpstr>
      <vt:lpstr>II. Goals (cont.)</vt:lpstr>
      <vt:lpstr>III. System features</vt:lpstr>
      <vt:lpstr>III. System features (cont.)</vt:lpstr>
      <vt:lpstr>III. System features (cont.)</vt:lpstr>
      <vt:lpstr>III. System features (cont.)</vt:lpstr>
      <vt:lpstr>III. System features (cont.)</vt:lpstr>
      <vt:lpstr>III. System features (cont.)</vt:lpstr>
      <vt:lpstr>IV. Organization (cont.)</vt:lpstr>
      <vt:lpstr>IV. Organization (cont.)</vt:lpstr>
      <vt:lpstr>V. Q&amp;A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HOTEL ROOM BOOKING</dc:title>
  <dc:creator>Umi</dc:creator>
  <cp:lastModifiedBy>NDC</cp:lastModifiedBy>
  <cp:revision>90</cp:revision>
  <dcterms:created xsi:type="dcterms:W3CDTF">2012-02-05T13:56:31Z</dcterms:created>
  <dcterms:modified xsi:type="dcterms:W3CDTF">2012-02-23T07:04:49Z</dcterms:modified>
</cp:coreProperties>
</file>