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6">
  <p:sldMasterIdLst>
    <p:sldMasterId id="2147483648" r:id="rId1"/>
  </p:sldMasterIdLst>
  <p:notesMasterIdLst>
    <p:notesMasterId r:id="rId50"/>
  </p:notesMasterIdLst>
  <p:sldIdLst>
    <p:sldId id="256" r:id="rId2"/>
    <p:sldId id="291" r:id="rId3"/>
    <p:sldId id="367" r:id="rId4"/>
    <p:sldId id="353" r:id="rId5"/>
    <p:sldId id="370" r:id="rId6"/>
    <p:sldId id="359" r:id="rId7"/>
    <p:sldId id="293" r:id="rId8"/>
    <p:sldId id="294" r:id="rId9"/>
    <p:sldId id="295" r:id="rId10"/>
    <p:sldId id="297" r:id="rId11"/>
    <p:sldId id="267" r:id="rId12"/>
    <p:sldId id="268" r:id="rId13"/>
    <p:sldId id="269" r:id="rId14"/>
    <p:sldId id="270" r:id="rId15"/>
    <p:sldId id="271" r:id="rId16"/>
    <p:sldId id="272" r:id="rId17"/>
    <p:sldId id="298" r:id="rId18"/>
    <p:sldId id="374" r:id="rId19"/>
    <p:sldId id="375" r:id="rId20"/>
    <p:sldId id="376" r:id="rId21"/>
    <p:sldId id="377" r:id="rId22"/>
    <p:sldId id="378" r:id="rId23"/>
    <p:sldId id="379" r:id="rId24"/>
    <p:sldId id="326" r:id="rId25"/>
    <p:sldId id="325" r:id="rId26"/>
    <p:sldId id="327" r:id="rId27"/>
    <p:sldId id="328" r:id="rId28"/>
    <p:sldId id="330" r:id="rId29"/>
    <p:sldId id="329" r:id="rId30"/>
    <p:sldId id="380" r:id="rId31"/>
    <p:sldId id="381" r:id="rId32"/>
    <p:sldId id="337" r:id="rId33"/>
    <p:sldId id="382" r:id="rId34"/>
    <p:sldId id="383" r:id="rId35"/>
    <p:sldId id="384" r:id="rId36"/>
    <p:sldId id="385" r:id="rId37"/>
    <p:sldId id="386" r:id="rId38"/>
    <p:sldId id="387" r:id="rId39"/>
    <p:sldId id="388" r:id="rId40"/>
    <p:sldId id="340" r:id="rId41"/>
    <p:sldId id="341" r:id="rId42"/>
    <p:sldId id="342" r:id="rId43"/>
    <p:sldId id="343" r:id="rId44"/>
    <p:sldId id="368" r:id="rId45"/>
    <p:sldId id="346" r:id="rId46"/>
    <p:sldId id="347" r:id="rId47"/>
    <p:sldId id="362" r:id="rId48"/>
    <p:sldId id="34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5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79" autoAdjust="0"/>
    <p:restoredTop sz="87125" autoAdjust="0"/>
  </p:normalViewPr>
  <p:slideViewPr>
    <p:cSldViewPr snapToGrid="0">
      <p:cViewPr varScale="1">
        <p:scale>
          <a:sx n="69" d="100"/>
          <a:sy n="69" d="100"/>
        </p:scale>
        <p:origin x="40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5E77E6-DA38-4888-80EC-5C9552229FF8}" type="doc">
      <dgm:prSet loTypeId="urn:microsoft.com/office/officeart/2005/8/layout/chart3" loCatId="cycle" qsTypeId="urn:microsoft.com/office/officeart/2005/8/quickstyle/simple1" qsCatId="simple" csTypeId="urn:microsoft.com/office/officeart/2005/8/colors/accent1_2" csCatId="accent1" phldr="1"/>
      <dgm:spPr/>
    </dgm:pt>
    <dgm:pt modelId="{D858D420-FCC6-440F-870D-7EF5C4838A11}">
      <dgm:prSet phldrT="[Text]"/>
      <dgm:spPr/>
      <dgm:t>
        <a:bodyPr/>
        <a:lstStyle/>
        <a:p>
          <a:r>
            <a:rPr lang="en-US" smtClean="0"/>
            <a:t>GUI test</a:t>
          </a:r>
          <a:endParaRPr lang="en-US"/>
        </a:p>
      </dgm:t>
    </dgm:pt>
    <dgm:pt modelId="{CE9CB98D-CA5C-4F19-9F42-026A07CD214A}" type="parTrans" cxnId="{90A5DD99-DCF4-47D2-8343-8B3EB17B62AF}">
      <dgm:prSet/>
      <dgm:spPr/>
      <dgm:t>
        <a:bodyPr/>
        <a:lstStyle/>
        <a:p>
          <a:endParaRPr lang="en-US"/>
        </a:p>
      </dgm:t>
    </dgm:pt>
    <dgm:pt modelId="{C8D222C9-1746-430A-B33B-7511A8CD37D8}" type="sibTrans" cxnId="{90A5DD99-DCF4-47D2-8343-8B3EB17B62AF}">
      <dgm:prSet/>
      <dgm:spPr/>
      <dgm:t>
        <a:bodyPr/>
        <a:lstStyle/>
        <a:p>
          <a:endParaRPr lang="en-US"/>
        </a:p>
      </dgm:t>
    </dgm:pt>
    <dgm:pt modelId="{E3F8ADF6-0C50-4374-8ADD-E3786B9ADF53}">
      <dgm:prSet phldrT="[Text]"/>
      <dgm:spPr/>
      <dgm:t>
        <a:bodyPr/>
        <a:lstStyle/>
        <a:p>
          <a:r>
            <a:rPr lang="en-US" smtClean="0"/>
            <a:t>Acceptance test</a:t>
          </a:r>
          <a:endParaRPr lang="en-US"/>
        </a:p>
      </dgm:t>
    </dgm:pt>
    <dgm:pt modelId="{27CFED03-30AC-4579-B952-79D6B5823442}" type="parTrans" cxnId="{F2F2EFED-6343-4F33-A37F-AEBDD7B9EF3E}">
      <dgm:prSet/>
      <dgm:spPr/>
      <dgm:t>
        <a:bodyPr/>
        <a:lstStyle/>
        <a:p>
          <a:endParaRPr lang="en-US"/>
        </a:p>
      </dgm:t>
    </dgm:pt>
    <dgm:pt modelId="{9E286490-458F-48FD-A50F-B8F2C69DB34B}" type="sibTrans" cxnId="{F2F2EFED-6343-4F33-A37F-AEBDD7B9EF3E}">
      <dgm:prSet/>
      <dgm:spPr/>
      <dgm:t>
        <a:bodyPr/>
        <a:lstStyle/>
        <a:p>
          <a:endParaRPr lang="en-US"/>
        </a:p>
      </dgm:t>
    </dgm:pt>
    <dgm:pt modelId="{AC14B40E-4DBA-4FE8-80A4-B528BEDDA29B}">
      <dgm:prSet phldrT="[Text]"/>
      <dgm:spPr/>
      <dgm:t>
        <a:bodyPr/>
        <a:lstStyle/>
        <a:p>
          <a:r>
            <a:rPr lang="en-US" smtClean="0"/>
            <a:t>Function test</a:t>
          </a:r>
          <a:endParaRPr lang="en-US"/>
        </a:p>
      </dgm:t>
    </dgm:pt>
    <dgm:pt modelId="{94D5A677-7092-4D52-BD69-2D2B83ECCE24}" type="parTrans" cxnId="{2DF246E3-5E11-4A4B-B1C9-4D59A3C82B2A}">
      <dgm:prSet/>
      <dgm:spPr/>
      <dgm:t>
        <a:bodyPr/>
        <a:lstStyle/>
        <a:p>
          <a:endParaRPr lang="en-US"/>
        </a:p>
      </dgm:t>
    </dgm:pt>
    <dgm:pt modelId="{603F0277-9FFF-4E00-883B-D065E53677D1}" type="sibTrans" cxnId="{2DF246E3-5E11-4A4B-B1C9-4D59A3C82B2A}">
      <dgm:prSet/>
      <dgm:spPr/>
      <dgm:t>
        <a:bodyPr/>
        <a:lstStyle/>
        <a:p>
          <a:endParaRPr lang="en-US"/>
        </a:p>
      </dgm:t>
    </dgm:pt>
    <dgm:pt modelId="{6F2CC4CD-E19D-47A3-B82B-FD1905E17AD9}" type="pres">
      <dgm:prSet presAssocID="{0A5E77E6-DA38-4888-80EC-5C9552229FF8}" presName="compositeShape" presStyleCnt="0">
        <dgm:presLayoutVars>
          <dgm:chMax val="7"/>
          <dgm:dir/>
          <dgm:resizeHandles val="exact"/>
        </dgm:presLayoutVars>
      </dgm:prSet>
      <dgm:spPr/>
    </dgm:pt>
    <dgm:pt modelId="{B2633899-3B22-4F09-8B5A-BA2DA5F5A1A0}" type="pres">
      <dgm:prSet presAssocID="{0A5E77E6-DA38-4888-80EC-5C9552229FF8}" presName="wedge1" presStyleLbl="node1" presStyleIdx="0" presStyleCnt="3" custLinFactNeighborX="-5241" custLinFactNeighborY="3202"/>
      <dgm:spPr/>
      <dgm:t>
        <a:bodyPr/>
        <a:lstStyle/>
        <a:p>
          <a:endParaRPr lang="en-US"/>
        </a:p>
      </dgm:t>
    </dgm:pt>
    <dgm:pt modelId="{416208DD-F80F-4D7C-A05C-68022DDC0015}" type="pres">
      <dgm:prSet presAssocID="{0A5E77E6-DA38-4888-80EC-5C9552229FF8}" presName="wedge1Tx" presStyleLbl="node1" presStyleIdx="0" presStyleCnt="3">
        <dgm:presLayoutVars>
          <dgm:chMax val="0"/>
          <dgm:chPref val="0"/>
          <dgm:bulletEnabled val="1"/>
        </dgm:presLayoutVars>
      </dgm:prSet>
      <dgm:spPr/>
      <dgm:t>
        <a:bodyPr/>
        <a:lstStyle/>
        <a:p>
          <a:endParaRPr lang="en-US"/>
        </a:p>
      </dgm:t>
    </dgm:pt>
    <dgm:pt modelId="{00D6C449-5D82-49AA-9800-736415DB17CA}" type="pres">
      <dgm:prSet presAssocID="{0A5E77E6-DA38-4888-80EC-5C9552229FF8}" presName="wedge2" presStyleLbl="node1" presStyleIdx="1" presStyleCnt="3"/>
      <dgm:spPr/>
      <dgm:t>
        <a:bodyPr/>
        <a:lstStyle/>
        <a:p>
          <a:endParaRPr lang="en-US"/>
        </a:p>
      </dgm:t>
    </dgm:pt>
    <dgm:pt modelId="{5264CEE7-1888-4C93-8C3A-0EF138003870}" type="pres">
      <dgm:prSet presAssocID="{0A5E77E6-DA38-4888-80EC-5C9552229FF8}" presName="wedge2Tx" presStyleLbl="node1" presStyleIdx="1" presStyleCnt="3">
        <dgm:presLayoutVars>
          <dgm:chMax val="0"/>
          <dgm:chPref val="0"/>
          <dgm:bulletEnabled val="1"/>
        </dgm:presLayoutVars>
      </dgm:prSet>
      <dgm:spPr/>
      <dgm:t>
        <a:bodyPr/>
        <a:lstStyle/>
        <a:p>
          <a:endParaRPr lang="en-US"/>
        </a:p>
      </dgm:t>
    </dgm:pt>
    <dgm:pt modelId="{B5495A09-06AA-485D-A09E-9923200FBEBE}" type="pres">
      <dgm:prSet presAssocID="{0A5E77E6-DA38-4888-80EC-5C9552229FF8}" presName="wedge3" presStyleLbl="node1" presStyleIdx="2" presStyleCnt="3"/>
      <dgm:spPr/>
      <dgm:t>
        <a:bodyPr/>
        <a:lstStyle/>
        <a:p>
          <a:endParaRPr lang="en-US"/>
        </a:p>
      </dgm:t>
    </dgm:pt>
    <dgm:pt modelId="{3907219E-3927-4634-93DB-AE48C862606D}" type="pres">
      <dgm:prSet presAssocID="{0A5E77E6-DA38-4888-80EC-5C9552229FF8}" presName="wedge3Tx" presStyleLbl="node1" presStyleIdx="2" presStyleCnt="3">
        <dgm:presLayoutVars>
          <dgm:chMax val="0"/>
          <dgm:chPref val="0"/>
          <dgm:bulletEnabled val="1"/>
        </dgm:presLayoutVars>
      </dgm:prSet>
      <dgm:spPr/>
      <dgm:t>
        <a:bodyPr/>
        <a:lstStyle/>
        <a:p>
          <a:endParaRPr lang="en-US"/>
        </a:p>
      </dgm:t>
    </dgm:pt>
  </dgm:ptLst>
  <dgm:cxnLst>
    <dgm:cxn modelId="{8D85185B-2149-4C3A-9E77-B26DF1C6C1C4}" type="presOf" srcId="{E3F8ADF6-0C50-4374-8ADD-E3786B9ADF53}" destId="{00D6C449-5D82-49AA-9800-736415DB17CA}" srcOrd="0" destOrd="0" presId="urn:microsoft.com/office/officeart/2005/8/layout/chart3"/>
    <dgm:cxn modelId="{2DF246E3-5E11-4A4B-B1C9-4D59A3C82B2A}" srcId="{0A5E77E6-DA38-4888-80EC-5C9552229FF8}" destId="{AC14B40E-4DBA-4FE8-80A4-B528BEDDA29B}" srcOrd="2" destOrd="0" parTransId="{94D5A677-7092-4D52-BD69-2D2B83ECCE24}" sibTransId="{603F0277-9FFF-4E00-883B-D065E53677D1}"/>
    <dgm:cxn modelId="{17CB8B57-B86E-4BDB-A3FA-B722CE7E4E03}" type="presOf" srcId="{AC14B40E-4DBA-4FE8-80A4-B528BEDDA29B}" destId="{3907219E-3927-4634-93DB-AE48C862606D}" srcOrd="1" destOrd="0" presId="urn:microsoft.com/office/officeart/2005/8/layout/chart3"/>
    <dgm:cxn modelId="{9A57D9AA-D745-4328-987E-07A4A869DA96}" type="presOf" srcId="{0A5E77E6-DA38-4888-80EC-5C9552229FF8}" destId="{6F2CC4CD-E19D-47A3-B82B-FD1905E17AD9}" srcOrd="0" destOrd="0" presId="urn:microsoft.com/office/officeart/2005/8/layout/chart3"/>
    <dgm:cxn modelId="{428FFE33-2EEE-4221-9AD5-04553E99029E}" type="presOf" srcId="{D858D420-FCC6-440F-870D-7EF5C4838A11}" destId="{B2633899-3B22-4F09-8B5A-BA2DA5F5A1A0}" srcOrd="0" destOrd="0" presId="urn:microsoft.com/office/officeart/2005/8/layout/chart3"/>
    <dgm:cxn modelId="{2771535B-F269-4E45-85FC-32DC6B726E49}" type="presOf" srcId="{AC14B40E-4DBA-4FE8-80A4-B528BEDDA29B}" destId="{B5495A09-06AA-485D-A09E-9923200FBEBE}" srcOrd="0" destOrd="0" presId="urn:microsoft.com/office/officeart/2005/8/layout/chart3"/>
    <dgm:cxn modelId="{6BCF3B32-B632-4721-AA5E-EC8E50432411}" type="presOf" srcId="{D858D420-FCC6-440F-870D-7EF5C4838A11}" destId="{416208DD-F80F-4D7C-A05C-68022DDC0015}" srcOrd="1" destOrd="0" presId="urn:microsoft.com/office/officeart/2005/8/layout/chart3"/>
    <dgm:cxn modelId="{BDCA5FC5-4E09-4B95-8C48-09ECE67513C2}" type="presOf" srcId="{E3F8ADF6-0C50-4374-8ADD-E3786B9ADF53}" destId="{5264CEE7-1888-4C93-8C3A-0EF138003870}" srcOrd="1" destOrd="0" presId="urn:microsoft.com/office/officeart/2005/8/layout/chart3"/>
    <dgm:cxn modelId="{90A5DD99-DCF4-47D2-8343-8B3EB17B62AF}" srcId="{0A5E77E6-DA38-4888-80EC-5C9552229FF8}" destId="{D858D420-FCC6-440F-870D-7EF5C4838A11}" srcOrd="0" destOrd="0" parTransId="{CE9CB98D-CA5C-4F19-9F42-026A07CD214A}" sibTransId="{C8D222C9-1746-430A-B33B-7511A8CD37D8}"/>
    <dgm:cxn modelId="{F2F2EFED-6343-4F33-A37F-AEBDD7B9EF3E}" srcId="{0A5E77E6-DA38-4888-80EC-5C9552229FF8}" destId="{E3F8ADF6-0C50-4374-8ADD-E3786B9ADF53}" srcOrd="1" destOrd="0" parTransId="{27CFED03-30AC-4579-B952-79D6B5823442}" sibTransId="{9E286490-458F-48FD-A50F-B8F2C69DB34B}"/>
    <dgm:cxn modelId="{48CB2F33-F386-47C9-A4A5-537F2908D293}" type="presParOf" srcId="{6F2CC4CD-E19D-47A3-B82B-FD1905E17AD9}" destId="{B2633899-3B22-4F09-8B5A-BA2DA5F5A1A0}" srcOrd="0" destOrd="0" presId="urn:microsoft.com/office/officeart/2005/8/layout/chart3"/>
    <dgm:cxn modelId="{A9C1B42A-7087-40D1-A24E-AB8692436F39}" type="presParOf" srcId="{6F2CC4CD-E19D-47A3-B82B-FD1905E17AD9}" destId="{416208DD-F80F-4D7C-A05C-68022DDC0015}" srcOrd="1" destOrd="0" presId="urn:microsoft.com/office/officeart/2005/8/layout/chart3"/>
    <dgm:cxn modelId="{B345BBDE-7436-4F13-8CCD-67D9E9532C2A}" type="presParOf" srcId="{6F2CC4CD-E19D-47A3-B82B-FD1905E17AD9}" destId="{00D6C449-5D82-49AA-9800-736415DB17CA}" srcOrd="2" destOrd="0" presId="urn:microsoft.com/office/officeart/2005/8/layout/chart3"/>
    <dgm:cxn modelId="{186F9AA3-5E28-434D-BA0F-64104A5387D9}" type="presParOf" srcId="{6F2CC4CD-E19D-47A3-B82B-FD1905E17AD9}" destId="{5264CEE7-1888-4C93-8C3A-0EF138003870}" srcOrd="3" destOrd="0" presId="urn:microsoft.com/office/officeart/2005/8/layout/chart3"/>
    <dgm:cxn modelId="{3E6C16AF-BFB4-4C44-B76C-4364865146F6}" type="presParOf" srcId="{6F2CC4CD-E19D-47A3-B82B-FD1905E17AD9}" destId="{B5495A09-06AA-485D-A09E-9923200FBEBE}" srcOrd="4" destOrd="0" presId="urn:microsoft.com/office/officeart/2005/8/layout/chart3"/>
    <dgm:cxn modelId="{13FFE858-9EE4-4DC2-BEE4-E4FCFC00BDDB}" type="presParOf" srcId="{6F2CC4CD-E19D-47A3-B82B-FD1905E17AD9}" destId="{3907219E-3927-4634-93DB-AE48C862606D}"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484B8-6F26-404D-9C21-DC80D551CD36}" type="datetimeFigureOut">
              <a:rPr lang="en-US" smtClean="0"/>
              <a:t>8/26/2015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88F30-13FD-432E-BCC3-69D542FB1B63}" type="slidenum">
              <a:rPr lang="en-US" smtClean="0"/>
              <a:t>‹#›</a:t>
            </a:fld>
            <a:endParaRPr lang="en-US"/>
          </a:p>
        </p:txBody>
      </p:sp>
    </p:spTree>
    <p:extLst>
      <p:ext uri="{BB962C8B-B14F-4D97-AF65-F5344CB8AC3E}">
        <p14:creationId xmlns:p14="http://schemas.microsoft.com/office/powerpoint/2010/main" val="2189700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88F30-13FD-432E-BCC3-69D542FB1B63}" type="slidenum">
              <a:rPr lang="en-US" smtClean="0"/>
              <a:t>7</a:t>
            </a:fld>
            <a:endParaRPr lang="en-US"/>
          </a:p>
        </p:txBody>
      </p:sp>
    </p:spTree>
    <p:extLst>
      <p:ext uri="{BB962C8B-B14F-4D97-AF65-F5344CB8AC3E}">
        <p14:creationId xmlns:p14="http://schemas.microsoft.com/office/powerpoint/2010/main" val="315613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88F30-13FD-432E-BCC3-69D542FB1B63}" type="slidenum">
              <a:rPr lang="en-US" smtClean="0"/>
              <a:t>20</a:t>
            </a:fld>
            <a:endParaRPr lang="en-US"/>
          </a:p>
        </p:txBody>
      </p:sp>
    </p:spTree>
    <p:extLst>
      <p:ext uri="{BB962C8B-B14F-4D97-AF65-F5344CB8AC3E}">
        <p14:creationId xmlns:p14="http://schemas.microsoft.com/office/powerpoint/2010/main" val="9846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88F30-13FD-432E-BCC3-69D542FB1B63}" type="slidenum">
              <a:rPr lang="en-US" smtClean="0"/>
              <a:t>24</a:t>
            </a:fld>
            <a:endParaRPr lang="en-US"/>
          </a:p>
        </p:txBody>
      </p:sp>
    </p:spTree>
    <p:extLst>
      <p:ext uri="{BB962C8B-B14F-4D97-AF65-F5344CB8AC3E}">
        <p14:creationId xmlns:p14="http://schemas.microsoft.com/office/powerpoint/2010/main" val="39823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88F30-13FD-432E-BCC3-69D542FB1B63}" type="slidenum">
              <a:rPr lang="en-US" smtClean="0"/>
              <a:t>48</a:t>
            </a:fld>
            <a:endParaRPr lang="en-US"/>
          </a:p>
        </p:txBody>
      </p:sp>
    </p:spTree>
    <p:extLst>
      <p:ext uri="{BB962C8B-B14F-4D97-AF65-F5344CB8AC3E}">
        <p14:creationId xmlns:p14="http://schemas.microsoft.com/office/powerpoint/2010/main" val="3488150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9D13DC-5E89-439D-855D-D2FF99AF473C}" type="datetimeFigureOut">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E3CCA-BE9A-405D-A9C5-6240712C698F}" type="slidenum">
              <a:rPr lang="en-US" smtClean="0"/>
              <a:t>‹#›</a:t>
            </a:fld>
            <a:endParaRPr lang="en-US"/>
          </a:p>
        </p:txBody>
      </p:sp>
    </p:spTree>
    <p:extLst>
      <p:ext uri="{BB962C8B-B14F-4D97-AF65-F5344CB8AC3E}">
        <p14:creationId xmlns:p14="http://schemas.microsoft.com/office/powerpoint/2010/main" val="263845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9D13DC-5E89-439D-855D-D2FF99AF473C}" type="datetimeFigureOut">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E3CCA-BE9A-405D-A9C5-6240712C698F}" type="slidenum">
              <a:rPr lang="en-US" smtClean="0"/>
              <a:t>‹#›</a:t>
            </a:fld>
            <a:endParaRPr lang="en-US"/>
          </a:p>
        </p:txBody>
      </p:sp>
    </p:spTree>
    <p:extLst>
      <p:ext uri="{BB962C8B-B14F-4D97-AF65-F5344CB8AC3E}">
        <p14:creationId xmlns:p14="http://schemas.microsoft.com/office/powerpoint/2010/main" val="1450318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9D13DC-5E89-439D-855D-D2FF99AF473C}" type="datetimeFigureOut">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E3CCA-BE9A-405D-A9C5-6240712C698F}" type="slidenum">
              <a:rPr lang="en-US" smtClean="0"/>
              <a:t>‹#›</a:t>
            </a:fld>
            <a:endParaRPr lang="en-US"/>
          </a:p>
        </p:txBody>
      </p:sp>
    </p:spTree>
    <p:extLst>
      <p:ext uri="{BB962C8B-B14F-4D97-AF65-F5344CB8AC3E}">
        <p14:creationId xmlns:p14="http://schemas.microsoft.com/office/powerpoint/2010/main" val="981943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9D13DC-5E89-439D-855D-D2FF99AF473C}" type="datetimeFigureOut">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E3CCA-BE9A-405D-A9C5-6240712C698F}" type="slidenum">
              <a:rPr lang="en-US" smtClean="0"/>
              <a:t>‹#›</a:t>
            </a:fld>
            <a:endParaRPr lang="en-US"/>
          </a:p>
        </p:txBody>
      </p:sp>
    </p:spTree>
    <p:extLst>
      <p:ext uri="{BB962C8B-B14F-4D97-AF65-F5344CB8AC3E}">
        <p14:creationId xmlns:p14="http://schemas.microsoft.com/office/powerpoint/2010/main" val="277997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9D13DC-5E89-439D-855D-D2FF99AF473C}" type="datetimeFigureOut">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E3CCA-BE9A-405D-A9C5-6240712C698F}" type="slidenum">
              <a:rPr lang="en-US" smtClean="0"/>
              <a:t>‹#›</a:t>
            </a:fld>
            <a:endParaRPr lang="en-US"/>
          </a:p>
        </p:txBody>
      </p:sp>
    </p:spTree>
    <p:extLst>
      <p:ext uri="{BB962C8B-B14F-4D97-AF65-F5344CB8AC3E}">
        <p14:creationId xmlns:p14="http://schemas.microsoft.com/office/powerpoint/2010/main" val="548476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9D13DC-5E89-439D-855D-D2FF99AF473C}" type="datetimeFigureOut">
              <a:rPr lang="en-US" smtClean="0"/>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E3CCA-BE9A-405D-A9C5-6240712C698F}" type="slidenum">
              <a:rPr lang="en-US" smtClean="0"/>
              <a:t>‹#›</a:t>
            </a:fld>
            <a:endParaRPr lang="en-US"/>
          </a:p>
        </p:txBody>
      </p:sp>
    </p:spTree>
    <p:extLst>
      <p:ext uri="{BB962C8B-B14F-4D97-AF65-F5344CB8AC3E}">
        <p14:creationId xmlns:p14="http://schemas.microsoft.com/office/powerpoint/2010/main" val="2307478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9D13DC-5E89-439D-855D-D2FF99AF473C}" type="datetimeFigureOut">
              <a:rPr lang="en-US" smtClean="0"/>
              <a:t>8/26/2015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5E3CCA-BE9A-405D-A9C5-6240712C698F}" type="slidenum">
              <a:rPr lang="en-US" smtClean="0"/>
              <a:t>‹#›</a:t>
            </a:fld>
            <a:endParaRPr lang="en-US"/>
          </a:p>
        </p:txBody>
      </p:sp>
    </p:spTree>
    <p:extLst>
      <p:ext uri="{BB962C8B-B14F-4D97-AF65-F5344CB8AC3E}">
        <p14:creationId xmlns:p14="http://schemas.microsoft.com/office/powerpoint/2010/main" val="204160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9D13DC-5E89-439D-855D-D2FF99AF473C}" type="datetimeFigureOut">
              <a:rPr lang="en-US" smtClean="0"/>
              <a:t>8/26/2015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5E3CCA-BE9A-405D-A9C5-6240712C698F}" type="slidenum">
              <a:rPr lang="en-US" smtClean="0"/>
              <a:t>‹#›</a:t>
            </a:fld>
            <a:endParaRPr lang="en-US"/>
          </a:p>
        </p:txBody>
      </p:sp>
    </p:spTree>
    <p:extLst>
      <p:ext uri="{BB962C8B-B14F-4D97-AF65-F5344CB8AC3E}">
        <p14:creationId xmlns:p14="http://schemas.microsoft.com/office/powerpoint/2010/main" val="894125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D13DC-5E89-439D-855D-D2FF99AF473C}" type="datetimeFigureOut">
              <a:rPr lang="en-US" smtClean="0"/>
              <a:t>8/26/2015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5E3CCA-BE9A-405D-A9C5-6240712C698F}" type="slidenum">
              <a:rPr lang="en-US" smtClean="0"/>
              <a:t>‹#›</a:t>
            </a:fld>
            <a:endParaRPr lang="en-US"/>
          </a:p>
        </p:txBody>
      </p:sp>
    </p:spTree>
    <p:extLst>
      <p:ext uri="{BB962C8B-B14F-4D97-AF65-F5344CB8AC3E}">
        <p14:creationId xmlns:p14="http://schemas.microsoft.com/office/powerpoint/2010/main" val="376912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D13DC-5E89-439D-855D-D2FF99AF473C}" type="datetimeFigureOut">
              <a:rPr lang="en-US" smtClean="0"/>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E3CCA-BE9A-405D-A9C5-6240712C698F}" type="slidenum">
              <a:rPr lang="en-US" smtClean="0"/>
              <a:t>‹#›</a:t>
            </a:fld>
            <a:endParaRPr lang="en-US"/>
          </a:p>
        </p:txBody>
      </p:sp>
    </p:spTree>
    <p:extLst>
      <p:ext uri="{BB962C8B-B14F-4D97-AF65-F5344CB8AC3E}">
        <p14:creationId xmlns:p14="http://schemas.microsoft.com/office/powerpoint/2010/main" val="354704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D13DC-5E89-439D-855D-D2FF99AF473C}" type="datetimeFigureOut">
              <a:rPr lang="en-US" smtClean="0"/>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E3CCA-BE9A-405D-A9C5-6240712C698F}" type="slidenum">
              <a:rPr lang="en-US" smtClean="0"/>
              <a:t>‹#›</a:t>
            </a:fld>
            <a:endParaRPr lang="en-US"/>
          </a:p>
        </p:txBody>
      </p:sp>
    </p:spTree>
    <p:extLst>
      <p:ext uri="{BB962C8B-B14F-4D97-AF65-F5344CB8AC3E}">
        <p14:creationId xmlns:p14="http://schemas.microsoft.com/office/powerpoint/2010/main" val="90773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D13DC-5E89-439D-855D-D2FF99AF473C}" type="datetimeFigureOut">
              <a:rPr lang="en-US" smtClean="0"/>
              <a:t>8/26/2015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E3CCA-BE9A-405D-A9C5-6240712C698F}" type="slidenum">
              <a:rPr lang="en-US" smtClean="0"/>
              <a:t>‹#›</a:t>
            </a:fld>
            <a:endParaRPr lang="en-US"/>
          </a:p>
        </p:txBody>
      </p:sp>
    </p:spTree>
    <p:extLst>
      <p:ext uri="{BB962C8B-B14F-4D97-AF65-F5344CB8AC3E}">
        <p14:creationId xmlns:p14="http://schemas.microsoft.com/office/powerpoint/2010/main" val="3452693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lideshare.net/lehoangha304/facebook-market?related=1" TargetMode="External"/><Relationship Id="rId2" Type="http://schemas.openxmlformats.org/officeDocument/2006/relationships/hyperlink" Target="http://www.statista.com/statistics/278414/number-of-worldwide-social-network-users/"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216" y="709776"/>
            <a:ext cx="9144000" cy="1058311"/>
          </a:xfrm>
        </p:spPr>
        <p:txBody>
          <a:bodyPr>
            <a:noAutofit/>
          </a:bodyPr>
          <a:lstStyle/>
          <a:p>
            <a:r>
              <a:rPr lang="en-US" sz="8000" b="1" dirty="0" smtClean="0">
                <a:solidFill>
                  <a:schemeClr val="accent1"/>
                </a:solidFill>
              </a:rPr>
              <a:t>Aloha</a:t>
            </a:r>
            <a:endParaRPr lang="en-US" sz="8000" b="1" dirty="0">
              <a:solidFill>
                <a:schemeClr val="accent1"/>
              </a:solidFill>
            </a:endParaRPr>
          </a:p>
        </p:txBody>
      </p:sp>
      <p:sp>
        <p:nvSpPr>
          <p:cNvPr id="5" name="TextBox 4"/>
          <p:cNvSpPr txBox="1"/>
          <p:nvPr/>
        </p:nvSpPr>
        <p:spPr>
          <a:xfrm>
            <a:off x="4915580" y="6131445"/>
            <a:ext cx="1747273" cy="369332"/>
          </a:xfrm>
          <a:prstGeom prst="rect">
            <a:avLst/>
          </a:prstGeom>
          <a:noFill/>
          <a:effectLst>
            <a:reflection blurRad="6350" stA="50000" endA="300" endPos="90000" dir="5400000" sy="-100000" algn="bl" rotWithShape="0"/>
          </a:effectLst>
        </p:spPr>
        <p:txBody>
          <a:bodyPr wrap="none" rtlCol="0">
            <a:spAutoFit/>
          </a:bodyPr>
          <a:lstStyle/>
          <a:p>
            <a:r>
              <a:rPr lang="en-US" b="1" dirty="0" smtClean="0">
                <a:solidFill>
                  <a:schemeClr val="accent1"/>
                </a:solidFill>
              </a:rPr>
              <a:t>http://aloha.org</a:t>
            </a:r>
            <a:endParaRPr lang="en-US" b="1" dirty="0">
              <a:solidFill>
                <a:schemeClr val="accent1"/>
              </a:solidFill>
            </a:endParaRPr>
          </a:p>
        </p:txBody>
      </p:sp>
      <p:cxnSp>
        <p:nvCxnSpPr>
          <p:cNvPr id="7" name="Straight Connector 6"/>
          <p:cNvCxnSpPr/>
          <p:nvPr/>
        </p:nvCxnSpPr>
        <p:spPr>
          <a:xfrm>
            <a:off x="1179444" y="5967171"/>
            <a:ext cx="100981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05681" y="1706996"/>
            <a:ext cx="6045682" cy="27307"/>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1524000" y="3285080"/>
            <a:ext cx="2591988" cy="1972720"/>
          </a:xfrm>
          <a:prstGeom prst="rect">
            <a:avLst/>
          </a:prstGeom>
        </p:spPr>
      </p:pic>
      <p:pic>
        <p:nvPicPr>
          <p:cNvPr id="10" name="Picture 9"/>
          <p:cNvPicPr>
            <a:picLocks noChangeAspect="1"/>
          </p:cNvPicPr>
          <p:nvPr/>
        </p:nvPicPr>
        <p:blipFill>
          <a:blip r:embed="rId3"/>
          <a:stretch>
            <a:fillRect/>
          </a:stretch>
        </p:blipFill>
        <p:spPr>
          <a:xfrm>
            <a:off x="3425993" y="834499"/>
            <a:ext cx="678939" cy="543152"/>
          </a:xfrm>
          <a:prstGeom prst="rect">
            <a:avLst/>
          </a:prstGeom>
        </p:spPr>
      </p:pic>
      <p:sp>
        <p:nvSpPr>
          <p:cNvPr id="11" name="Rectangle 10"/>
          <p:cNvSpPr/>
          <p:nvPr/>
        </p:nvSpPr>
        <p:spPr>
          <a:xfrm>
            <a:off x="5363497" y="2688621"/>
            <a:ext cx="6096000" cy="615553"/>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SUPERVISOR     TRAN BINH DUONG</a:t>
            </a:r>
          </a:p>
          <a:p>
            <a:r>
              <a:rPr lang="ja-JP" altLang="en-US" sz="1600" dirty="0">
                <a:latin typeface="Times New Roman" panose="02020603050405020304" pitchFamily="18" charset="0"/>
                <a:ea typeface="MS PGothic" panose="020B0600070205080204" pitchFamily="34" charset="-128"/>
                <a:cs typeface="Times New Roman" panose="02020603050405020304" pitchFamily="18" charset="0"/>
              </a:rPr>
              <a:t>指導教員</a:t>
            </a:r>
          </a:p>
        </p:txBody>
      </p:sp>
      <p:sp>
        <p:nvSpPr>
          <p:cNvPr id="13" name="TextBox 9"/>
          <p:cNvSpPr txBox="1">
            <a:spLocks noChangeArrowheads="1"/>
          </p:cNvSpPr>
          <p:nvPr/>
        </p:nvSpPr>
        <p:spPr bwMode="auto">
          <a:xfrm>
            <a:off x="4285431" y="3622847"/>
            <a:ext cx="7626350" cy="183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87" tIns="53643" rIns="107287" bIns="53643">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2800" dirty="0">
                <a:latin typeface="Times New Roman" panose="02020603050405020304" pitchFamily="18" charset="0"/>
                <a:cs typeface="Times New Roman" panose="02020603050405020304" pitchFamily="18" charset="0"/>
              </a:rPr>
              <a:t>TEAM MEMBER     </a:t>
            </a:r>
            <a:r>
              <a:rPr lang="en-US" sz="2800" dirty="0" smtClean="0">
                <a:latin typeface="Times New Roman" panose="02020603050405020304" pitchFamily="18" charset="0"/>
                <a:cs typeface="Times New Roman" panose="02020603050405020304" pitchFamily="18" charset="0"/>
              </a:rPr>
              <a:t>Nguyen Hoang Nam</a:t>
            </a:r>
            <a:endParaRPr lang="en-US" sz="2800" dirty="0">
              <a:latin typeface="Times New Roman" panose="02020603050405020304" pitchFamily="18" charset="0"/>
              <a:cs typeface="Times New Roman" panose="02020603050405020304" pitchFamily="18" charset="0"/>
            </a:endParaRPr>
          </a:p>
          <a:p>
            <a:pPr eaLnBrk="1" hangingPunct="1"/>
            <a:r>
              <a:rPr lang="ja-JP" altLang="en-US" sz="2300" dirty="0">
                <a:latin typeface="Times New Roman" panose="02020603050405020304" pitchFamily="18" charset="0"/>
                <a:ea typeface="MS PGothic" panose="020B0600070205080204" pitchFamily="34" charset="-128"/>
                <a:cs typeface="Times New Roman" panose="02020603050405020304" pitchFamily="18" charset="0"/>
              </a:rPr>
              <a:t>チームメンバー </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Nguyen Van Sang</a:t>
            </a:r>
            <a:endParaRPr lang="en-US" sz="2800" dirty="0">
              <a:latin typeface="Times New Roman" panose="02020603050405020304" pitchFamily="18" charset="0"/>
              <a:cs typeface="Times New Roman" panose="02020603050405020304" pitchFamily="18" charset="0"/>
            </a:endParaRPr>
          </a:p>
          <a:p>
            <a:pPr eaLnBrk="1" hangingPunct="1"/>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Dao </a:t>
            </a:r>
            <a:r>
              <a:rPr lang="en-US" sz="2800" dirty="0" err="1" smtClean="0">
                <a:latin typeface="Times New Roman" panose="02020603050405020304" pitchFamily="18" charset="0"/>
                <a:cs typeface="Times New Roman" panose="02020603050405020304" pitchFamily="18" charset="0"/>
              </a:rPr>
              <a:t>Duy</a:t>
            </a:r>
            <a:r>
              <a:rPr lang="en-US" sz="2800" dirty="0" smtClean="0">
                <a:latin typeface="Times New Roman" panose="02020603050405020304" pitchFamily="18" charset="0"/>
                <a:cs typeface="Times New Roman" panose="02020603050405020304" pitchFamily="18" charset="0"/>
              </a:rPr>
              <a:t> Thang</a:t>
            </a:r>
            <a:endParaRPr lang="en-US" sz="2800" dirty="0">
              <a:latin typeface="Times New Roman" panose="02020603050405020304" pitchFamily="18" charset="0"/>
              <a:cs typeface="Times New Roman" panose="02020603050405020304" pitchFamily="18" charset="0"/>
            </a:endParaRPr>
          </a:p>
          <a:p>
            <a:pPr eaLnBrk="1" hangingPunct="1"/>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34186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a:off x="1145957" y="1321057"/>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378225" y="1591633"/>
            <a:ext cx="4663832"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577503" y="2421697"/>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47" name="Straight Connector 46"/>
          <p:cNvCxnSpPr>
            <a:stCxn id="46" idx="5"/>
          </p:cNvCxnSpPr>
          <p:nvPr/>
        </p:nvCxnSpPr>
        <p:spPr>
          <a:xfrm>
            <a:off x="1140365" y="2984559"/>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372633" y="3255135"/>
            <a:ext cx="4306957"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315489" y="2804749"/>
            <a:ext cx="4897366" cy="461665"/>
          </a:xfrm>
          <a:prstGeom prst="rect">
            <a:avLst/>
          </a:prstGeom>
          <a:noFill/>
        </p:spPr>
        <p:txBody>
          <a:bodyPr wrap="none" rtlCol="0">
            <a:spAutoFit/>
          </a:bodyPr>
          <a:lstStyle/>
          <a:p>
            <a:r>
              <a:rPr lang="en-US" sz="2400" dirty="0"/>
              <a:t>Requirements </a:t>
            </a:r>
            <a:r>
              <a:rPr lang="en-US" sz="2400" dirty="0" smtClean="0"/>
              <a:t>specification-</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要求仕様</a:t>
            </a:r>
            <a:endParaRPr lang="en-US" sz="2400" dirty="0"/>
          </a:p>
        </p:txBody>
      </p:sp>
      <p:sp>
        <p:nvSpPr>
          <p:cNvPr id="50" name="Oval 49"/>
          <p:cNvSpPr/>
          <p:nvPr/>
        </p:nvSpPr>
        <p:spPr>
          <a:xfrm>
            <a:off x="611138" y="3263041"/>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1" name="Straight Connector 50"/>
          <p:cNvCxnSpPr>
            <a:stCxn id="50" idx="5"/>
          </p:cNvCxnSpPr>
          <p:nvPr/>
        </p:nvCxnSpPr>
        <p:spPr>
          <a:xfrm>
            <a:off x="1174000" y="3825903"/>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406268" y="4096479"/>
            <a:ext cx="4306957"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349124" y="3634814"/>
            <a:ext cx="4699235" cy="461665"/>
          </a:xfrm>
          <a:prstGeom prst="rect">
            <a:avLst/>
          </a:prstGeom>
          <a:noFill/>
        </p:spPr>
        <p:txBody>
          <a:bodyPr wrap="none" rtlCol="0">
            <a:spAutoFit/>
          </a:bodyPr>
          <a:lstStyle/>
          <a:p>
            <a:r>
              <a:rPr lang="en-US" sz="2400" dirty="0"/>
              <a:t>Software </a:t>
            </a:r>
            <a:r>
              <a:rPr lang="en-US" sz="2400" dirty="0" smtClean="0"/>
              <a:t>design-</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ソフトウェ</a:t>
            </a:r>
            <a:r>
              <a:rPr lang="ja-JP" altLang="en-US" sz="2400" dirty="0" smtClean="0">
                <a:latin typeface="Times New Roman" panose="02020603050405020304" pitchFamily="18" charset="0"/>
                <a:ea typeface="MS PGothic" panose="020B0600070205080204" pitchFamily="34" charset="-128"/>
                <a:cs typeface="Times New Roman" panose="02020603050405020304" pitchFamily="18" charset="0"/>
              </a:rPr>
              <a:t>ア</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の</a:t>
            </a:r>
            <a:r>
              <a:rPr lang="ja-JP" altLang="en-US" sz="2400" dirty="0" smtClean="0">
                <a:latin typeface="Times New Roman" panose="02020603050405020304" pitchFamily="18" charset="0"/>
                <a:ea typeface="MS PGothic" panose="020B0600070205080204" pitchFamily="34" charset="-128"/>
                <a:cs typeface="Times New Roman" panose="02020603050405020304" pitchFamily="18" charset="0"/>
              </a:rPr>
              <a:t>設</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計</a:t>
            </a:r>
            <a:endParaRPr lang="en-US" sz="2400" dirty="0"/>
          </a:p>
        </p:txBody>
      </p:sp>
      <p:sp>
        <p:nvSpPr>
          <p:cNvPr id="54" name="Oval 53"/>
          <p:cNvSpPr/>
          <p:nvPr/>
        </p:nvSpPr>
        <p:spPr>
          <a:xfrm>
            <a:off x="611138" y="4093343"/>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5" name="Straight Connector 54"/>
          <p:cNvCxnSpPr>
            <a:stCxn id="54" idx="5"/>
          </p:cNvCxnSpPr>
          <p:nvPr/>
        </p:nvCxnSpPr>
        <p:spPr>
          <a:xfrm>
            <a:off x="1174000" y="4656205"/>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406268" y="4926781"/>
            <a:ext cx="4306957"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327984" y="4465116"/>
            <a:ext cx="1902700" cy="461665"/>
          </a:xfrm>
          <a:prstGeom prst="rect">
            <a:avLst/>
          </a:prstGeom>
          <a:noFill/>
        </p:spPr>
        <p:txBody>
          <a:bodyPr wrap="none" rtlCol="0">
            <a:spAutoFit/>
          </a:bodyPr>
          <a:lstStyle/>
          <a:p>
            <a:r>
              <a:rPr lang="en-US" sz="2400" dirty="0"/>
              <a:t>Testing-</a:t>
            </a:r>
            <a:r>
              <a:rPr lang="ja-JP" altLang="en-US" sz="2400" dirty="0">
                <a:latin typeface="Times New Roman" panose="02020603050405020304" pitchFamily="18" charset="0"/>
                <a:ea typeface="MS PGothic" panose="020B0600070205080204" pitchFamily="34" charset="-128"/>
              </a:rPr>
              <a:t>テスト</a:t>
            </a:r>
            <a:endParaRPr lang="en-US" sz="2400" dirty="0"/>
          </a:p>
        </p:txBody>
      </p:sp>
      <p:sp>
        <p:nvSpPr>
          <p:cNvPr id="58" name="Oval 57"/>
          <p:cNvSpPr/>
          <p:nvPr/>
        </p:nvSpPr>
        <p:spPr>
          <a:xfrm>
            <a:off x="611138" y="4937822"/>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9" name="Straight Connector 58"/>
          <p:cNvCxnSpPr>
            <a:stCxn id="58" idx="5"/>
          </p:cNvCxnSpPr>
          <p:nvPr/>
        </p:nvCxnSpPr>
        <p:spPr>
          <a:xfrm>
            <a:off x="1174000" y="5500684"/>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406268" y="5771260"/>
            <a:ext cx="4306957"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66660" y="5306636"/>
            <a:ext cx="3522118" cy="461665"/>
          </a:xfrm>
          <a:prstGeom prst="rect">
            <a:avLst/>
          </a:prstGeom>
          <a:noFill/>
        </p:spPr>
        <p:txBody>
          <a:bodyPr wrap="none" rtlCol="0">
            <a:spAutoFit/>
          </a:bodyPr>
          <a:lstStyle/>
          <a:p>
            <a:r>
              <a:rPr lang="en-US" sz="2400" dirty="0" smtClean="0"/>
              <a:t>Lesson learned-</a:t>
            </a:r>
            <a:r>
              <a:rPr lang="ja-JP" altLang="en-US" sz="2400" dirty="0" smtClean="0"/>
              <a:t>学んだこと</a:t>
            </a:r>
            <a:endParaRPr lang="en-US" sz="2400" dirty="0"/>
          </a:p>
        </p:txBody>
      </p:sp>
      <p:sp>
        <p:nvSpPr>
          <p:cNvPr id="62" name="Oval 61"/>
          <p:cNvSpPr/>
          <p:nvPr/>
        </p:nvSpPr>
        <p:spPr>
          <a:xfrm>
            <a:off x="611138" y="5768125"/>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63" name="Straight Connector 62"/>
          <p:cNvCxnSpPr>
            <a:stCxn id="62" idx="5"/>
          </p:cNvCxnSpPr>
          <p:nvPr/>
        </p:nvCxnSpPr>
        <p:spPr>
          <a:xfrm>
            <a:off x="1174000" y="6330987"/>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406268" y="6601563"/>
            <a:ext cx="4306957"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378225" y="6120262"/>
            <a:ext cx="3966150" cy="461665"/>
          </a:xfrm>
          <a:prstGeom prst="rect">
            <a:avLst/>
          </a:prstGeom>
          <a:noFill/>
        </p:spPr>
        <p:txBody>
          <a:bodyPr wrap="none" rtlCol="0">
            <a:spAutoFit/>
          </a:bodyPr>
          <a:lstStyle/>
          <a:p>
            <a:r>
              <a:rPr lang="en-US" sz="2400" dirty="0" smtClean="0"/>
              <a:t>Demo  - </a:t>
            </a:r>
            <a:r>
              <a:rPr lang="en-US" sz="2400" dirty="0"/>
              <a:t>Q&amp;A-</a:t>
            </a:r>
            <a:r>
              <a:rPr lang="ja-JP" altLang="en-US" sz="2400" dirty="0">
                <a:latin typeface="Times New Roman" panose="02020603050405020304" pitchFamily="18" charset="0"/>
                <a:ea typeface="MS PGothic" panose="020B0600070205080204" pitchFamily="34" charset="-128"/>
              </a:rPr>
              <a:t>デモと質疑応答</a:t>
            </a:r>
            <a:endParaRPr lang="en-US" sz="2400" dirty="0"/>
          </a:p>
        </p:txBody>
      </p:sp>
      <p:sp>
        <p:nvSpPr>
          <p:cNvPr id="68" name="Rectangle 67"/>
          <p:cNvSpPr/>
          <p:nvPr/>
        </p:nvSpPr>
        <p:spPr>
          <a:xfrm>
            <a:off x="689690" y="2366693"/>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3</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9" name="Rectangle 68"/>
          <p:cNvSpPr/>
          <p:nvPr/>
        </p:nvSpPr>
        <p:spPr>
          <a:xfrm>
            <a:off x="689690" y="3181379"/>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4</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0" name="Rectangle 69"/>
          <p:cNvSpPr/>
          <p:nvPr/>
        </p:nvSpPr>
        <p:spPr>
          <a:xfrm>
            <a:off x="689690" y="4019233"/>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5</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1" name="Rectangle 70"/>
          <p:cNvSpPr/>
          <p:nvPr/>
        </p:nvSpPr>
        <p:spPr>
          <a:xfrm>
            <a:off x="689690" y="4882818"/>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6</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2" name="Rectangle 71"/>
          <p:cNvSpPr/>
          <p:nvPr/>
        </p:nvSpPr>
        <p:spPr>
          <a:xfrm>
            <a:off x="689690" y="5713121"/>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7</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5"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cxnSp>
        <p:nvCxnSpPr>
          <p:cNvPr id="77" name="Straight Connector 76"/>
          <p:cNvCxnSpPr/>
          <p:nvPr/>
        </p:nvCxnSpPr>
        <p:spPr>
          <a:xfrm flipV="1">
            <a:off x="9883943" y="6728686"/>
            <a:ext cx="2168302"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Flowchart: Data 88"/>
          <p:cNvSpPr>
            <a:spLocks/>
          </p:cNvSpPr>
          <p:nvPr/>
        </p:nvSpPr>
        <p:spPr>
          <a:xfrm rot="10800000" flipH="1">
            <a:off x="974664" y="1942903"/>
            <a:ext cx="5615703" cy="44805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8908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cubicBezTo>
                  <a:pt x="283" y="6766"/>
                  <a:pt x="567" y="3532"/>
                  <a:pt x="850" y="298"/>
                </a:cubicBezTo>
                <a:lnTo>
                  <a:pt x="10000" y="0"/>
                </a:lnTo>
                <a:lnTo>
                  <a:pt x="8908" y="10000"/>
                </a:lnTo>
                <a:lnTo>
                  <a:pt x="0" y="10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itle 1"/>
          <p:cNvSpPr>
            <a:spLocks noGrp="1"/>
          </p:cNvSpPr>
          <p:nvPr>
            <p:ph type="title"/>
          </p:nvPr>
        </p:nvSpPr>
        <p:spPr>
          <a:xfrm>
            <a:off x="5002898" y="-135014"/>
            <a:ext cx="3790869" cy="1177925"/>
          </a:xfrm>
        </p:spPr>
        <p:txBody>
          <a:bodyPr>
            <a:normAutofit/>
          </a:bodyPr>
          <a:lstStyle/>
          <a:p>
            <a:pPr algn="ctr"/>
            <a:r>
              <a:rPr lang="en-US" sz="4800" b="1" dirty="0" smtClean="0">
                <a:solidFill>
                  <a:schemeClr val="accent1"/>
                </a:solidFill>
              </a:rPr>
              <a:t>Content-</a:t>
            </a:r>
            <a:r>
              <a:rPr lang="ja-JP" altLang="en-US" sz="4800"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目次</a:t>
            </a:r>
            <a:endParaRPr lang="en-US" sz="4800" b="1" dirty="0">
              <a:solidFill>
                <a:schemeClr val="accent1"/>
              </a:solidFill>
            </a:endParaRPr>
          </a:p>
        </p:txBody>
      </p:sp>
      <p:cxnSp>
        <p:nvCxnSpPr>
          <p:cNvPr id="97" name="Straight Connector 96"/>
          <p:cNvCxnSpPr/>
          <p:nvPr/>
        </p:nvCxnSpPr>
        <p:spPr>
          <a:xfrm>
            <a:off x="5427695" y="2192219"/>
            <a:ext cx="6143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041042" y="2166931"/>
            <a:ext cx="698554" cy="2920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179279" y="2635474"/>
            <a:ext cx="3228975" cy="0"/>
          </a:xfrm>
          <a:prstGeom prst="line">
            <a:avLst/>
          </a:prstGeom>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7200028" y="2175200"/>
            <a:ext cx="3187476" cy="830997"/>
          </a:xfrm>
          <a:prstGeom prst="rect">
            <a:avLst/>
          </a:prstGeom>
          <a:noFill/>
        </p:spPr>
        <p:txBody>
          <a:bodyPr wrap="none" rtlCol="0">
            <a:spAutoFit/>
          </a:bodyPr>
          <a:lstStyle/>
          <a:p>
            <a:r>
              <a:rPr lang="en-US" sz="2400" dirty="0"/>
              <a:t>Software process model</a:t>
            </a:r>
          </a:p>
          <a:p>
            <a:endParaRPr lang="en-US" sz="2400" dirty="0"/>
          </a:p>
        </p:txBody>
      </p:sp>
      <p:cxnSp>
        <p:nvCxnSpPr>
          <p:cNvPr id="105" name="Straight Connector 104"/>
          <p:cNvCxnSpPr/>
          <p:nvPr/>
        </p:nvCxnSpPr>
        <p:spPr>
          <a:xfrm>
            <a:off x="7321672" y="3282772"/>
            <a:ext cx="3302276" cy="0"/>
          </a:xfrm>
          <a:prstGeom prst="line">
            <a:avLst/>
          </a:prstGeom>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7449681" y="2829782"/>
            <a:ext cx="2217145" cy="830997"/>
          </a:xfrm>
          <a:prstGeom prst="rect">
            <a:avLst/>
          </a:prstGeom>
          <a:noFill/>
        </p:spPr>
        <p:txBody>
          <a:bodyPr wrap="none" rtlCol="0">
            <a:spAutoFit/>
          </a:bodyPr>
          <a:lstStyle/>
          <a:p>
            <a:r>
              <a:rPr lang="en-US" sz="2400" dirty="0"/>
              <a:t>Project planning</a:t>
            </a:r>
          </a:p>
          <a:p>
            <a:endParaRPr lang="en-US" sz="2400" dirty="0"/>
          </a:p>
        </p:txBody>
      </p:sp>
      <p:cxnSp>
        <p:nvCxnSpPr>
          <p:cNvPr id="107" name="Straight Connector 106"/>
          <p:cNvCxnSpPr/>
          <p:nvPr/>
        </p:nvCxnSpPr>
        <p:spPr>
          <a:xfrm>
            <a:off x="7449681" y="3899930"/>
            <a:ext cx="3423072" cy="0"/>
          </a:xfrm>
          <a:prstGeom prst="line">
            <a:avLst/>
          </a:prstGeom>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7612359" y="3393132"/>
            <a:ext cx="4543167" cy="830997"/>
          </a:xfrm>
          <a:prstGeom prst="rect">
            <a:avLst/>
          </a:prstGeom>
          <a:noFill/>
        </p:spPr>
        <p:txBody>
          <a:bodyPr wrap="none" rtlCol="0">
            <a:spAutoFit/>
          </a:bodyPr>
          <a:lstStyle/>
          <a:p>
            <a:r>
              <a:rPr lang="en-US" sz="2400" dirty="0"/>
              <a:t>Environment, </a:t>
            </a:r>
            <a:r>
              <a:rPr lang="en-US" sz="2400" dirty="0" smtClean="0"/>
              <a:t>tools and technology</a:t>
            </a:r>
          </a:p>
          <a:p>
            <a:endParaRPr lang="en-US" sz="2400" dirty="0"/>
          </a:p>
        </p:txBody>
      </p:sp>
      <p:cxnSp>
        <p:nvCxnSpPr>
          <p:cNvPr id="109" name="Straight Connector 108"/>
          <p:cNvCxnSpPr/>
          <p:nvPr/>
        </p:nvCxnSpPr>
        <p:spPr>
          <a:xfrm>
            <a:off x="7568040" y="4465116"/>
            <a:ext cx="3652212" cy="0"/>
          </a:xfrm>
          <a:prstGeom prst="line">
            <a:avLst/>
          </a:prstGeom>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7790583" y="3958733"/>
            <a:ext cx="3378682" cy="830997"/>
          </a:xfrm>
          <a:prstGeom prst="rect">
            <a:avLst/>
          </a:prstGeom>
          <a:noFill/>
        </p:spPr>
        <p:txBody>
          <a:bodyPr wrap="none" rtlCol="0">
            <a:spAutoFit/>
          </a:bodyPr>
          <a:lstStyle/>
          <a:p>
            <a:r>
              <a:rPr lang="en-US" sz="2400" dirty="0"/>
              <a:t>Project </a:t>
            </a:r>
            <a:r>
              <a:rPr lang="en-US" sz="2400" dirty="0" smtClean="0"/>
              <a:t>risk management</a:t>
            </a:r>
            <a:endParaRPr lang="en-US" sz="2400" dirty="0"/>
          </a:p>
          <a:p>
            <a:endParaRPr lang="en-US" sz="2400" dirty="0"/>
          </a:p>
        </p:txBody>
      </p:sp>
      <p:cxnSp>
        <p:nvCxnSpPr>
          <p:cNvPr id="111" name="Straight Connector 110"/>
          <p:cNvCxnSpPr/>
          <p:nvPr/>
        </p:nvCxnSpPr>
        <p:spPr>
          <a:xfrm>
            <a:off x="7753995" y="5087145"/>
            <a:ext cx="3825661" cy="0"/>
          </a:xfrm>
          <a:prstGeom prst="line">
            <a:avLst/>
          </a:prstGeom>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7960965" y="4561463"/>
            <a:ext cx="2866362" cy="830997"/>
          </a:xfrm>
          <a:prstGeom prst="rect">
            <a:avLst/>
          </a:prstGeom>
          <a:noFill/>
        </p:spPr>
        <p:txBody>
          <a:bodyPr wrap="none" rtlCol="0">
            <a:spAutoFit/>
          </a:bodyPr>
          <a:lstStyle/>
          <a:p>
            <a:r>
              <a:rPr lang="en-US" sz="2400" dirty="0" smtClean="0"/>
              <a:t>Team communication</a:t>
            </a:r>
            <a:endParaRPr lang="en-US" sz="2400" dirty="0"/>
          </a:p>
          <a:p>
            <a:endParaRPr lang="en-US" sz="2400" dirty="0"/>
          </a:p>
        </p:txBody>
      </p:sp>
      <p:sp>
        <p:nvSpPr>
          <p:cNvPr id="73" name="TextBox 72"/>
          <p:cNvSpPr txBox="1"/>
          <p:nvPr/>
        </p:nvSpPr>
        <p:spPr>
          <a:xfrm>
            <a:off x="1290134" y="1116703"/>
            <a:ext cx="3913315" cy="830997"/>
          </a:xfrm>
          <a:prstGeom prst="rect">
            <a:avLst/>
          </a:prstGeom>
          <a:noFill/>
        </p:spPr>
        <p:txBody>
          <a:bodyPr wrap="none" rtlCol="0">
            <a:spAutoFit/>
          </a:bodyPr>
          <a:lstStyle/>
          <a:p>
            <a:r>
              <a:rPr lang="en-US" sz="2400" dirty="0" smtClean="0"/>
              <a:t>Project introduction-</a:t>
            </a:r>
            <a:r>
              <a:rPr lang="ja-JP" altLang="en-US" sz="2400" dirty="0">
                <a:ln w="0"/>
                <a:effectLst>
                  <a:outerShdw blurRad="38100" dist="25400" dir="5400000" algn="ctr" rotWithShape="0">
                    <a:srgbClr val="6E747A">
                      <a:alpha val="43000"/>
                    </a:srgbClr>
                  </a:outerShdw>
                </a:effectLst>
              </a:rPr>
              <a:t>はじめに</a:t>
            </a:r>
            <a:endParaRPr lang="en-US" sz="2400" dirty="0">
              <a:ln w="0"/>
              <a:effectLst>
                <a:outerShdw blurRad="38100" dist="25400" dir="5400000" algn="ctr" rotWithShape="0">
                  <a:srgbClr val="6E747A">
                    <a:alpha val="43000"/>
                  </a:srgbClr>
                </a:outerShdw>
              </a:effectLst>
            </a:endParaRPr>
          </a:p>
          <a:p>
            <a:endParaRPr lang="en-US" sz="2400" dirty="0"/>
          </a:p>
        </p:txBody>
      </p:sp>
      <p:sp>
        <p:nvSpPr>
          <p:cNvPr id="74" name="TextBox 73"/>
          <p:cNvSpPr txBox="1"/>
          <p:nvPr/>
        </p:nvSpPr>
        <p:spPr>
          <a:xfrm>
            <a:off x="1304043" y="1960032"/>
            <a:ext cx="4999317" cy="461665"/>
          </a:xfrm>
          <a:prstGeom prst="rect">
            <a:avLst/>
          </a:prstGeom>
          <a:noFill/>
        </p:spPr>
        <p:txBody>
          <a:bodyPr wrap="none" rtlCol="0">
            <a:spAutoFit/>
          </a:bodyPr>
          <a:lstStyle/>
          <a:p>
            <a:r>
              <a:rPr lang="en-US" sz="2400" dirty="0" smtClean="0">
                <a:ln w="0"/>
                <a:solidFill>
                  <a:schemeClr val="bg1"/>
                </a:solidFill>
                <a:effectLst>
                  <a:outerShdw blurRad="38100" dist="25400" dir="5400000" algn="ctr" rotWithShape="0">
                    <a:srgbClr val="6E747A">
                      <a:alpha val="43000"/>
                    </a:srgbClr>
                  </a:outerShdw>
                </a:effectLst>
              </a:rPr>
              <a:t>Project management-</a:t>
            </a:r>
            <a:r>
              <a:rPr lang="ja-JP" altLang="en-US" sz="2400"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プロジェクト管理</a:t>
            </a:r>
            <a:endParaRPr lang="en-US" sz="2400" dirty="0">
              <a:ln w="0"/>
              <a:solidFill>
                <a:schemeClr val="bg1"/>
              </a:solidFill>
              <a:effectLst>
                <a:outerShdw blurRad="38100" dist="25400" dir="5400000" algn="ctr" rotWithShape="0">
                  <a:srgbClr val="6E747A">
                    <a:alpha val="43000"/>
                  </a:srgbClr>
                </a:outerShdw>
              </a:effectLst>
            </a:endParaRPr>
          </a:p>
        </p:txBody>
      </p:sp>
      <p:sp>
        <p:nvSpPr>
          <p:cNvPr id="78" name="Oval 77"/>
          <p:cNvSpPr/>
          <p:nvPr/>
        </p:nvSpPr>
        <p:spPr>
          <a:xfrm>
            <a:off x="587730" y="786986"/>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0" name="Rectangle 79"/>
          <p:cNvSpPr/>
          <p:nvPr/>
        </p:nvSpPr>
        <p:spPr>
          <a:xfrm>
            <a:off x="685556" y="737486"/>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1</a:t>
            </a:r>
            <a:endParaRPr lang="en-US" sz="5400">
              <a:ln w="0"/>
              <a:solidFill>
                <a:schemeClr val="accent1"/>
              </a:solidFill>
              <a:effectLst>
                <a:outerShdw blurRad="38100" dist="25400" dir="5400000" algn="ctr" rotWithShape="0">
                  <a:srgbClr val="6E747A">
                    <a:alpha val="43000"/>
                  </a:srgbClr>
                </a:outerShdw>
              </a:effectLst>
            </a:endParaRPr>
          </a:p>
        </p:txBody>
      </p:sp>
      <p:sp>
        <p:nvSpPr>
          <p:cNvPr id="82" name="Oval 81"/>
          <p:cNvSpPr/>
          <p:nvPr/>
        </p:nvSpPr>
        <p:spPr>
          <a:xfrm>
            <a:off x="581820" y="1582377"/>
            <a:ext cx="659434" cy="65943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6" name="Rectangle 65"/>
          <p:cNvSpPr/>
          <p:nvPr/>
        </p:nvSpPr>
        <p:spPr>
          <a:xfrm>
            <a:off x="682349" y="1525068"/>
            <a:ext cx="476413" cy="769441"/>
          </a:xfrm>
          <a:prstGeom prst="rect">
            <a:avLst/>
          </a:prstGeom>
          <a:noFill/>
        </p:spPr>
        <p:txBody>
          <a:bodyPr wrap="none" lIns="91440" tIns="45720" rIns="91440" bIns="45720">
            <a:spAutoFit/>
          </a:bodyPr>
          <a:lstStyle/>
          <a:p>
            <a:pPr algn="ctr"/>
            <a:r>
              <a:rPr lang="en-US" sz="44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2</a:t>
            </a:r>
            <a:endParaRPr lang="en-US" sz="5400">
              <a:ln w="0"/>
              <a:solidFill>
                <a:schemeClr val="accent1"/>
              </a:solidFill>
              <a:effectLst>
                <a:outerShdw blurRad="38100" dist="25400" dir="5400000" algn="ctr" rotWithShape="0">
                  <a:srgbClr val="6E747A">
                    <a:alpha val="43000"/>
                  </a:srgbClr>
                </a:outerShdw>
              </a:effectLst>
            </a:endParaRPr>
          </a:p>
        </p:txBody>
      </p:sp>
      <p:pic>
        <p:nvPicPr>
          <p:cNvPr id="67" name="Picture 66"/>
          <p:cNvPicPr>
            <a:picLocks noChangeAspect="1"/>
          </p:cNvPicPr>
          <p:nvPr/>
        </p:nvPicPr>
        <p:blipFill>
          <a:blip r:embed="rId2"/>
          <a:stretch>
            <a:fillRect/>
          </a:stretch>
        </p:blipFill>
        <p:spPr>
          <a:xfrm>
            <a:off x="9505274" y="6287615"/>
            <a:ext cx="684411" cy="547529"/>
          </a:xfrm>
          <a:prstGeom prst="rect">
            <a:avLst/>
          </a:prstGeom>
        </p:spPr>
      </p:pic>
      <p:cxnSp>
        <p:nvCxnSpPr>
          <p:cNvPr id="79" name="Straight Connector 78"/>
          <p:cNvCxnSpPr/>
          <p:nvPr/>
        </p:nvCxnSpPr>
        <p:spPr>
          <a:xfrm flipV="1">
            <a:off x="6366149" y="2190864"/>
            <a:ext cx="697411" cy="75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305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20182" y="-121763"/>
            <a:ext cx="7964128" cy="1847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rPr>
              <a:t>Software process model</a:t>
            </a:r>
          </a:p>
          <a:p>
            <a:pPr algn="ctr"/>
            <a:r>
              <a:rPr lang="ja-JP" altLang="en-US" sz="4800" b="1" dirty="0">
                <a:solidFill>
                  <a:schemeClr val="accent1"/>
                </a:solidFill>
              </a:rPr>
              <a:t>ソフトウェ</a:t>
            </a:r>
            <a:r>
              <a:rPr lang="ja-JP" altLang="en-US" sz="4800" b="1" dirty="0" smtClean="0">
                <a:solidFill>
                  <a:schemeClr val="accent1"/>
                </a:solidFill>
              </a:rPr>
              <a:t>アのプ</a:t>
            </a:r>
            <a:r>
              <a:rPr lang="ja-JP" altLang="en-US" sz="4800" b="1" dirty="0">
                <a:solidFill>
                  <a:schemeClr val="accent1"/>
                </a:solidFill>
              </a:rPr>
              <a:t>ロセスモデル</a:t>
            </a:r>
            <a:endParaRPr lang="en-US" sz="4800" b="1" dirty="0">
              <a:solidFill>
                <a:schemeClr val="accent1"/>
              </a:solidFill>
            </a:endParaRPr>
          </a:p>
        </p:txBody>
      </p:sp>
      <p:sp>
        <p:nvSpPr>
          <p:cNvPr id="7"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cxnSp>
        <p:nvCxnSpPr>
          <p:cNvPr id="9" name="Straight Connector 8"/>
          <p:cNvCxnSpPr/>
          <p:nvPr/>
        </p:nvCxnSpPr>
        <p:spPr>
          <a:xfrm flipV="1">
            <a:off x="9883943" y="6728686"/>
            <a:ext cx="2168302"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Description: iterative-model"/>
          <p:cNvPicPr/>
          <p:nvPr/>
        </p:nvPicPr>
        <p:blipFill>
          <a:blip r:embed="rId2">
            <a:extLst>
              <a:ext uri="{28A0092B-C50C-407E-A947-70E740481C1C}">
                <a14:useLocalDpi xmlns:a14="http://schemas.microsoft.com/office/drawing/2010/main" val="0"/>
              </a:ext>
            </a:extLst>
          </a:blip>
          <a:srcRect/>
          <a:stretch>
            <a:fillRect/>
          </a:stretch>
        </p:blipFill>
        <p:spPr bwMode="auto">
          <a:xfrm>
            <a:off x="2699734" y="1453611"/>
            <a:ext cx="7111282" cy="4764272"/>
          </a:xfrm>
          <a:prstGeom prst="rect">
            <a:avLst/>
          </a:prstGeom>
          <a:noFill/>
          <a:ln>
            <a:noFill/>
          </a:ln>
        </p:spPr>
      </p:pic>
      <p:pic>
        <p:nvPicPr>
          <p:cNvPr id="12" name="Picture 11"/>
          <p:cNvPicPr>
            <a:picLocks noChangeAspect="1"/>
          </p:cNvPicPr>
          <p:nvPr/>
        </p:nvPicPr>
        <p:blipFill>
          <a:blip r:embed="rId3"/>
          <a:stretch>
            <a:fillRect/>
          </a:stretch>
        </p:blipFill>
        <p:spPr>
          <a:xfrm>
            <a:off x="9505274" y="6287615"/>
            <a:ext cx="684411" cy="547529"/>
          </a:xfrm>
          <a:prstGeom prst="rect">
            <a:avLst/>
          </a:prstGeom>
        </p:spPr>
      </p:pic>
    </p:spTree>
    <p:extLst>
      <p:ext uri="{BB962C8B-B14F-4D97-AF65-F5344CB8AC3E}">
        <p14:creationId xmlns:p14="http://schemas.microsoft.com/office/powerpoint/2010/main" val="1317420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405809" y="-121762"/>
            <a:ext cx="6534604" cy="152285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rPr>
              <a:t>Project schedule</a:t>
            </a:r>
          </a:p>
          <a:p>
            <a:pPr algn="ctr"/>
            <a:r>
              <a:rPr lang="ja-JP" altLang="en-US" sz="4800" dirty="0">
                <a:solidFill>
                  <a:schemeClr val="accent1"/>
                </a:solidFill>
                <a:latin typeface="Times New Roman" panose="02020603050405020304" pitchFamily="18" charset="0"/>
                <a:cs typeface="Times New Roman" panose="02020603050405020304" pitchFamily="18" charset="0"/>
              </a:rPr>
              <a:t>プロジェクトのスケジュール</a:t>
            </a:r>
            <a:endParaRPr lang="en-US" sz="4800" b="1" dirty="0">
              <a:solidFill>
                <a:schemeClr val="accent1"/>
              </a:solidFill>
            </a:endParaRPr>
          </a:p>
        </p:txBody>
      </p:sp>
      <p:pic>
        <p:nvPicPr>
          <p:cNvPr id="4" name="Picture 3" descr="C:\Users\Administrator\Desktop\Untitled.png"/>
          <p:cNvPicPr/>
          <p:nvPr/>
        </p:nvPicPr>
        <p:blipFill>
          <a:blip r:embed="rId2">
            <a:extLst>
              <a:ext uri="{28A0092B-C50C-407E-A947-70E740481C1C}">
                <a14:useLocalDpi xmlns:a14="http://schemas.microsoft.com/office/drawing/2010/main" val="0"/>
              </a:ext>
            </a:extLst>
          </a:blip>
          <a:srcRect/>
          <a:stretch>
            <a:fillRect/>
          </a:stretch>
        </p:blipFill>
        <p:spPr bwMode="auto">
          <a:xfrm>
            <a:off x="1670790" y="1599107"/>
            <a:ext cx="9102212" cy="4618775"/>
          </a:xfrm>
          <a:prstGeom prst="rect">
            <a:avLst/>
          </a:prstGeom>
          <a:noFill/>
          <a:ln>
            <a:noFill/>
          </a:ln>
        </p:spPr>
      </p:pic>
      <p:sp>
        <p:nvSpPr>
          <p:cNvPr id="6"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pic>
        <p:nvPicPr>
          <p:cNvPr id="7" name="Picture 6"/>
          <p:cNvPicPr>
            <a:picLocks noChangeAspect="1"/>
          </p:cNvPicPr>
          <p:nvPr/>
        </p:nvPicPr>
        <p:blipFill>
          <a:blip r:embed="rId3"/>
          <a:stretch>
            <a:fillRect/>
          </a:stretch>
        </p:blipFill>
        <p:spPr>
          <a:xfrm>
            <a:off x="9505274" y="6287615"/>
            <a:ext cx="684411" cy="547529"/>
          </a:xfrm>
          <a:prstGeom prst="rect">
            <a:avLst/>
          </a:prstGeom>
        </p:spPr>
      </p:pic>
    </p:spTree>
    <p:extLst>
      <p:ext uri="{BB962C8B-B14F-4D97-AF65-F5344CB8AC3E}">
        <p14:creationId xmlns:p14="http://schemas.microsoft.com/office/powerpoint/2010/main" val="577041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87757" y="-135014"/>
            <a:ext cx="5632174" cy="117792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rPr>
              <a:t>Development tools</a:t>
            </a:r>
          </a:p>
          <a:p>
            <a:pPr algn="ctr"/>
            <a:r>
              <a:rPr lang="ja-JP" altLang="en-US" sz="4800" dirty="0">
                <a:solidFill>
                  <a:schemeClr val="accent1"/>
                </a:solidFill>
                <a:latin typeface="Times New Roman" panose="02020603050405020304" pitchFamily="18" charset="0"/>
                <a:cs typeface="Times New Roman" panose="02020603050405020304" pitchFamily="18" charset="0"/>
              </a:rPr>
              <a:t>開発ツール</a:t>
            </a:r>
            <a:endParaRPr lang="en-US" sz="4800" b="1" dirty="0">
              <a:solidFill>
                <a:schemeClr val="accent1"/>
              </a:solidFill>
            </a:endParaRPr>
          </a:p>
        </p:txBody>
      </p:sp>
      <p:sp>
        <p:nvSpPr>
          <p:cNvPr id="7" name="Rounded Rectangle 6"/>
          <p:cNvSpPr/>
          <p:nvPr/>
        </p:nvSpPr>
        <p:spPr>
          <a:xfrm>
            <a:off x="344557" y="1213881"/>
            <a:ext cx="2743200" cy="919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HARDWARE</a:t>
            </a:r>
            <a:endParaRPr lang="en-US" sz="36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ounded Rectangle 7"/>
          <p:cNvSpPr/>
          <p:nvPr/>
        </p:nvSpPr>
        <p:spPr>
          <a:xfrm>
            <a:off x="344557" y="3385931"/>
            <a:ext cx="2743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SOFTWARE</a:t>
            </a:r>
            <a:endParaRPr lang="en-US" sz="36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TextBox 8"/>
          <p:cNvSpPr txBox="1"/>
          <p:nvPr/>
        </p:nvSpPr>
        <p:spPr>
          <a:xfrm>
            <a:off x="3405809" y="1227133"/>
            <a:ext cx="3491084" cy="923330"/>
          </a:xfrm>
          <a:prstGeom prst="rect">
            <a:avLst/>
          </a:prstGeom>
          <a:noFill/>
        </p:spPr>
        <p:txBody>
          <a:bodyPr wrap="none" rtlCol="0">
            <a:spAutoFit/>
          </a:bodyPr>
          <a:lstStyle/>
          <a:p>
            <a:r>
              <a:rPr lang="en-US" b="1" dirty="0" smtClean="0"/>
              <a:t>Develop</a:t>
            </a:r>
            <a:r>
              <a:rPr lang="en-US" dirty="0" smtClean="0"/>
              <a:t>: Personal computers </a:t>
            </a:r>
          </a:p>
          <a:p>
            <a:r>
              <a:rPr lang="en-US" b="1" dirty="0" smtClean="0"/>
              <a:t>Deploy</a:t>
            </a:r>
            <a:r>
              <a:rPr lang="en-US" dirty="0" smtClean="0"/>
              <a:t>: Local server, Aloha’s server</a:t>
            </a:r>
          </a:p>
          <a:p>
            <a:r>
              <a:rPr lang="en-US" b="1" dirty="0" smtClean="0"/>
              <a:t>Test</a:t>
            </a:r>
            <a:r>
              <a:rPr lang="en-US" dirty="0" smtClean="0"/>
              <a:t>: Personal computers</a:t>
            </a:r>
            <a:endParaRPr lang="en-US" dirty="0"/>
          </a:p>
        </p:txBody>
      </p:sp>
      <p:sp>
        <p:nvSpPr>
          <p:cNvPr id="10" name="TextBox 9"/>
          <p:cNvSpPr txBox="1"/>
          <p:nvPr/>
        </p:nvSpPr>
        <p:spPr>
          <a:xfrm>
            <a:off x="3405809" y="3345884"/>
            <a:ext cx="6489084" cy="2585323"/>
          </a:xfrm>
          <a:prstGeom prst="rect">
            <a:avLst/>
          </a:prstGeom>
          <a:noFill/>
        </p:spPr>
        <p:txBody>
          <a:bodyPr wrap="none" rtlCol="0">
            <a:spAutoFit/>
          </a:bodyPr>
          <a:lstStyle/>
          <a:p>
            <a:r>
              <a:rPr lang="en-US" b="1" dirty="0" smtClean="0"/>
              <a:t>File management</a:t>
            </a:r>
            <a:r>
              <a:rPr lang="en-US" dirty="0" smtClean="0"/>
              <a:t>: </a:t>
            </a:r>
            <a:r>
              <a:rPr lang="en-US" dirty="0" err="1" smtClean="0"/>
              <a:t>Trello</a:t>
            </a:r>
            <a:endParaRPr lang="en-US" dirty="0" smtClean="0"/>
          </a:p>
          <a:p>
            <a:r>
              <a:rPr lang="en-US" b="1" dirty="0" smtClean="0"/>
              <a:t>Source control</a:t>
            </a:r>
            <a:r>
              <a:rPr lang="en-US" dirty="0" smtClean="0"/>
              <a:t>: </a:t>
            </a:r>
            <a:r>
              <a:rPr lang="en-US" dirty="0" err="1" smtClean="0"/>
              <a:t>Bitbucket</a:t>
            </a:r>
            <a:r>
              <a:rPr lang="en-US" dirty="0" smtClean="0"/>
              <a:t/>
            </a:r>
            <a:br>
              <a:rPr lang="en-US" dirty="0" smtClean="0"/>
            </a:br>
            <a:r>
              <a:rPr lang="en-US" b="1" dirty="0" smtClean="0"/>
              <a:t>Development kit: </a:t>
            </a:r>
            <a:r>
              <a:rPr lang="en-US" dirty="0"/>
              <a:t>S</a:t>
            </a:r>
            <a:r>
              <a:rPr lang="en-US" dirty="0" smtClean="0"/>
              <a:t>ublime text</a:t>
            </a:r>
          </a:p>
          <a:p>
            <a:r>
              <a:rPr lang="en-US" b="1" dirty="0" smtClean="0"/>
              <a:t>Design:</a:t>
            </a:r>
            <a:r>
              <a:rPr lang="en-US" dirty="0" smtClean="0"/>
              <a:t> </a:t>
            </a:r>
            <a:r>
              <a:rPr lang="en-US" dirty="0" err="1" smtClean="0"/>
              <a:t>Astah</a:t>
            </a:r>
            <a:r>
              <a:rPr lang="en-US" dirty="0" smtClean="0"/>
              <a:t> community 6.4.2, </a:t>
            </a:r>
            <a:r>
              <a:rPr lang="en-US" dirty="0" err="1" smtClean="0"/>
              <a:t>Mockflow</a:t>
            </a:r>
            <a:r>
              <a:rPr lang="en-US" dirty="0" smtClean="0"/>
              <a:t>, Microsoft Project 2013,</a:t>
            </a:r>
          </a:p>
          <a:p>
            <a:r>
              <a:rPr lang="en-US" dirty="0" smtClean="0"/>
              <a:t>              Microsoft Office Word 2013, Microsoft </a:t>
            </a:r>
            <a:r>
              <a:rPr lang="en-US" dirty="0"/>
              <a:t>Office </a:t>
            </a:r>
            <a:r>
              <a:rPr lang="en-US" dirty="0" smtClean="0"/>
              <a:t>Excel 2013, </a:t>
            </a:r>
          </a:p>
          <a:p>
            <a:r>
              <a:rPr lang="en-US" dirty="0" smtClean="0"/>
              <a:t>              Microsoft </a:t>
            </a:r>
            <a:r>
              <a:rPr lang="en-US" dirty="0"/>
              <a:t>Office </a:t>
            </a:r>
            <a:r>
              <a:rPr lang="en-US" dirty="0" smtClean="0"/>
              <a:t>Power Point 2013</a:t>
            </a:r>
            <a:br>
              <a:rPr lang="en-US" dirty="0" smtClean="0"/>
            </a:br>
            <a:endParaRPr lang="en-US" b="1" dirty="0"/>
          </a:p>
          <a:p>
            <a:r>
              <a:rPr lang="en-US" b="1" dirty="0" smtClean="0"/>
              <a:t>Running &amp; test: </a:t>
            </a:r>
            <a:r>
              <a:rPr lang="en-US" dirty="0" smtClean="0"/>
              <a:t>Google Chrome</a:t>
            </a:r>
          </a:p>
          <a:p>
            <a:r>
              <a:rPr lang="en-US" b="1" dirty="0" smtClean="0"/>
              <a:t>Bug tracker: </a:t>
            </a:r>
            <a:r>
              <a:rPr lang="en-US" dirty="0" smtClean="0"/>
              <a:t>Mocha, Karma	</a:t>
            </a:r>
            <a:endParaRPr lang="en-US" b="1" dirty="0"/>
          </a:p>
        </p:txBody>
      </p:sp>
      <p:sp>
        <p:nvSpPr>
          <p:cNvPr id="12"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cxnSp>
        <p:nvCxnSpPr>
          <p:cNvPr id="14" name="Straight Connector 13"/>
          <p:cNvCxnSpPr/>
          <p:nvPr/>
        </p:nvCxnSpPr>
        <p:spPr>
          <a:xfrm flipV="1">
            <a:off x="9883943" y="6728686"/>
            <a:ext cx="2168302"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9505274" y="6287615"/>
            <a:ext cx="684411" cy="547529"/>
          </a:xfrm>
          <a:prstGeom prst="rect">
            <a:avLst/>
          </a:prstGeom>
        </p:spPr>
      </p:pic>
    </p:spTree>
    <p:extLst>
      <p:ext uri="{BB962C8B-B14F-4D97-AF65-F5344CB8AC3E}">
        <p14:creationId xmlns:p14="http://schemas.microsoft.com/office/powerpoint/2010/main" val="180081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87757" y="-135014"/>
            <a:ext cx="5632174" cy="1177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rPr>
              <a:t>Technology-</a:t>
            </a:r>
            <a:r>
              <a:rPr lang="ja-JP" altLang="en-US" sz="4800" b="1" dirty="0">
                <a:solidFill>
                  <a:schemeClr val="accent1"/>
                </a:solidFill>
              </a:rPr>
              <a:t> 技術</a:t>
            </a:r>
            <a:endParaRPr lang="en-US" sz="4800" b="1" dirty="0">
              <a:solidFill>
                <a:schemeClr val="accent1"/>
              </a:solidFill>
            </a:endParaRPr>
          </a:p>
        </p:txBody>
      </p:sp>
      <p:pic>
        <p:nvPicPr>
          <p:cNvPr id="11" name="Picture 10"/>
          <p:cNvPicPr>
            <a:picLocks noChangeAspect="1"/>
          </p:cNvPicPr>
          <p:nvPr/>
        </p:nvPicPr>
        <p:blipFill>
          <a:blip r:embed="rId2"/>
          <a:stretch>
            <a:fillRect/>
          </a:stretch>
        </p:blipFill>
        <p:spPr>
          <a:xfrm>
            <a:off x="673551" y="713269"/>
            <a:ext cx="2288818" cy="2247702"/>
          </a:xfrm>
          <a:prstGeom prst="rect">
            <a:avLst/>
          </a:prstGeom>
        </p:spPr>
      </p:pic>
      <p:pic>
        <p:nvPicPr>
          <p:cNvPr id="14" name="Picture 13"/>
          <p:cNvPicPr>
            <a:picLocks noChangeAspect="1"/>
          </p:cNvPicPr>
          <p:nvPr/>
        </p:nvPicPr>
        <p:blipFill>
          <a:blip r:embed="rId3"/>
          <a:stretch>
            <a:fillRect/>
          </a:stretch>
        </p:blipFill>
        <p:spPr>
          <a:xfrm>
            <a:off x="8812716" y="3426463"/>
            <a:ext cx="2828717" cy="2019201"/>
          </a:xfrm>
          <a:prstGeom prst="rect">
            <a:avLst/>
          </a:prstGeom>
        </p:spPr>
      </p:pic>
      <p:sp>
        <p:nvSpPr>
          <p:cNvPr id="19"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pic>
        <p:nvPicPr>
          <p:cNvPr id="20" name="Picture 19"/>
          <p:cNvPicPr>
            <a:picLocks noChangeAspect="1"/>
          </p:cNvPicPr>
          <p:nvPr/>
        </p:nvPicPr>
        <p:blipFill>
          <a:blip r:embed="rId4"/>
          <a:stretch>
            <a:fillRect/>
          </a:stretch>
        </p:blipFill>
        <p:spPr>
          <a:xfrm>
            <a:off x="9505274" y="6287615"/>
            <a:ext cx="684411" cy="547529"/>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000" y="3531308"/>
            <a:ext cx="3828712" cy="1914356"/>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3522" y="1085426"/>
            <a:ext cx="3962998" cy="1201683"/>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6915" y="955271"/>
            <a:ext cx="1740318" cy="1740318"/>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31291" y="3309240"/>
            <a:ext cx="2136424" cy="2136424"/>
          </a:xfrm>
          <a:prstGeom prst="rect">
            <a:avLst/>
          </a:prstGeom>
        </p:spPr>
      </p:pic>
    </p:spTree>
    <p:extLst>
      <p:ext uri="{BB962C8B-B14F-4D97-AF65-F5344CB8AC3E}">
        <p14:creationId xmlns:p14="http://schemas.microsoft.com/office/powerpoint/2010/main" val="1929591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37183" y="-135014"/>
            <a:ext cx="6082748" cy="117792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rPr>
              <a:t>Project risk management</a:t>
            </a:r>
          </a:p>
          <a:p>
            <a:pPr algn="ctr"/>
            <a:r>
              <a:rPr lang="ja-JP" altLang="en-US" sz="4800" dirty="0">
                <a:solidFill>
                  <a:schemeClr val="accent1"/>
                </a:solidFill>
                <a:latin typeface="Times New Roman" panose="02020603050405020304" pitchFamily="18" charset="0"/>
                <a:cs typeface="Times New Roman" panose="02020603050405020304" pitchFamily="18" charset="0"/>
              </a:rPr>
              <a:t>リスクマネジメント</a:t>
            </a:r>
            <a:endParaRPr lang="en-US" sz="4800" b="1" dirty="0">
              <a:solidFill>
                <a:schemeClr val="accent1"/>
              </a:solidFill>
            </a:endParaRPr>
          </a:p>
        </p:txBody>
      </p:sp>
      <p:sp>
        <p:nvSpPr>
          <p:cNvPr id="5"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pic>
        <p:nvPicPr>
          <p:cNvPr id="6" name="Picture 5"/>
          <p:cNvPicPr>
            <a:picLocks noChangeAspect="1"/>
          </p:cNvPicPr>
          <p:nvPr/>
        </p:nvPicPr>
        <p:blipFill>
          <a:blip r:embed="rId2"/>
          <a:stretch>
            <a:fillRect/>
          </a:stretch>
        </p:blipFill>
        <p:spPr>
          <a:xfrm>
            <a:off x="9505274" y="6287615"/>
            <a:ext cx="684411" cy="54752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589978270"/>
              </p:ext>
            </p:extLst>
          </p:nvPr>
        </p:nvGraphicFramePr>
        <p:xfrm>
          <a:off x="661220" y="1042911"/>
          <a:ext cx="10621296" cy="5138672"/>
        </p:xfrm>
        <a:graphic>
          <a:graphicData uri="http://schemas.openxmlformats.org/drawingml/2006/table">
            <a:tbl>
              <a:tblPr firstRow="1" firstCol="1" bandRow="1">
                <a:tableStyleId>{5C22544A-7EE6-4342-B048-85BDC9FD1C3A}</a:tableStyleId>
              </a:tblPr>
              <a:tblGrid>
                <a:gridCol w="721542"/>
                <a:gridCol w="1362351"/>
                <a:gridCol w="1180705"/>
                <a:gridCol w="2815526"/>
                <a:gridCol w="1634822"/>
                <a:gridCol w="999058"/>
                <a:gridCol w="999058"/>
                <a:gridCol w="908234"/>
              </a:tblGrid>
              <a:tr h="636452">
                <a:tc>
                  <a:txBody>
                    <a:bodyPr/>
                    <a:lstStyle/>
                    <a:p>
                      <a:pPr marL="0" marR="0" algn="ctr">
                        <a:lnSpc>
                          <a:spcPct val="150000"/>
                        </a:lnSpc>
                        <a:spcBef>
                          <a:spcPts val="600"/>
                        </a:spcBef>
                        <a:spcAft>
                          <a:spcPts val="0"/>
                        </a:spcAft>
                      </a:pPr>
                      <a:r>
                        <a:rPr lang="en-US" sz="1200" dirty="0">
                          <a:effectLst/>
                        </a:rPr>
                        <a:t>No</a:t>
                      </a:r>
                      <a:endParaRPr lang="en-US" sz="1200" dirty="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gn="ctr">
                        <a:lnSpc>
                          <a:spcPct val="150000"/>
                        </a:lnSpc>
                        <a:spcBef>
                          <a:spcPts val="600"/>
                        </a:spcBef>
                        <a:spcAft>
                          <a:spcPts val="0"/>
                        </a:spcAft>
                      </a:pPr>
                      <a:r>
                        <a:rPr lang="en-US" sz="1200" dirty="0">
                          <a:effectLst/>
                        </a:rPr>
                        <a:t>Risk</a:t>
                      </a:r>
                    </a:p>
                    <a:p>
                      <a:pPr marL="0" marR="0" algn="ctr">
                        <a:lnSpc>
                          <a:spcPct val="150000"/>
                        </a:lnSpc>
                        <a:spcBef>
                          <a:spcPts val="600"/>
                        </a:spcBef>
                        <a:spcAft>
                          <a:spcPts val="0"/>
                        </a:spcAft>
                      </a:pPr>
                      <a:r>
                        <a:rPr lang="en-US" sz="1200" dirty="0">
                          <a:effectLst/>
                        </a:rPr>
                        <a:t>Description</a:t>
                      </a:r>
                      <a:endParaRPr lang="en-US" sz="1200" dirty="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gn="ctr">
                        <a:lnSpc>
                          <a:spcPct val="150000"/>
                        </a:lnSpc>
                        <a:spcBef>
                          <a:spcPts val="600"/>
                        </a:spcBef>
                        <a:spcAft>
                          <a:spcPts val="0"/>
                        </a:spcAft>
                      </a:pPr>
                      <a:r>
                        <a:rPr lang="en-US" sz="1200">
                          <a:effectLst/>
                        </a:rPr>
                        <a:t>Root Cause</a:t>
                      </a:r>
                      <a:endParaRPr lang="en-US" sz="120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gn="ctr">
                        <a:lnSpc>
                          <a:spcPct val="150000"/>
                        </a:lnSpc>
                        <a:spcBef>
                          <a:spcPts val="600"/>
                        </a:spcBef>
                        <a:spcAft>
                          <a:spcPts val="0"/>
                        </a:spcAft>
                      </a:pPr>
                      <a:r>
                        <a:rPr lang="en-US" sz="1200">
                          <a:effectLst/>
                        </a:rPr>
                        <a:t>Avoidance</a:t>
                      </a:r>
                    </a:p>
                    <a:p>
                      <a:pPr marL="0" marR="0" algn="ctr">
                        <a:lnSpc>
                          <a:spcPct val="150000"/>
                        </a:lnSpc>
                        <a:spcBef>
                          <a:spcPts val="600"/>
                        </a:spcBef>
                        <a:spcAft>
                          <a:spcPts val="0"/>
                        </a:spcAft>
                      </a:pPr>
                      <a:r>
                        <a:rPr lang="en-US" sz="1200">
                          <a:effectLst/>
                        </a:rPr>
                        <a:t>Plan</a:t>
                      </a:r>
                      <a:endParaRPr lang="en-US" sz="120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gn="ctr">
                        <a:lnSpc>
                          <a:spcPct val="150000"/>
                        </a:lnSpc>
                        <a:spcBef>
                          <a:spcPts val="600"/>
                        </a:spcBef>
                        <a:spcAft>
                          <a:spcPts val="0"/>
                        </a:spcAft>
                      </a:pPr>
                      <a:r>
                        <a:rPr lang="en-US" sz="1200">
                          <a:effectLst/>
                        </a:rPr>
                        <a:t>Contigency</a:t>
                      </a:r>
                    </a:p>
                    <a:p>
                      <a:pPr marL="0" marR="0" algn="ctr">
                        <a:lnSpc>
                          <a:spcPct val="150000"/>
                        </a:lnSpc>
                        <a:spcBef>
                          <a:spcPts val="600"/>
                        </a:spcBef>
                        <a:spcAft>
                          <a:spcPts val="0"/>
                        </a:spcAft>
                      </a:pPr>
                      <a:r>
                        <a:rPr lang="en-US" sz="1200">
                          <a:effectLst/>
                        </a:rPr>
                        <a:t>Plan</a:t>
                      </a:r>
                      <a:endParaRPr lang="en-US" sz="120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gn="ctr">
                        <a:lnSpc>
                          <a:spcPct val="150000"/>
                        </a:lnSpc>
                        <a:spcBef>
                          <a:spcPts val="600"/>
                        </a:spcBef>
                        <a:spcAft>
                          <a:spcPts val="0"/>
                        </a:spcAft>
                      </a:pPr>
                      <a:r>
                        <a:rPr lang="en-US" sz="1200">
                          <a:effectLst/>
                        </a:rPr>
                        <a:t>Prob-ability</a:t>
                      </a:r>
                      <a:endParaRPr lang="en-US" sz="120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gn="ctr">
                        <a:lnSpc>
                          <a:spcPct val="150000"/>
                        </a:lnSpc>
                        <a:spcBef>
                          <a:spcPts val="600"/>
                        </a:spcBef>
                        <a:spcAft>
                          <a:spcPts val="0"/>
                        </a:spcAft>
                      </a:pPr>
                      <a:r>
                        <a:rPr lang="en-US" sz="1200">
                          <a:effectLst/>
                        </a:rPr>
                        <a:t>Impact</a:t>
                      </a:r>
                      <a:endParaRPr lang="en-US" sz="120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gn="ctr">
                        <a:lnSpc>
                          <a:spcPct val="150000"/>
                        </a:lnSpc>
                        <a:spcBef>
                          <a:spcPts val="600"/>
                        </a:spcBef>
                        <a:spcAft>
                          <a:spcPts val="0"/>
                        </a:spcAft>
                      </a:pPr>
                      <a:r>
                        <a:rPr lang="en-US" sz="1200" dirty="0">
                          <a:effectLst/>
                        </a:rPr>
                        <a:t>Status</a:t>
                      </a:r>
                      <a:endParaRPr lang="en-US" sz="1200" dirty="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r>
              <a:tr h="2634520">
                <a:tc>
                  <a:txBody>
                    <a:bodyPr/>
                    <a:lstStyle/>
                    <a:p>
                      <a:pPr marL="0" marR="0">
                        <a:lnSpc>
                          <a:spcPct val="150000"/>
                        </a:lnSpc>
                        <a:spcBef>
                          <a:spcPts val="600"/>
                        </a:spcBef>
                        <a:spcAft>
                          <a:spcPts val="0"/>
                        </a:spcAft>
                      </a:pPr>
                      <a:r>
                        <a:rPr lang="en-US" sz="1200">
                          <a:effectLst/>
                        </a:rPr>
                        <a:t>1</a:t>
                      </a:r>
                      <a:endParaRPr lang="en-US" sz="120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nSpc>
                          <a:spcPct val="150000"/>
                        </a:lnSpc>
                        <a:spcBef>
                          <a:spcPts val="600"/>
                        </a:spcBef>
                        <a:spcAft>
                          <a:spcPts val="0"/>
                        </a:spcAft>
                      </a:pPr>
                      <a:r>
                        <a:rPr lang="en-US" sz="1200">
                          <a:effectLst/>
                        </a:rPr>
                        <a:t>Over estimate or under estimate time of project</a:t>
                      </a:r>
                      <a:endParaRPr lang="en-US" sz="120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nSpc>
                          <a:spcPct val="150000"/>
                        </a:lnSpc>
                        <a:spcBef>
                          <a:spcPts val="600"/>
                        </a:spcBef>
                        <a:spcAft>
                          <a:spcPts val="0"/>
                        </a:spcAft>
                      </a:pPr>
                      <a:r>
                        <a:rPr lang="en-US" sz="1200" dirty="0">
                          <a:effectLst/>
                        </a:rPr>
                        <a:t>-Wrong estimate about time of each phases.</a:t>
                      </a:r>
                    </a:p>
                    <a:p>
                      <a:pPr marL="0" marR="0">
                        <a:lnSpc>
                          <a:spcPct val="150000"/>
                        </a:lnSpc>
                        <a:spcBef>
                          <a:spcPts val="600"/>
                        </a:spcBef>
                        <a:spcAft>
                          <a:spcPts val="0"/>
                        </a:spcAft>
                      </a:pPr>
                      <a:r>
                        <a:rPr lang="en-US" sz="1200" dirty="0">
                          <a:effectLst/>
                        </a:rPr>
                        <a:t> </a:t>
                      </a:r>
                      <a:endParaRPr lang="en-US" sz="1200" dirty="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nSpc>
                          <a:spcPct val="150000"/>
                        </a:lnSpc>
                        <a:spcBef>
                          <a:spcPts val="600"/>
                        </a:spcBef>
                        <a:spcAft>
                          <a:spcPts val="0"/>
                        </a:spcAft>
                      </a:pPr>
                      <a:r>
                        <a:rPr lang="en-US" sz="1200" dirty="0">
                          <a:effectLst/>
                        </a:rPr>
                        <a:t>- Create detail plan for each project’s phase. </a:t>
                      </a:r>
                    </a:p>
                    <a:p>
                      <a:pPr marL="0" marR="0">
                        <a:lnSpc>
                          <a:spcPct val="150000"/>
                        </a:lnSpc>
                        <a:spcBef>
                          <a:spcPts val="600"/>
                        </a:spcBef>
                        <a:spcAft>
                          <a:spcPts val="0"/>
                        </a:spcAft>
                      </a:pPr>
                      <a:r>
                        <a:rPr lang="en-US" sz="1200" dirty="0">
                          <a:effectLst/>
                        </a:rPr>
                        <a:t>- Breakdown project to some mile-stone releases. Main function  </a:t>
                      </a:r>
                      <a:r>
                        <a:rPr lang="en-US" sz="1200" dirty="0" smtClean="0">
                          <a:effectLst/>
                        </a:rPr>
                        <a:t>development </a:t>
                      </a:r>
                      <a:r>
                        <a:rPr lang="en-US" sz="1200" dirty="0">
                          <a:effectLst/>
                        </a:rPr>
                        <a:t>is high priority </a:t>
                      </a:r>
                    </a:p>
                    <a:p>
                      <a:pPr marL="0" marR="0">
                        <a:lnSpc>
                          <a:spcPct val="150000"/>
                        </a:lnSpc>
                        <a:spcBef>
                          <a:spcPts val="600"/>
                        </a:spcBef>
                        <a:spcAft>
                          <a:spcPts val="0"/>
                        </a:spcAft>
                      </a:pPr>
                      <a:r>
                        <a:rPr lang="en-US" sz="1200" dirty="0">
                          <a:effectLst/>
                        </a:rPr>
                        <a:t>- Get the team more involved in </a:t>
                      </a:r>
                      <a:r>
                        <a:rPr lang="en-US" sz="1200" dirty="0" smtClean="0">
                          <a:effectLst/>
                        </a:rPr>
                        <a:t>planning </a:t>
                      </a:r>
                      <a:r>
                        <a:rPr lang="en-US" sz="1200" dirty="0">
                          <a:effectLst/>
                        </a:rPr>
                        <a:t>and estimating. Get early feed-back and address slips directly with stakeholders.</a:t>
                      </a:r>
                    </a:p>
                    <a:p>
                      <a:pPr marL="0" marR="0">
                        <a:lnSpc>
                          <a:spcPct val="150000"/>
                        </a:lnSpc>
                        <a:spcBef>
                          <a:spcPts val="600"/>
                        </a:spcBef>
                        <a:spcAft>
                          <a:spcPts val="0"/>
                        </a:spcAft>
                      </a:pPr>
                      <a:r>
                        <a:rPr lang="en-US" sz="1200" dirty="0">
                          <a:effectLst/>
                        </a:rPr>
                        <a:t>- Consult supervisor’s advice</a:t>
                      </a:r>
                      <a:endParaRPr lang="en-US" sz="1200" dirty="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nSpc>
                          <a:spcPct val="150000"/>
                        </a:lnSpc>
                        <a:spcBef>
                          <a:spcPts val="600"/>
                        </a:spcBef>
                        <a:spcAft>
                          <a:spcPts val="0"/>
                        </a:spcAft>
                      </a:pPr>
                      <a:r>
                        <a:rPr lang="en-US" sz="1200">
                          <a:effectLst/>
                        </a:rPr>
                        <a:t>- Implement task in paral-lel or overlapping them</a:t>
                      </a:r>
                    </a:p>
                    <a:p>
                      <a:pPr marL="0" marR="0">
                        <a:lnSpc>
                          <a:spcPct val="150000"/>
                        </a:lnSpc>
                        <a:spcBef>
                          <a:spcPts val="600"/>
                        </a:spcBef>
                        <a:spcAft>
                          <a:spcPts val="0"/>
                        </a:spcAft>
                      </a:pPr>
                      <a:r>
                        <a:rPr lang="en-US" sz="1200">
                          <a:effectLst/>
                        </a:rPr>
                        <a:t>- Overtime to push pro-gress faster</a:t>
                      </a:r>
                      <a:endParaRPr lang="en-US" sz="120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nSpc>
                          <a:spcPct val="150000"/>
                        </a:lnSpc>
                        <a:spcBef>
                          <a:spcPts val="600"/>
                        </a:spcBef>
                        <a:spcAft>
                          <a:spcPts val="0"/>
                        </a:spcAft>
                      </a:pPr>
                      <a:r>
                        <a:rPr lang="en-US" sz="1200" dirty="0">
                          <a:effectLst/>
                        </a:rPr>
                        <a:t>High</a:t>
                      </a:r>
                      <a:endParaRPr lang="en-US" sz="1200" dirty="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nSpc>
                          <a:spcPct val="150000"/>
                        </a:lnSpc>
                        <a:spcBef>
                          <a:spcPts val="600"/>
                        </a:spcBef>
                        <a:spcAft>
                          <a:spcPts val="0"/>
                        </a:spcAft>
                      </a:pPr>
                      <a:r>
                        <a:rPr lang="en-US" sz="1200">
                          <a:effectLst/>
                        </a:rPr>
                        <a:t>High</a:t>
                      </a:r>
                      <a:endParaRPr lang="en-US" sz="120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nSpc>
                          <a:spcPct val="150000"/>
                        </a:lnSpc>
                        <a:spcBef>
                          <a:spcPts val="600"/>
                        </a:spcBef>
                        <a:spcAft>
                          <a:spcPts val="0"/>
                        </a:spcAft>
                      </a:pPr>
                      <a:r>
                        <a:rPr lang="en-US" sz="1200">
                          <a:effectLst/>
                        </a:rPr>
                        <a:t> </a:t>
                      </a:r>
                      <a:endParaRPr lang="en-US" sz="120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r>
              <a:tr h="636452">
                <a:tc>
                  <a:txBody>
                    <a:bodyPr/>
                    <a:lstStyle/>
                    <a:p>
                      <a:pPr marL="0" marR="0">
                        <a:lnSpc>
                          <a:spcPct val="150000"/>
                        </a:lnSpc>
                        <a:spcBef>
                          <a:spcPts val="600"/>
                        </a:spcBef>
                        <a:spcAft>
                          <a:spcPts val="0"/>
                        </a:spcAft>
                      </a:pPr>
                      <a:r>
                        <a:rPr lang="en-US" sz="1200">
                          <a:effectLst/>
                        </a:rPr>
                        <a:t>2</a:t>
                      </a:r>
                      <a:endParaRPr lang="en-US" sz="120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nSpc>
                          <a:spcPct val="150000"/>
                        </a:lnSpc>
                        <a:spcBef>
                          <a:spcPts val="600"/>
                        </a:spcBef>
                        <a:spcAft>
                          <a:spcPts val="0"/>
                        </a:spcAft>
                      </a:pPr>
                      <a:r>
                        <a:rPr lang="en-US" sz="1200">
                          <a:effectLst/>
                        </a:rPr>
                        <a:t>Run over budget</a:t>
                      </a:r>
                      <a:endParaRPr lang="en-US" sz="120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nSpc>
                          <a:spcPct val="150000"/>
                        </a:lnSpc>
                        <a:spcBef>
                          <a:spcPts val="600"/>
                        </a:spcBef>
                        <a:spcAft>
                          <a:spcPts val="0"/>
                        </a:spcAft>
                      </a:pPr>
                      <a:r>
                        <a:rPr lang="en-US" sz="1200">
                          <a:effectLst/>
                        </a:rPr>
                        <a:t>-Spend too much</a:t>
                      </a:r>
                      <a:endParaRPr lang="en-US" sz="120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nSpc>
                          <a:spcPct val="150000"/>
                        </a:lnSpc>
                        <a:spcBef>
                          <a:spcPts val="600"/>
                        </a:spcBef>
                        <a:spcAft>
                          <a:spcPts val="0"/>
                        </a:spcAft>
                      </a:pPr>
                      <a:r>
                        <a:rPr lang="en-US" sz="1200" dirty="0">
                          <a:effectLst/>
                        </a:rPr>
                        <a:t>- Saving</a:t>
                      </a:r>
                    </a:p>
                    <a:p>
                      <a:pPr marL="0" marR="0">
                        <a:lnSpc>
                          <a:spcPct val="150000"/>
                        </a:lnSpc>
                        <a:spcBef>
                          <a:spcPts val="600"/>
                        </a:spcBef>
                        <a:spcAft>
                          <a:spcPts val="0"/>
                        </a:spcAft>
                      </a:pPr>
                      <a:r>
                        <a:rPr lang="en-US" sz="1200" dirty="0">
                          <a:effectLst/>
                        </a:rPr>
                        <a:t>- Reasonable spending</a:t>
                      </a:r>
                      <a:endParaRPr lang="en-US" sz="1200" dirty="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nSpc>
                          <a:spcPct val="150000"/>
                        </a:lnSpc>
                        <a:spcBef>
                          <a:spcPts val="600"/>
                        </a:spcBef>
                        <a:spcAft>
                          <a:spcPts val="0"/>
                        </a:spcAft>
                      </a:pPr>
                      <a:r>
                        <a:rPr lang="en-US" sz="1200">
                          <a:effectLst/>
                        </a:rPr>
                        <a:t>- Make a contributions</a:t>
                      </a:r>
                      <a:endParaRPr lang="en-US" sz="120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nSpc>
                          <a:spcPct val="150000"/>
                        </a:lnSpc>
                        <a:spcBef>
                          <a:spcPts val="600"/>
                        </a:spcBef>
                        <a:spcAft>
                          <a:spcPts val="0"/>
                        </a:spcAft>
                      </a:pPr>
                      <a:r>
                        <a:rPr lang="en-US" sz="1200">
                          <a:effectLst/>
                        </a:rPr>
                        <a:t>Low</a:t>
                      </a:r>
                      <a:endParaRPr lang="en-US" sz="120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nSpc>
                          <a:spcPct val="150000"/>
                        </a:lnSpc>
                        <a:spcBef>
                          <a:spcPts val="600"/>
                        </a:spcBef>
                        <a:spcAft>
                          <a:spcPts val="0"/>
                        </a:spcAft>
                      </a:pPr>
                      <a:r>
                        <a:rPr lang="en-US" sz="1200">
                          <a:effectLst/>
                        </a:rPr>
                        <a:t>Medium</a:t>
                      </a:r>
                      <a:endParaRPr lang="en-US" sz="120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nSpc>
                          <a:spcPct val="150000"/>
                        </a:lnSpc>
                        <a:spcBef>
                          <a:spcPts val="600"/>
                        </a:spcBef>
                        <a:spcAft>
                          <a:spcPts val="0"/>
                        </a:spcAft>
                      </a:pPr>
                      <a:r>
                        <a:rPr lang="en-US" sz="1200">
                          <a:effectLst/>
                        </a:rPr>
                        <a:t> </a:t>
                      </a:r>
                      <a:endParaRPr lang="en-US" sz="120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r>
              <a:tr h="1197815">
                <a:tc>
                  <a:txBody>
                    <a:bodyPr/>
                    <a:lstStyle/>
                    <a:p>
                      <a:pPr marL="0" marR="0">
                        <a:lnSpc>
                          <a:spcPct val="150000"/>
                        </a:lnSpc>
                        <a:spcBef>
                          <a:spcPts val="600"/>
                        </a:spcBef>
                        <a:spcAft>
                          <a:spcPts val="0"/>
                        </a:spcAft>
                      </a:pPr>
                      <a:r>
                        <a:rPr lang="en-US" sz="1200">
                          <a:effectLst/>
                        </a:rPr>
                        <a:t>3</a:t>
                      </a:r>
                      <a:endParaRPr lang="en-US" sz="120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nSpc>
                          <a:spcPct val="150000"/>
                        </a:lnSpc>
                        <a:spcBef>
                          <a:spcPts val="600"/>
                        </a:spcBef>
                        <a:spcAft>
                          <a:spcPts val="0"/>
                        </a:spcAft>
                      </a:pPr>
                      <a:r>
                        <a:rPr lang="en-US" sz="1200">
                          <a:effectLst/>
                        </a:rPr>
                        <a:t>Member do not have enough knowledge to follow project</a:t>
                      </a:r>
                      <a:endParaRPr lang="en-US" sz="120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nSpc>
                          <a:spcPct val="150000"/>
                        </a:lnSpc>
                        <a:spcBef>
                          <a:spcPts val="600"/>
                        </a:spcBef>
                        <a:spcAft>
                          <a:spcPts val="0"/>
                        </a:spcAft>
                      </a:pPr>
                      <a:r>
                        <a:rPr lang="en-US" sz="1200">
                          <a:effectLst/>
                        </a:rPr>
                        <a:t>-Member does not have skill about technologies</a:t>
                      </a:r>
                      <a:endParaRPr lang="en-US" sz="120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nSpc>
                          <a:spcPct val="150000"/>
                        </a:lnSpc>
                        <a:spcBef>
                          <a:spcPts val="600"/>
                        </a:spcBef>
                        <a:spcAft>
                          <a:spcPts val="0"/>
                        </a:spcAft>
                      </a:pPr>
                      <a:r>
                        <a:rPr lang="en-US" sz="1200" dirty="0">
                          <a:effectLst/>
                        </a:rPr>
                        <a:t>- Training</a:t>
                      </a:r>
                    </a:p>
                    <a:p>
                      <a:pPr marL="0" marR="0">
                        <a:lnSpc>
                          <a:spcPct val="150000"/>
                        </a:lnSpc>
                        <a:spcBef>
                          <a:spcPts val="600"/>
                        </a:spcBef>
                        <a:spcAft>
                          <a:spcPts val="0"/>
                        </a:spcAft>
                      </a:pPr>
                      <a:r>
                        <a:rPr lang="en-US" sz="1200" dirty="0">
                          <a:effectLst/>
                        </a:rPr>
                        <a:t>- Encourage member learn from others</a:t>
                      </a:r>
                      <a:endParaRPr lang="en-US" sz="1200" dirty="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nSpc>
                          <a:spcPct val="150000"/>
                        </a:lnSpc>
                        <a:spcBef>
                          <a:spcPts val="600"/>
                        </a:spcBef>
                        <a:spcAft>
                          <a:spcPts val="0"/>
                        </a:spcAft>
                      </a:pPr>
                      <a:r>
                        <a:rPr lang="en-US" sz="1200" dirty="0">
                          <a:effectLst/>
                        </a:rPr>
                        <a:t>- Working in group</a:t>
                      </a:r>
                      <a:endParaRPr lang="en-US" sz="1200" dirty="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nSpc>
                          <a:spcPct val="150000"/>
                        </a:lnSpc>
                        <a:spcBef>
                          <a:spcPts val="600"/>
                        </a:spcBef>
                        <a:spcAft>
                          <a:spcPts val="0"/>
                        </a:spcAft>
                      </a:pPr>
                      <a:r>
                        <a:rPr lang="en-US" sz="1200" dirty="0">
                          <a:effectLst/>
                        </a:rPr>
                        <a:t>Medium</a:t>
                      </a:r>
                      <a:endParaRPr lang="en-US" sz="1200" dirty="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nSpc>
                          <a:spcPct val="150000"/>
                        </a:lnSpc>
                        <a:spcBef>
                          <a:spcPts val="600"/>
                        </a:spcBef>
                        <a:spcAft>
                          <a:spcPts val="0"/>
                        </a:spcAft>
                      </a:pPr>
                      <a:r>
                        <a:rPr lang="en-US" sz="1200" dirty="0">
                          <a:effectLst/>
                        </a:rPr>
                        <a:t>Medium</a:t>
                      </a:r>
                      <a:endParaRPr lang="en-US" sz="1200" dirty="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c>
                  <a:txBody>
                    <a:bodyPr/>
                    <a:lstStyle/>
                    <a:p>
                      <a:pPr marL="0" marR="0">
                        <a:lnSpc>
                          <a:spcPct val="150000"/>
                        </a:lnSpc>
                        <a:spcBef>
                          <a:spcPts val="600"/>
                        </a:spcBef>
                        <a:spcAft>
                          <a:spcPts val="0"/>
                        </a:spcAft>
                      </a:pPr>
                      <a:r>
                        <a:rPr lang="en-US" sz="1200" dirty="0">
                          <a:effectLst/>
                        </a:rPr>
                        <a:t> </a:t>
                      </a:r>
                      <a:endParaRPr lang="en-US" sz="1200" dirty="0">
                        <a:effectLst/>
                        <a:latin typeface="Arial" panose="020B0604020202020204" pitchFamily="34" charset="0"/>
                        <a:ea typeface="MS Mincho" panose="02020609040205080304" pitchFamily="49" charset="-128"/>
                        <a:cs typeface="Tahoma" panose="020B0604030504040204" pitchFamily="34" charset="0"/>
                      </a:endParaRPr>
                    </a:p>
                  </a:txBody>
                  <a:tcPr marL="54638" marR="54638" marT="0" marB="0"/>
                </a:tc>
              </a:tr>
            </a:tbl>
          </a:graphicData>
        </a:graphic>
      </p:graphicFrame>
    </p:spTree>
    <p:extLst>
      <p:ext uri="{BB962C8B-B14F-4D97-AF65-F5344CB8AC3E}">
        <p14:creationId xmlns:p14="http://schemas.microsoft.com/office/powerpoint/2010/main" val="3579970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91735" y="36897"/>
            <a:ext cx="6897950" cy="11779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300" b="1" dirty="0" smtClean="0">
                <a:solidFill>
                  <a:schemeClr val="accent1"/>
                </a:solidFill>
              </a:rPr>
              <a:t>Team communication</a:t>
            </a:r>
          </a:p>
          <a:p>
            <a:pPr algn="ctr"/>
            <a:r>
              <a:rPr lang="ja-JP" altLang="en-US" sz="4300" b="1" dirty="0">
                <a:solidFill>
                  <a:schemeClr val="accent1"/>
                </a:solidFill>
              </a:rPr>
              <a:t>チームのコミュニケーション</a:t>
            </a:r>
            <a:endParaRPr lang="en-US" sz="4300" b="1" dirty="0">
              <a:solidFill>
                <a:schemeClr val="accent1"/>
              </a:solidFill>
            </a:endParaRPr>
          </a:p>
        </p:txBody>
      </p:sp>
      <p:sp>
        <p:nvSpPr>
          <p:cNvPr id="7" name="TextBox 6"/>
          <p:cNvSpPr txBox="1"/>
          <p:nvPr/>
        </p:nvSpPr>
        <p:spPr>
          <a:xfrm>
            <a:off x="3776291" y="2565595"/>
            <a:ext cx="3131050" cy="461665"/>
          </a:xfrm>
          <a:prstGeom prst="rect">
            <a:avLst/>
          </a:prstGeom>
          <a:noFill/>
        </p:spPr>
        <p:txBody>
          <a:bodyPr wrap="none" rtlCol="0">
            <a:spAutoFit/>
          </a:bodyPr>
          <a:lstStyle/>
          <a:p>
            <a:pPr marL="285750" indent="-285750">
              <a:buFont typeface="Arial" panose="020B0604020202020204" pitchFamily="34" charset="0"/>
              <a:buChar char="•"/>
            </a:pPr>
            <a:r>
              <a:rPr lang="en-US" sz="2400" b="1" dirty="0" smtClean="0">
                <a:solidFill>
                  <a:schemeClr val="accent1">
                    <a:lumMod val="75000"/>
                  </a:schemeClr>
                </a:solidFill>
              </a:rPr>
              <a:t>Time</a:t>
            </a:r>
            <a:r>
              <a:rPr lang="en-US" sz="2400" b="1" dirty="0" smtClean="0"/>
              <a:t>: </a:t>
            </a:r>
            <a:r>
              <a:rPr lang="en-US" sz="2400" dirty="0" smtClean="0"/>
              <a:t>20 hours/week</a:t>
            </a:r>
            <a:endParaRPr lang="en-US" dirty="0"/>
          </a:p>
        </p:txBody>
      </p:sp>
      <p:sp>
        <p:nvSpPr>
          <p:cNvPr id="9" name="Oval 8"/>
          <p:cNvSpPr/>
          <p:nvPr/>
        </p:nvSpPr>
        <p:spPr>
          <a:xfrm>
            <a:off x="462952" y="835091"/>
            <a:ext cx="2459217" cy="243605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832518" y="1212403"/>
            <a:ext cx="1720084" cy="1681430"/>
          </a:xfrm>
          <a:prstGeom prst="rect">
            <a:avLst/>
          </a:prstGeom>
        </p:spPr>
      </p:pic>
      <p:sp>
        <p:nvSpPr>
          <p:cNvPr id="10" name="TextBox 9"/>
          <p:cNvSpPr txBox="1"/>
          <p:nvPr/>
        </p:nvSpPr>
        <p:spPr>
          <a:xfrm>
            <a:off x="3414557" y="3440120"/>
            <a:ext cx="4942956" cy="830997"/>
          </a:xfrm>
          <a:prstGeom prst="rect">
            <a:avLst/>
          </a:prstGeom>
          <a:noFill/>
        </p:spPr>
        <p:txBody>
          <a:bodyPr wrap="none" rtlCol="0">
            <a:spAutoFit/>
          </a:bodyPr>
          <a:lstStyle/>
          <a:p>
            <a:pPr marL="342900" indent="-342900">
              <a:buFont typeface="Arial" panose="020B0604020202020204" pitchFamily="34" charset="0"/>
              <a:buChar char="•"/>
            </a:pPr>
            <a:r>
              <a:rPr lang="en-US" sz="2400" b="1" dirty="0">
                <a:solidFill>
                  <a:schemeClr val="accent1">
                    <a:lumMod val="75000"/>
                  </a:schemeClr>
                </a:solidFill>
              </a:rPr>
              <a:t>Location</a:t>
            </a:r>
            <a:r>
              <a:rPr lang="en-US" sz="2400" b="1" dirty="0"/>
              <a:t>:</a:t>
            </a:r>
            <a:r>
              <a:rPr lang="en-US" sz="2400" dirty="0"/>
              <a:t> </a:t>
            </a:r>
            <a:r>
              <a:rPr lang="en-US" sz="2400" dirty="0" smtClean="0"/>
              <a:t>Room, </a:t>
            </a:r>
            <a:r>
              <a:rPr lang="en-US" sz="2400" dirty="0"/>
              <a:t>university library.</a:t>
            </a:r>
          </a:p>
          <a:p>
            <a:endParaRPr lang="en-US" sz="2400" dirty="0"/>
          </a:p>
        </p:txBody>
      </p:sp>
      <p:sp>
        <p:nvSpPr>
          <p:cNvPr id="11" name="TextBox 10"/>
          <p:cNvSpPr txBox="1"/>
          <p:nvPr/>
        </p:nvSpPr>
        <p:spPr>
          <a:xfrm>
            <a:off x="3066609" y="4268478"/>
            <a:ext cx="4799199" cy="830997"/>
          </a:xfrm>
          <a:prstGeom prst="rect">
            <a:avLst/>
          </a:prstGeom>
          <a:noFill/>
        </p:spPr>
        <p:txBody>
          <a:bodyPr wrap="none" rtlCol="0">
            <a:spAutoFit/>
          </a:bodyPr>
          <a:lstStyle/>
          <a:p>
            <a:pPr marL="342900" indent="-342900">
              <a:buFont typeface="Arial" panose="020B0604020202020204" pitchFamily="34" charset="0"/>
              <a:buChar char="•"/>
            </a:pPr>
            <a:r>
              <a:rPr lang="en-US" sz="2400" b="1" dirty="0">
                <a:solidFill>
                  <a:schemeClr val="accent1">
                    <a:lumMod val="75000"/>
                  </a:schemeClr>
                </a:solidFill>
              </a:rPr>
              <a:t>Meeting supervisor</a:t>
            </a:r>
            <a:r>
              <a:rPr lang="en-US" sz="2400" b="1" dirty="0"/>
              <a:t>: </a:t>
            </a:r>
            <a:r>
              <a:rPr lang="en-US" sz="2400" dirty="0"/>
              <a:t>once a week.</a:t>
            </a:r>
          </a:p>
          <a:p>
            <a:endParaRPr lang="en-US" sz="2400" dirty="0"/>
          </a:p>
        </p:txBody>
      </p:sp>
      <p:sp>
        <p:nvSpPr>
          <p:cNvPr id="13" name="TextBox 12"/>
          <p:cNvSpPr txBox="1"/>
          <p:nvPr/>
        </p:nvSpPr>
        <p:spPr>
          <a:xfrm>
            <a:off x="2637183" y="5096836"/>
            <a:ext cx="9230604" cy="830997"/>
          </a:xfrm>
          <a:prstGeom prst="rect">
            <a:avLst/>
          </a:prstGeom>
          <a:noFill/>
        </p:spPr>
        <p:txBody>
          <a:bodyPr wrap="none" rtlCol="0">
            <a:spAutoFit/>
          </a:bodyPr>
          <a:lstStyle/>
          <a:p>
            <a:pPr marL="342900" indent="-342900">
              <a:buFont typeface="Arial" panose="020B0604020202020204" pitchFamily="34" charset="0"/>
              <a:buChar char="•"/>
            </a:pPr>
            <a:r>
              <a:rPr lang="en-US" sz="2400" b="1" dirty="0">
                <a:solidFill>
                  <a:schemeClr val="accent1">
                    <a:lumMod val="75000"/>
                  </a:schemeClr>
                </a:solidFill>
              </a:rPr>
              <a:t>Communication</a:t>
            </a:r>
            <a:r>
              <a:rPr lang="en-US" sz="2400" b="1" dirty="0"/>
              <a:t>: </a:t>
            </a:r>
            <a:r>
              <a:rPr lang="en-US" sz="2400" dirty="0"/>
              <a:t>Skype, Gmail, </a:t>
            </a:r>
            <a:r>
              <a:rPr lang="en-US" sz="2400" dirty="0" smtClean="0"/>
              <a:t>Face-to-face, Mobile phone, Facebook</a:t>
            </a:r>
            <a:endParaRPr lang="en-US" sz="2400" b="1" dirty="0"/>
          </a:p>
          <a:p>
            <a:endParaRPr lang="en-US" sz="2400" dirty="0"/>
          </a:p>
        </p:txBody>
      </p:sp>
      <p:cxnSp>
        <p:nvCxnSpPr>
          <p:cNvPr id="15" name="Straight Connector 14"/>
          <p:cNvCxnSpPr>
            <a:stCxn id="9" idx="6"/>
          </p:cNvCxnSpPr>
          <p:nvPr/>
        </p:nvCxnSpPr>
        <p:spPr>
          <a:xfrm>
            <a:off x="2922169" y="2053119"/>
            <a:ext cx="1006894" cy="7433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95661" y="2772477"/>
            <a:ext cx="876214" cy="8851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20686" y="3173740"/>
            <a:ext cx="949950" cy="1292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4"/>
          </p:cNvCxnSpPr>
          <p:nvPr/>
        </p:nvCxnSpPr>
        <p:spPr>
          <a:xfrm>
            <a:off x="1692561" y="3271146"/>
            <a:ext cx="1095692" cy="2021069"/>
          </a:xfrm>
          <a:prstGeom prst="line">
            <a:avLst/>
          </a:prstGeom>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cxnSp>
        <p:nvCxnSpPr>
          <p:cNvPr id="29" name="Straight Connector 28"/>
          <p:cNvCxnSpPr/>
          <p:nvPr/>
        </p:nvCxnSpPr>
        <p:spPr>
          <a:xfrm flipV="1">
            <a:off x="9883943" y="6728686"/>
            <a:ext cx="2168302"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stretch>
            <a:fillRect/>
          </a:stretch>
        </p:blipFill>
        <p:spPr>
          <a:xfrm>
            <a:off x="9505274" y="6287615"/>
            <a:ext cx="684411" cy="547529"/>
          </a:xfrm>
          <a:prstGeom prst="rect">
            <a:avLst/>
          </a:prstGeom>
        </p:spPr>
      </p:pic>
    </p:spTree>
    <p:extLst>
      <p:ext uri="{BB962C8B-B14F-4D97-AF65-F5344CB8AC3E}">
        <p14:creationId xmlns:p14="http://schemas.microsoft.com/office/powerpoint/2010/main" val="633417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a:off x="1145957" y="1321057"/>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378225" y="1591633"/>
            <a:ext cx="43069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145957" y="2154256"/>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78225" y="2424832"/>
            <a:ext cx="4306957"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611138" y="3263041"/>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1" name="Straight Connector 50"/>
          <p:cNvCxnSpPr>
            <a:stCxn id="50" idx="5"/>
          </p:cNvCxnSpPr>
          <p:nvPr/>
        </p:nvCxnSpPr>
        <p:spPr>
          <a:xfrm>
            <a:off x="1174000" y="3825903"/>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406268" y="4096479"/>
            <a:ext cx="4306957"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638536" y="3634814"/>
            <a:ext cx="4699235" cy="830997"/>
          </a:xfrm>
          <a:prstGeom prst="rect">
            <a:avLst/>
          </a:prstGeom>
          <a:noFill/>
        </p:spPr>
        <p:txBody>
          <a:bodyPr wrap="none" rtlCol="0">
            <a:spAutoFit/>
          </a:bodyPr>
          <a:lstStyle/>
          <a:p>
            <a:r>
              <a:rPr lang="en-US" sz="2400" dirty="0"/>
              <a:t>Software </a:t>
            </a:r>
            <a:r>
              <a:rPr lang="en-US" sz="2400" dirty="0" smtClean="0"/>
              <a:t>design-</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ソフトウェアの設計</a:t>
            </a:r>
            <a:endParaRPr lang="en-US" sz="2400" dirty="0"/>
          </a:p>
          <a:p>
            <a:endParaRPr lang="en-US" sz="2400" dirty="0"/>
          </a:p>
        </p:txBody>
      </p:sp>
      <p:sp>
        <p:nvSpPr>
          <p:cNvPr id="54" name="Oval 53"/>
          <p:cNvSpPr/>
          <p:nvPr/>
        </p:nvSpPr>
        <p:spPr>
          <a:xfrm>
            <a:off x="611138" y="4093343"/>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5" name="Straight Connector 54"/>
          <p:cNvCxnSpPr>
            <a:stCxn id="54" idx="5"/>
          </p:cNvCxnSpPr>
          <p:nvPr/>
        </p:nvCxnSpPr>
        <p:spPr>
          <a:xfrm>
            <a:off x="1174000" y="4656205"/>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406268" y="4926781"/>
            <a:ext cx="4306957"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638536" y="4465116"/>
            <a:ext cx="1902700" cy="461665"/>
          </a:xfrm>
          <a:prstGeom prst="rect">
            <a:avLst/>
          </a:prstGeom>
          <a:noFill/>
        </p:spPr>
        <p:txBody>
          <a:bodyPr wrap="none" rtlCol="0">
            <a:spAutoFit/>
          </a:bodyPr>
          <a:lstStyle/>
          <a:p>
            <a:r>
              <a:rPr lang="en-US" sz="2400" dirty="0" smtClean="0"/>
              <a:t>Testing-</a:t>
            </a:r>
            <a:r>
              <a:rPr lang="ja-JP" altLang="en-US" sz="2400" dirty="0" smtClean="0"/>
              <a:t>テスト</a:t>
            </a:r>
            <a:endParaRPr lang="en-US" sz="2400" dirty="0"/>
          </a:p>
        </p:txBody>
      </p:sp>
      <p:sp>
        <p:nvSpPr>
          <p:cNvPr id="58" name="Oval 57"/>
          <p:cNvSpPr/>
          <p:nvPr/>
        </p:nvSpPr>
        <p:spPr>
          <a:xfrm>
            <a:off x="611138" y="4937822"/>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9" name="Straight Connector 58"/>
          <p:cNvCxnSpPr>
            <a:stCxn id="58" idx="5"/>
          </p:cNvCxnSpPr>
          <p:nvPr/>
        </p:nvCxnSpPr>
        <p:spPr>
          <a:xfrm>
            <a:off x="1174000" y="5500684"/>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406268" y="5771260"/>
            <a:ext cx="4306957"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638536" y="5309595"/>
            <a:ext cx="3522118" cy="461665"/>
          </a:xfrm>
          <a:prstGeom prst="rect">
            <a:avLst/>
          </a:prstGeom>
          <a:noFill/>
        </p:spPr>
        <p:txBody>
          <a:bodyPr wrap="none" rtlCol="0">
            <a:spAutoFit/>
          </a:bodyPr>
          <a:lstStyle/>
          <a:p>
            <a:r>
              <a:rPr lang="en-US" sz="2400" dirty="0" smtClean="0"/>
              <a:t>Lesson learned-</a:t>
            </a:r>
            <a:r>
              <a:rPr lang="ja-JP" altLang="en-US" sz="2400" dirty="0" smtClean="0"/>
              <a:t>学んだこと</a:t>
            </a:r>
            <a:endParaRPr lang="en-US" sz="2400" dirty="0"/>
          </a:p>
        </p:txBody>
      </p:sp>
      <p:sp>
        <p:nvSpPr>
          <p:cNvPr id="62" name="Oval 61"/>
          <p:cNvSpPr/>
          <p:nvPr/>
        </p:nvSpPr>
        <p:spPr>
          <a:xfrm>
            <a:off x="611138" y="5768125"/>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63" name="Straight Connector 62"/>
          <p:cNvCxnSpPr>
            <a:stCxn id="62" idx="5"/>
          </p:cNvCxnSpPr>
          <p:nvPr/>
        </p:nvCxnSpPr>
        <p:spPr>
          <a:xfrm>
            <a:off x="1174000" y="6330987"/>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406268" y="6601563"/>
            <a:ext cx="4306957"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38536" y="6139898"/>
            <a:ext cx="3966150" cy="830997"/>
          </a:xfrm>
          <a:prstGeom prst="rect">
            <a:avLst/>
          </a:prstGeom>
          <a:noFill/>
        </p:spPr>
        <p:txBody>
          <a:bodyPr wrap="none" rtlCol="0">
            <a:spAutoFit/>
          </a:bodyPr>
          <a:lstStyle/>
          <a:p>
            <a:r>
              <a:rPr lang="en-US" sz="2400" dirty="0" smtClean="0"/>
              <a:t>Demo  - Q&amp;A-</a:t>
            </a:r>
            <a:r>
              <a:rPr lang="ja-JP" altLang="en-US" sz="2400" dirty="0" smtClean="0">
                <a:latin typeface="Times New Roman" panose="02020603050405020304" pitchFamily="18" charset="0"/>
                <a:ea typeface="MS PGothic" panose="020B0600070205080204" pitchFamily="34" charset="-128"/>
              </a:rPr>
              <a:t>デ</a:t>
            </a:r>
            <a:r>
              <a:rPr lang="ja-JP" altLang="en-US" sz="2400" dirty="0">
                <a:latin typeface="Times New Roman" panose="02020603050405020304" pitchFamily="18" charset="0"/>
                <a:ea typeface="MS PGothic" panose="020B0600070205080204" pitchFamily="34" charset="-128"/>
              </a:rPr>
              <a:t>モと質疑応答</a:t>
            </a:r>
            <a:endParaRPr lang="en-US" sz="2400" dirty="0"/>
          </a:p>
          <a:p>
            <a:endParaRPr lang="en-US" sz="2400" dirty="0"/>
          </a:p>
        </p:txBody>
      </p:sp>
      <p:sp>
        <p:nvSpPr>
          <p:cNvPr id="69" name="Rectangle 68"/>
          <p:cNvSpPr/>
          <p:nvPr/>
        </p:nvSpPr>
        <p:spPr>
          <a:xfrm>
            <a:off x="689690" y="3181379"/>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4</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0" name="Rectangle 69"/>
          <p:cNvSpPr/>
          <p:nvPr/>
        </p:nvSpPr>
        <p:spPr>
          <a:xfrm>
            <a:off x="689690" y="4019233"/>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5</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1" name="Rectangle 70"/>
          <p:cNvSpPr/>
          <p:nvPr/>
        </p:nvSpPr>
        <p:spPr>
          <a:xfrm>
            <a:off x="689690" y="4882818"/>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6</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2" name="Rectangle 71"/>
          <p:cNvSpPr/>
          <p:nvPr/>
        </p:nvSpPr>
        <p:spPr>
          <a:xfrm>
            <a:off x="689690" y="5713121"/>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7</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5"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cxnSp>
        <p:nvCxnSpPr>
          <p:cNvPr id="77" name="Straight Connector 76"/>
          <p:cNvCxnSpPr/>
          <p:nvPr/>
        </p:nvCxnSpPr>
        <p:spPr>
          <a:xfrm flipV="1">
            <a:off x="9883943" y="6728686"/>
            <a:ext cx="2168302"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Flowchart: Data 88"/>
          <p:cNvSpPr>
            <a:spLocks/>
          </p:cNvSpPr>
          <p:nvPr/>
        </p:nvSpPr>
        <p:spPr>
          <a:xfrm rot="10800000" flipH="1">
            <a:off x="974663" y="2771879"/>
            <a:ext cx="5927582" cy="47006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8908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cubicBezTo>
                  <a:pt x="283" y="6766"/>
                  <a:pt x="567" y="3532"/>
                  <a:pt x="850" y="298"/>
                </a:cubicBezTo>
                <a:lnTo>
                  <a:pt x="10000" y="0"/>
                </a:lnTo>
                <a:lnTo>
                  <a:pt x="8908" y="10000"/>
                </a:lnTo>
                <a:lnTo>
                  <a:pt x="0" y="10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itle 1"/>
          <p:cNvSpPr>
            <a:spLocks noGrp="1"/>
          </p:cNvSpPr>
          <p:nvPr>
            <p:ph type="title"/>
          </p:nvPr>
        </p:nvSpPr>
        <p:spPr>
          <a:xfrm>
            <a:off x="5002898" y="-135014"/>
            <a:ext cx="3742895" cy="1177925"/>
          </a:xfrm>
        </p:spPr>
        <p:txBody>
          <a:bodyPr>
            <a:normAutofit/>
          </a:bodyPr>
          <a:lstStyle/>
          <a:p>
            <a:pPr algn="ctr"/>
            <a:r>
              <a:rPr lang="en-US" sz="4800" b="1" dirty="0">
                <a:solidFill>
                  <a:schemeClr val="accent1"/>
                </a:solidFill>
              </a:rPr>
              <a:t>Content-</a:t>
            </a:r>
            <a:r>
              <a:rPr lang="ja-JP" altLang="en-US" sz="4800"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目次</a:t>
            </a:r>
            <a:endParaRPr lang="en-US" sz="4800" b="1" dirty="0">
              <a:solidFill>
                <a:schemeClr val="accent1"/>
              </a:solidFill>
            </a:endParaRPr>
          </a:p>
        </p:txBody>
      </p:sp>
      <p:sp>
        <p:nvSpPr>
          <p:cNvPr id="73" name="TextBox 72"/>
          <p:cNvSpPr txBox="1"/>
          <p:nvPr/>
        </p:nvSpPr>
        <p:spPr>
          <a:xfrm>
            <a:off x="1610493" y="1129968"/>
            <a:ext cx="3913315" cy="461665"/>
          </a:xfrm>
          <a:prstGeom prst="rect">
            <a:avLst/>
          </a:prstGeom>
          <a:noFill/>
        </p:spPr>
        <p:txBody>
          <a:bodyPr wrap="none" rtlCol="0">
            <a:spAutoFit/>
          </a:bodyPr>
          <a:lstStyle/>
          <a:p>
            <a:r>
              <a:rPr lang="en-US" sz="2400" dirty="0" smtClean="0"/>
              <a:t>Project introduction-</a:t>
            </a:r>
            <a:r>
              <a:rPr lang="ja-JP" altLang="en-US" sz="2400" dirty="0">
                <a:ln w="0"/>
                <a:effectLst>
                  <a:outerShdw blurRad="38100" dist="25400" dir="5400000" algn="ctr" rotWithShape="0">
                    <a:srgbClr val="6E747A">
                      <a:alpha val="43000"/>
                    </a:srgbClr>
                  </a:outerShdw>
                </a:effectLst>
              </a:rPr>
              <a:t>はじめに</a:t>
            </a:r>
            <a:endParaRPr lang="en-US" sz="2400" dirty="0"/>
          </a:p>
        </p:txBody>
      </p:sp>
      <p:sp>
        <p:nvSpPr>
          <p:cNvPr id="74" name="TextBox 73"/>
          <p:cNvSpPr txBox="1"/>
          <p:nvPr/>
        </p:nvSpPr>
        <p:spPr>
          <a:xfrm>
            <a:off x="1628226" y="2796366"/>
            <a:ext cx="4897366" cy="461665"/>
          </a:xfrm>
          <a:prstGeom prst="rect">
            <a:avLst/>
          </a:prstGeom>
          <a:noFill/>
        </p:spPr>
        <p:txBody>
          <a:bodyPr wrap="none" rtlCol="0">
            <a:spAutoFit/>
          </a:bodyPr>
          <a:lstStyle/>
          <a:p>
            <a:r>
              <a:rPr lang="en-US" sz="2400" dirty="0" smtClean="0">
                <a:ln w="0"/>
                <a:solidFill>
                  <a:schemeClr val="bg1"/>
                </a:solidFill>
                <a:effectLst>
                  <a:outerShdw blurRad="38100" dist="25400" dir="5400000" algn="ctr" rotWithShape="0">
                    <a:srgbClr val="6E747A">
                      <a:alpha val="43000"/>
                    </a:srgbClr>
                  </a:outerShdw>
                </a:effectLst>
              </a:rPr>
              <a:t>Requirements </a:t>
            </a:r>
            <a:r>
              <a:rPr lang="en-US" sz="2400" dirty="0">
                <a:solidFill>
                  <a:schemeClr val="bg1"/>
                </a:solidFill>
              </a:rPr>
              <a:t>specification-</a:t>
            </a:r>
            <a:r>
              <a:rPr lang="ja-JP" altLang="en-US" sz="2400"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要求仕様</a:t>
            </a:r>
            <a:endParaRPr lang="en-US" sz="2400" dirty="0">
              <a:ln w="0"/>
              <a:solidFill>
                <a:schemeClr val="bg1"/>
              </a:solidFill>
              <a:effectLst>
                <a:outerShdw blurRad="38100" dist="25400" dir="5400000" algn="ctr" rotWithShape="0">
                  <a:srgbClr val="6E747A">
                    <a:alpha val="43000"/>
                  </a:srgbClr>
                </a:outerShdw>
              </a:effectLst>
            </a:endParaRPr>
          </a:p>
        </p:txBody>
      </p:sp>
      <p:sp>
        <p:nvSpPr>
          <p:cNvPr id="78" name="Oval 77"/>
          <p:cNvSpPr/>
          <p:nvPr/>
        </p:nvSpPr>
        <p:spPr>
          <a:xfrm>
            <a:off x="587730" y="786986"/>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0" name="Rectangle 79"/>
          <p:cNvSpPr/>
          <p:nvPr/>
        </p:nvSpPr>
        <p:spPr>
          <a:xfrm>
            <a:off x="685556" y="737486"/>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1</a:t>
            </a:r>
            <a:endParaRPr lang="en-US" sz="5400">
              <a:ln w="0"/>
              <a:solidFill>
                <a:schemeClr val="accent1"/>
              </a:solidFill>
              <a:effectLst>
                <a:outerShdw blurRad="38100" dist="25400" dir="5400000" algn="ctr" rotWithShape="0">
                  <a:srgbClr val="6E747A">
                    <a:alpha val="43000"/>
                  </a:srgbClr>
                </a:outerShdw>
              </a:effectLst>
            </a:endParaRPr>
          </a:p>
        </p:txBody>
      </p:sp>
      <p:sp>
        <p:nvSpPr>
          <p:cNvPr id="82" name="Oval 81"/>
          <p:cNvSpPr/>
          <p:nvPr/>
        </p:nvSpPr>
        <p:spPr>
          <a:xfrm>
            <a:off x="567367" y="2397468"/>
            <a:ext cx="659434" cy="65943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7" name="TextBox 66"/>
          <p:cNvSpPr txBox="1"/>
          <p:nvPr/>
        </p:nvSpPr>
        <p:spPr>
          <a:xfrm>
            <a:off x="1582594" y="1981321"/>
            <a:ext cx="4999317" cy="461665"/>
          </a:xfrm>
          <a:prstGeom prst="rect">
            <a:avLst/>
          </a:prstGeom>
          <a:noFill/>
        </p:spPr>
        <p:txBody>
          <a:bodyPr wrap="none" rtlCol="0">
            <a:spAutoFit/>
          </a:bodyPr>
          <a:lstStyle/>
          <a:p>
            <a:r>
              <a:rPr lang="en-US" sz="2400" dirty="0" smtClean="0"/>
              <a:t>Project management-</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プロジェクト管理</a:t>
            </a:r>
            <a:endParaRPr lang="en-US" sz="2400" dirty="0"/>
          </a:p>
        </p:txBody>
      </p:sp>
      <p:sp>
        <p:nvSpPr>
          <p:cNvPr id="79" name="Rectangle 78"/>
          <p:cNvSpPr/>
          <p:nvPr/>
        </p:nvSpPr>
        <p:spPr>
          <a:xfrm>
            <a:off x="678205" y="2334276"/>
            <a:ext cx="476413" cy="769441"/>
          </a:xfrm>
          <a:prstGeom prst="rect">
            <a:avLst/>
          </a:prstGeom>
          <a:noFill/>
        </p:spPr>
        <p:txBody>
          <a:bodyPr wrap="none" lIns="91440" tIns="45720" rIns="91440" bIns="45720">
            <a:spAutoFit/>
          </a:bodyPr>
          <a:lstStyle/>
          <a:p>
            <a:pPr algn="ctr"/>
            <a:r>
              <a:rPr lang="en-US" sz="44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3</a:t>
            </a:r>
            <a:endParaRPr lang="en-US" sz="5400">
              <a:ln w="0"/>
              <a:solidFill>
                <a:schemeClr val="accent1"/>
              </a:solidFill>
              <a:effectLst>
                <a:outerShdw blurRad="38100" dist="25400" dir="5400000" algn="ctr" rotWithShape="0">
                  <a:srgbClr val="6E747A">
                    <a:alpha val="43000"/>
                  </a:srgbClr>
                </a:outerShdw>
              </a:effectLst>
            </a:endParaRPr>
          </a:p>
        </p:txBody>
      </p:sp>
      <p:sp>
        <p:nvSpPr>
          <p:cNvPr id="81" name="Oval 80"/>
          <p:cNvSpPr/>
          <p:nvPr/>
        </p:nvSpPr>
        <p:spPr>
          <a:xfrm>
            <a:off x="582944" y="1568807"/>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8" name="Rectangle 67"/>
          <p:cNvSpPr/>
          <p:nvPr/>
        </p:nvSpPr>
        <p:spPr>
          <a:xfrm>
            <a:off x="689690" y="1506714"/>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2</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46" name="Picture 45"/>
          <p:cNvPicPr>
            <a:picLocks noChangeAspect="1"/>
          </p:cNvPicPr>
          <p:nvPr/>
        </p:nvPicPr>
        <p:blipFill>
          <a:blip r:embed="rId2"/>
          <a:stretch>
            <a:fillRect/>
          </a:stretch>
        </p:blipFill>
        <p:spPr>
          <a:xfrm>
            <a:off x="9505274" y="6287615"/>
            <a:ext cx="684411" cy="547529"/>
          </a:xfrm>
          <a:prstGeom prst="rect">
            <a:avLst/>
          </a:prstGeom>
        </p:spPr>
      </p:pic>
    </p:spTree>
    <p:extLst>
      <p:ext uri="{BB962C8B-B14F-4D97-AF65-F5344CB8AC3E}">
        <p14:creationId xmlns:p14="http://schemas.microsoft.com/office/powerpoint/2010/main" val="2445186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60877"/>
            <a:ext cx="5286375" cy="1177925"/>
          </a:xfrm>
        </p:spPr>
        <p:txBody>
          <a:bodyPr>
            <a:normAutofit fontScale="90000"/>
          </a:bodyPr>
          <a:lstStyle/>
          <a:p>
            <a:pPr algn="ctr"/>
            <a:r>
              <a:rPr lang="en-US" sz="4800" b="1" dirty="0" smtClean="0">
                <a:solidFill>
                  <a:schemeClr val="accent1"/>
                </a:solidFill>
              </a:rPr>
              <a:t>Use case diagram</a:t>
            </a:r>
            <a:br>
              <a:rPr lang="en-US" sz="4800" b="1" dirty="0" smtClean="0">
                <a:solidFill>
                  <a:schemeClr val="accent1"/>
                </a:solidFill>
              </a:rPr>
            </a:br>
            <a:r>
              <a:rPr lang="ja-JP" altLang="en-US" sz="4800" dirty="0">
                <a:solidFill>
                  <a:schemeClr val="accent1"/>
                </a:solidFill>
                <a:latin typeface="Times New Roman" panose="02020603050405020304" pitchFamily="18" charset="0"/>
                <a:ea typeface="MS PGothic" panose="020B0600070205080204" pitchFamily="34" charset="-128"/>
                <a:cs typeface="Times New Roman" panose="02020603050405020304" pitchFamily="18" charset="0"/>
              </a:rPr>
              <a:t>ユースケー</a:t>
            </a:r>
            <a:r>
              <a:rPr lang="ja-JP" altLang="en-US" sz="4800" dirty="0" smtClean="0">
                <a:solidFill>
                  <a:schemeClr val="accent1"/>
                </a:solidFill>
                <a:latin typeface="Times New Roman" panose="02020603050405020304" pitchFamily="18" charset="0"/>
                <a:ea typeface="MS PGothic" panose="020B0600070205080204" pitchFamily="34" charset="-128"/>
                <a:cs typeface="Times New Roman" panose="02020603050405020304" pitchFamily="18" charset="0"/>
              </a:rPr>
              <a:t>ス</a:t>
            </a:r>
            <a:r>
              <a:rPr lang="en-US" sz="4800" b="1" dirty="0" smtClean="0">
                <a:solidFill>
                  <a:schemeClr val="accent1"/>
                </a:solidFill>
              </a:rPr>
              <a:t> </a:t>
            </a:r>
            <a:br>
              <a:rPr lang="en-US" sz="4800" b="1" dirty="0" smtClean="0">
                <a:solidFill>
                  <a:schemeClr val="accent1"/>
                </a:solidFill>
              </a:rPr>
            </a:br>
            <a:endParaRPr lang="en-US" sz="4800" b="1" dirty="0">
              <a:solidFill>
                <a:schemeClr val="accent1"/>
              </a:solidFill>
            </a:endParaRPr>
          </a:p>
        </p:txBody>
      </p:sp>
      <p:sp>
        <p:nvSpPr>
          <p:cNvPr id="6" name="TextBox 5"/>
          <p:cNvSpPr txBox="1"/>
          <p:nvPr/>
        </p:nvSpPr>
        <p:spPr>
          <a:xfrm>
            <a:off x="622507" y="1778927"/>
            <a:ext cx="1475961" cy="954107"/>
          </a:xfrm>
          <a:prstGeom prst="rect">
            <a:avLst/>
          </a:prstGeom>
          <a:noFill/>
        </p:spPr>
        <p:txBody>
          <a:bodyPr wrap="square" rtlCol="0">
            <a:spAutoFit/>
          </a:bodyPr>
          <a:lstStyle/>
          <a:p>
            <a:pPr algn="ctr"/>
            <a:r>
              <a:rPr lang="en-US" sz="3200" dirty="0" smtClean="0">
                <a:solidFill>
                  <a:schemeClr val="accent1"/>
                </a:solidFill>
              </a:rPr>
              <a:t>39</a:t>
            </a:r>
          </a:p>
          <a:p>
            <a:pPr algn="ctr"/>
            <a:r>
              <a:rPr lang="en-US" sz="2400" dirty="0" smtClean="0">
                <a:solidFill>
                  <a:schemeClr val="accent1"/>
                </a:solidFill>
              </a:rPr>
              <a:t>use </a:t>
            </a:r>
            <a:r>
              <a:rPr lang="en-US" sz="2400" dirty="0">
                <a:solidFill>
                  <a:schemeClr val="accent1"/>
                </a:solidFill>
              </a:rPr>
              <a:t>cases</a:t>
            </a:r>
            <a:endParaRPr lang="en-US" sz="2400" dirty="0"/>
          </a:p>
        </p:txBody>
      </p:sp>
      <p:sp>
        <p:nvSpPr>
          <p:cNvPr id="7" name="Oval 6"/>
          <p:cNvSpPr/>
          <p:nvPr/>
        </p:nvSpPr>
        <p:spPr>
          <a:xfrm>
            <a:off x="555763" y="1480233"/>
            <a:ext cx="1603513" cy="1603513"/>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387749" y="3083746"/>
            <a:ext cx="771527" cy="301869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95939" y="4434025"/>
            <a:ext cx="1433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36845" y="3803631"/>
            <a:ext cx="135603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22910" y="3978822"/>
            <a:ext cx="2185022" cy="461665"/>
          </a:xfrm>
          <a:prstGeom prst="rect">
            <a:avLst/>
          </a:prstGeom>
          <a:noFill/>
        </p:spPr>
        <p:txBody>
          <a:bodyPr wrap="none" rtlCol="0">
            <a:spAutoFit/>
          </a:bodyPr>
          <a:lstStyle/>
          <a:p>
            <a:r>
              <a:rPr lang="en-US" sz="2400" dirty="0" smtClean="0"/>
              <a:t>Registered user</a:t>
            </a:r>
            <a:endParaRPr lang="en-US" sz="2400" dirty="0"/>
          </a:p>
        </p:txBody>
      </p:sp>
      <p:sp>
        <p:nvSpPr>
          <p:cNvPr id="12" name="TextBox 11"/>
          <p:cNvSpPr txBox="1"/>
          <p:nvPr/>
        </p:nvSpPr>
        <p:spPr>
          <a:xfrm>
            <a:off x="1641580" y="3334799"/>
            <a:ext cx="913776" cy="461665"/>
          </a:xfrm>
          <a:prstGeom prst="rect">
            <a:avLst/>
          </a:prstGeom>
          <a:noFill/>
        </p:spPr>
        <p:txBody>
          <a:bodyPr wrap="none" rtlCol="0">
            <a:spAutoFit/>
          </a:bodyPr>
          <a:lstStyle/>
          <a:p>
            <a:r>
              <a:rPr lang="en-US" sz="2400" smtClean="0"/>
              <a:t>Guest</a:t>
            </a:r>
            <a:endParaRPr lang="en-US" sz="2400"/>
          </a:p>
        </p:txBody>
      </p:sp>
      <p:cxnSp>
        <p:nvCxnSpPr>
          <p:cNvPr id="15" name="Straight Connector 14"/>
          <p:cNvCxnSpPr/>
          <p:nvPr/>
        </p:nvCxnSpPr>
        <p:spPr>
          <a:xfrm>
            <a:off x="1840950" y="4986475"/>
            <a:ext cx="1633049"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95238" y="4525624"/>
            <a:ext cx="1269899" cy="830997"/>
          </a:xfrm>
          <a:prstGeom prst="rect">
            <a:avLst/>
          </a:prstGeom>
          <a:noFill/>
        </p:spPr>
        <p:txBody>
          <a:bodyPr wrap="none" rtlCol="0">
            <a:spAutoFit/>
          </a:bodyPr>
          <a:lstStyle/>
          <a:p>
            <a:r>
              <a:rPr lang="en-US" sz="2400" dirty="0" smtClean="0"/>
              <a:t>Member</a:t>
            </a:r>
          </a:p>
          <a:p>
            <a:endParaRPr lang="en-US" sz="2400" dirty="0"/>
          </a:p>
        </p:txBody>
      </p:sp>
      <p:cxnSp>
        <p:nvCxnSpPr>
          <p:cNvPr id="13" name="Straight Connector 12"/>
          <p:cNvCxnSpPr/>
          <p:nvPr/>
        </p:nvCxnSpPr>
        <p:spPr>
          <a:xfrm>
            <a:off x="1995238" y="5551830"/>
            <a:ext cx="16330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59276" y="6102436"/>
            <a:ext cx="1633049"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135758" y="5064419"/>
            <a:ext cx="2551019" cy="830997"/>
          </a:xfrm>
          <a:prstGeom prst="rect">
            <a:avLst/>
          </a:prstGeom>
          <a:noFill/>
        </p:spPr>
        <p:txBody>
          <a:bodyPr wrap="none" rtlCol="0">
            <a:spAutoFit/>
          </a:bodyPr>
          <a:lstStyle/>
          <a:p>
            <a:r>
              <a:rPr lang="en-US" sz="2400" dirty="0" smtClean="0"/>
              <a:t>Advanced member</a:t>
            </a:r>
          </a:p>
          <a:p>
            <a:endParaRPr lang="en-US" sz="2400" dirty="0"/>
          </a:p>
        </p:txBody>
      </p:sp>
      <p:sp>
        <p:nvSpPr>
          <p:cNvPr id="18" name="TextBox 17"/>
          <p:cNvSpPr txBox="1"/>
          <p:nvPr/>
        </p:nvSpPr>
        <p:spPr>
          <a:xfrm>
            <a:off x="2352777" y="5654581"/>
            <a:ext cx="1002197" cy="830997"/>
          </a:xfrm>
          <a:prstGeom prst="rect">
            <a:avLst/>
          </a:prstGeom>
          <a:noFill/>
        </p:spPr>
        <p:txBody>
          <a:bodyPr wrap="none" rtlCol="0">
            <a:spAutoFit/>
          </a:bodyPr>
          <a:lstStyle/>
          <a:p>
            <a:r>
              <a:rPr lang="en-US" sz="2400" dirty="0" smtClean="0"/>
              <a:t>Admin</a:t>
            </a:r>
          </a:p>
          <a:p>
            <a:endParaRPr lang="en-US" sz="2400" dirty="0"/>
          </a:p>
        </p:txBody>
      </p:sp>
      <p:pic>
        <p:nvPicPr>
          <p:cNvPr id="19" name="Picture 18"/>
          <p:cNvPicPr/>
          <p:nvPr/>
        </p:nvPicPr>
        <p:blipFill>
          <a:blip r:embed="rId2"/>
          <a:stretch>
            <a:fillRect/>
          </a:stretch>
        </p:blipFill>
        <p:spPr>
          <a:xfrm>
            <a:off x="4880278" y="175188"/>
            <a:ext cx="6726703" cy="6830296"/>
          </a:xfrm>
          <a:prstGeom prst="rect">
            <a:avLst/>
          </a:prstGeom>
        </p:spPr>
      </p:pic>
    </p:spTree>
    <p:extLst>
      <p:ext uri="{BB962C8B-B14F-4D97-AF65-F5344CB8AC3E}">
        <p14:creationId xmlns:p14="http://schemas.microsoft.com/office/powerpoint/2010/main" val="96327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lowchart: Data 88"/>
          <p:cNvSpPr>
            <a:spLocks/>
          </p:cNvSpPr>
          <p:nvPr/>
        </p:nvSpPr>
        <p:spPr>
          <a:xfrm rot="10800000" flipH="1">
            <a:off x="991331" y="3371066"/>
            <a:ext cx="4100674" cy="47893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4751 w 10000"/>
              <a:gd name="connsiteY3" fmla="*/ 9702 h 10000"/>
              <a:gd name="connsiteX4" fmla="*/ 0 w 10000"/>
              <a:gd name="connsiteY4" fmla="*/ 10000 h 10000"/>
              <a:gd name="connsiteX0" fmla="*/ 0 w 5964"/>
              <a:gd name="connsiteY0" fmla="*/ 9702 h 9702"/>
              <a:gd name="connsiteX1" fmla="*/ 850 w 5964"/>
              <a:gd name="connsiteY1" fmla="*/ 0 h 9702"/>
              <a:gd name="connsiteX2" fmla="*/ 5964 w 5964"/>
              <a:gd name="connsiteY2" fmla="*/ 0 h 9702"/>
              <a:gd name="connsiteX3" fmla="*/ 4751 w 5964"/>
              <a:gd name="connsiteY3" fmla="*/ 9404 h 9702"/>
              <a:gd name="connsiteX4" fmla="*/ 0 w 5964"/>
              <a:gd name="connsiteY4" fmla="*/ 9702 h 9702"/>
              <a:gd name="connsiteX0" fmla="*/ 0 w 10000"/>
              <a:gd name="connsiteY0" fmla="*/ 10000 h 10000"/>
              <a:gd name="connsiteX1" fmla="*/ 1425 w 10000"/>
              <a:gd name="connsiteY1" fmla="*/ 0 h 10000"/>
              <a:gd name="connsiteX2" fmla="*/ 10000 w 10000"/>
              <a:gd name="connsiteY2" fmla="*/ 0 h 10000"/>
              <a:gd name="connsiteX3" fmla="*/ 7107 w 10000"/>
              <a:gd name="connsiteY3" fmla="*/ 10000 h 10000"/>
              <a:gd name="connsiteX4" fmla="*/ 0 w 10000"/>
              <a:gd name="connsiteY4" fmla="*/ 10000 h 10000"/>
              <a:gd name="connsiteX0" fmla="*/ 0 w 8586"/>
              <a:gd name="connsiteY0" fmla="*/ 10000 h 10000"/>
              <a:gd name="connsiteX1" fmla="*/ 1425 w 8586"/>
              <a:gd name="connsiteY1" fmla="*/ 0 h 10000"/>
              <a:gd name="connsiteX2" fmla="*/ 8586 w 8586"/>
              <a:gd name="connsiteY2" fmla="*/ 0 h 10000"/>
              <a:gd name="connsiteX3" fmla="*/ 7107 w 8586"/>
              <a:gd name="connsiteY3" fmla="*/ 10000 h 10000"/>
              <a:gd name="connsiteX4" fmla="*/ 0 w 8586"/>
              <a:gd name="connsiteY4" fmla="*/ 10000 h 10000"/>
              <a:gd name="connsiteX0" fmla="*/ 0 w 10630"/>
              <a:gd name="connsiteY0" fmla="*/ 10000 h 10000"/>
              <a:gd name="connsiteX1" fmla="*/ 1660 w 10630"/>
              <a:gd name="connsiteY1" fmla="*/ 0 h 10000"/>
              <a:gd name="connsiteX2" fmla="*/ 10000 w 10630"/>
              <a:gd name="connsiteY2" fmla="*/ 0 h 10000"/>
              <a:gd name="connsiteX3" fmla="*/ 10630 w 10630"/>
              <a:gd name="connsiteY3" fmla="*/ 10000 h 10000"/>
              <a:gd name="connsiteX4" fmla="*/ 0 w 10630"/>
              <a:gd name="connsiteY4" fmla="*/ 10000 h 10000"/>
              <a:gd name="connsiteX0" fmla="*/ 0 w 12294"/>
              <a:gd name="connsiteY0" fmla="*/ 10000 h 10000"/>
              <a:gd name="connsiteX1" fmla="*/ 1660 w 12294"/>
              <a:gd name="connsiteY1" fmla="*/ 0 h 10000"/>
              <a:gd name="connsiteX2" fmla="*/ 12294 w 12294"/>
              <a:gd name="connsiteY2" fmla="*/ 0 h 10000"/>
              <a:gd name="connsiteX3" fmla="*/ 10630 w 12294"/>
              <a:gd name="connsiteY3" fmla="*/ 10000 h 10000"/>
              <a:gd name="connsiteX4" fmla="*/ 0 w 12294"/>
              <a:gd name="connsiteY4" fmla="*/ 10000 h 10000"/>
              <a:gd name="connsiteX0" fmla="*/ 0 w 14747"/>
              <a:gd name="connsiteY0" fmla="*/ 10000 h 10307"/>
              <a:gd name="connsiteX1" fmla="*/ 1660 w 14747"/>
              <a:gd name="connsiteY1" fmla="*/ 0 h 10307"/>
              <a:gd name="connsiteX2" fmla="*/ 12294 w 14747"/>
              <a:gd name="connsiteY2" fmla="*/ 0 h 10307"/>
              <a:gd name="connsiteX3" fmla="*/ 14747 w 14747"/>
              <a:gd name="connsiteY3" fmla="*/ 10307 h 10307"/>
              <a:gd name="connsiteX4" fmla="*/ 0 w 14747"/>
              <a:gd name="connsiteY4" fmla="*/ 10000 h 10307"/>
              <a:gd name="connsiteX0" fmla="*/ 0 w 16882"/>
              <a:gd name="connsiteY0" fmla="*/ 10000 h 10307"/>
              <a:gd name="connsiteX1" fmla="*/ 1660 w 16882"/>
              <a:gd name="connsiteY1" fmla="*/ 0 h 10307"/>
              <a:gd name="connsiteX2" fmla="*/ 16882 w 16882"/>
              <a:gd name="connsiteY2" fmla="*/ 307 h 10307"/>
              <a:gd name="connsiteX3" fmla="*/ 14747 w 16882"/>
              <a:gd name="connsiteY3" fmla="*/ 10307 h 10307"/>
              <a:gd name="connsiteX4" fmla="*/ 0 w 16882"/>
              <a:gd name="connsiteY4" fmla="*/ 10000 h 1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2" h="10307">
                <a:moveTo>
                  <a:pt x="0" y="10000"/>
                </a:moveTo>
                <a:lnTo>
                  <a:pt x="1660" y="0"/>
                </a:lnTo>
                <a:lnTo>
                  <a:pt x="16882" y="307"/>
                </a:lnTo>
                <a:lnTo>
                  <a:pt x="14747" y="10307"/>
                </a:lnTo>
                <a:lnTo>
                  <a:pt x="0" y="10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46736" y="3080555"/>
            <a:ext cx="659434" cy="65943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4" name="Flowchart: Data 88"/>
          <p:cNvSpPr>
            <a:spLocks/>
          </p:cNvSpPr>
          <p:nvPr/>
        </p:nvSpPr>
        <p:spPr>
          <a:xfrm rot="10800000" flipH="1">
            <a:off x="1031667" y="2461418"/>
            <a:ext cx="4100674" cy="47893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4751 w 10000"/>
              <a:gd name="connsiteY3" fmla="*/ 9702 h 10000"/>
              <a:gd name="connsiteX4" fmla="*/ 0 w 10000"/>
              <a:gd name="connsiteY4" fmla="*/ 10000 h 10000"/>
              <a:gd name="connsiteX0" fmla="*/ 0 w 5964"/>
              <a:gd name="connsiteY0" fmla="*/ 9702 h 9702"/>
              <a:gd name="connsiteX1" fmla="*/ 850 w 5964"/>
              <a:gd name="connsiteY1" fmla="*/ 0 h 9702"/>
              <a:gd name="connsiteX2" fmla="*/ 5964 w 5964"/>
              <a:gd name="connsiteY2" fmla="*/ 0 h 9702"/>
              <a:gd name="connsiteX3" fmla="*/ 4751 w 5964"/>
              <a:gd name="connsiteY3" fmla="*/ 9404 h 9702"/>
              <a:gd name="connsiteX4" fmla="*/ 0 w 5964"/>
              <a:gd name="connsiteY4" fmla="*/ 9702 h 9702"/>
              <a:gd name="connsiteX0" fmla="*/ 0 w 10000"/>
              <a:gd name="connsiteY0" fmla="*/ 10000 h 10000"/>
              <a:gd name="connsiteX1" fmla="*/ 1425 w 10000"/>
              <a:gd name="connsiteY1" fmla="*/ 0 h 10000"/>
              <a:gd name="connsiteX2" fmla="*/ 10000 w 10000"/>
              <a:gd name="connsiteY2" fmla="*/ 0 h 10000"/>
              <a:gd name="connsiteX3" fmla="*/ 7107 w 10000"/>
              <a:gd name="connsiteY3" fmla="*/ 10000 h 10000"/>
              <a:gd name="connsiteX4" fmla="*/ 0 w 10000"/>
              <a:gd name="connsiteY4" fmla="*/ 10000 h 10000"/>
              <a:gd name="connsiteX0" fmla="*/ 0 w 8586"/>
              <a:gd name="connsiteY0" fmla="*/ 10000 h 10000"/>
              <a:gd name="connsiteX1" fmla="*/ 1425 w 8586"/>
              <a:gd name="connsiteY1" fmla="*/ 0 h 10000"/>
              <a:gd name="connsiteX2" fmla="*/ 8586 w 8586"/>
              <a:gd name="connsiteY2" fmla="*/ 0 h 10000"/>
              <a:gd name="connsiteX3" fmla="*/ 7107 w 8586"/>
              <a:gd name="connsiteY3" fmla="*/ 10000 h 10000"/>
              <a:gd name="connsiteX4" fmla="*/ 0 w 8586"/>
              <a:gd name="connsiteY4" fmla="*/ 10000 h 10000"/>
              <a:gd name="connsiteX0" fmla="*/ 0 w 10630"/>
              <a:gd name="connsiteY0" fmla="*/ 10000 h 10000"/>
              <a:gd name="connsiteX1" fmla="*/ 1660 w 10630"/>
              <a:gd name="connsiteY1" fmla="*/ 0 h 10000"/>
              <a:gd name="connsiteX2" fmla="*/ 10000 w 10630"/>
              <a:gd name="connsiteY2" fmla="*/ 0 h 10000"/>
              <a:gd name="connsiteX3" fmla="*/ 10630 w 10630"/>
              <a:gd name="connsiteY3" fmla="*/ 10000 h 10000"/>
              <a:gd name="connsiteX4" fmla="*/ 0 w 10630"/>
              <a:gd name="connsiteY4" fmla="*/ 10000 h 10000"/>
              <a:gd name="connsiteX0" fmla="*/ 0 w 12294"/>
              <a:gd name="connsiteY0" fmla="*/ 10000 h 10000"/>
              <a:gd name="connsiteX1" fmla="*/ 1660 w 12294"/>
              <a:gd name="connsiteY1" fmla="*/ 0 h 10000"/>
              <a:gd name="connsiteX2" fmla="*/ 12294 w 12294"/>
              <a:gd name="connsiteY2" fmla="*/ 0 h 10000"/>
              <a:gd name="connsiteX3" fmla="*/ 10630 w 12294"/>
              <a:gd name="connsiteY3" fmla="*/ 10000 h 10000"/>
              <a:gd name="connsiteX4" fmla="*/ 0 w 12294"/>
              <a:gd name="connsiteY4" fmla="*/ 10000 h 10000"/>
              <a:gd name="connsiteX0" fmla="*/ 0 w 14747"/>
              <a:gd name="connsiteY0" fmla="*/ 10000 h 10307"/>
              <a:gd name="connsiteX1" fmla="*/ 1660 w 14747"/>
              <a:gd name="connsiteY1" fmla="*/ 0 h 10307"/>
              <a:gd name="connsiteX2" fmla="*/ 12294 w 14747"/>
              <a:gd name="connsiteY2" fmla="*/ 0 h 10307"/>
              <a:gd name="connsiteX3" fmla="*/ 14747 w 14747"/>
              <a:gd name="connsiteY3" fmla="*/ 10307 h 10307"/>
              <a:gd name="connsiteX4" fmla="*/ 0 w 14747"/>
              <a:gd name="connsiteY4" fmla="*/ 10000 h 10307"/>
              <a:gd name="connsiteX0" fmla="*/ 0 w 16882"/>
              <a:gd name="connsiteY0" fmla="*/ 10000 h 10307"/>
              <a:gd name="connsiteX1" fmla="*/ 1660 w 16882"/>
              <a:gd name="connsiteY1" fmla="*/ 0 h 10307"/>
              <a:gd name="connsiteX2" fmla="*/ 16882 w 16882"/>
              <a:gd name="connsiteY2" fmla="*/ 307 h 10307"/>
              <a:gd name="connsiteX3" fmla="*/ 14747 w 16882"/>
              <a:gd name="connsiteY3" fmla="*/ 10307 h 10307"/>
              <a:gd name="connsiteX4" fmla="*/ 0 w 16882"/>
              <a:gd name="connsiteY4" fmla="*/ 10000 h 1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2" h="10307">
                <a:moveTo>
                  <a:pt x="0" y="10000"/>
                </a:moveTo>
                <a:lnTo>
                  <a:pt x="1660" y="0"/>
                </a:lnTo>
                <a:lnTo>
                  <a:pt x="16882" y="307"/>
                </a:lnTo>
                <a:lnTo>
                  <a:pt x="14747" y="10307"/>
                </a:lnTo>
                <a:lnTo>
                  <a:pt x="0" y="10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Data 88"/>
          <p:cNvSpPr>
            <a:spLocks/>
          </p:cNvSpPr>
          <p:nvPr/>
        </p:nvSpPr>
        <p:spPr>
          <a:xfrm rot="10800000" flipH="1">
            <a:off x="946114" y="1709168"/>
            <a:ext cx="4100674" cy="47893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4751 w 10000"/>
              <a:gd name="connsiteY3" fmla="*/ 9702 h 10000"/>
              <a:gd name="connsiteX4" fmla="*/ 0 w 10000"/>
              <a:gd name="connsiteY4" fmla="*/ 10000 h 10000"/>
              <a:gd name="connsiteX0" fmla="*/ 0 w 5964"/>
              <a:gd name="connsiteY0" fmla="*/ 9702 h 9702"/>
              <a:gd name="connsiteX1" fmla="*/ 850 w 5964"/>
              <a:gd name="connsiteY1" fmla="*/ 0 h 9702"/>
              <a:gd name="connsiteX2" fmla="*/ 5964 w 5964"/>
              <a:gd name="connsiteY2" fmla="*/ 0 h 9702"/>
              <a:gd name="connsiteX3" fmla="*/ 4751 w 5964"/>
              <a:gd name="connsiteY3" fmla="*/ 9404 h 9702"/>
              <a:gd name="connsiteX4" fmla="*/ 0 w 5964"/>
              <a:gd name="connsiteY4" fmla="*/ 9702 h 9702"/>
              <a:gd name="connsiteX0" fmla="*/ 0 w 10000"/>
              <a:gd name="connsiteY0" fmla="*/ 10000 h 10000"/>
              <a:gd name="connsiteX1" fmla="*/ 1425 w 10000"/>
              <a:gd name="connsiteY1" fmla="*/ 0 h 10000"/>
              <a:gd name="connsiteX2" fmla="*/ 10000 w 10000"/>
              <a:gd name="connsiteY2" fmla="*/ 0 h 10000"/>
              <a:gd name="connsiteX3" fmla="*/ 7107 w 10000"/>
              <a:gd name="connsiteY3" fmla="*/ 10000 h 10000"/>
              <a:gd name="connsiteX4" fmla="*/ 0 w 10000"/>
              <a:gd name="connsiteY4" fmla="*/ 10000 h 10000"/>
              <a:gd name="connsiteX0" fmla="*/ 0 w 8586"/>
              <a:gd name="connsiteY0" fmla="*/ 10000 h 10000"/>
              <a:gd name="connsiteX1" fmla="*/ 1425 w 8586"/>
              <a:gd name="connsiteY1" fmla="*/ 0 h 10000"/>
              <a:gd name="connsiteX2" fmla="*/ 8586 w 8586"/>
              <a:gd name="connsiteY2" fmla="*/ 0 h 10000"/>
              <a:gd name="connsiteX3" fmla="*/ 7107 w 8586"/>
              <a:gd name="connsiteY3" fmla="*/ 10000 h 10000"/>
              <a:gd name="connsiteX4" fmla="*/ 0 w 8586"/>
              <a:gd name="connsiteY4" fmla="*/ 10000 h 10000"/>
              <a:gd name="connsiteX0" fmla="*/ 0 w 10630"/>
              <a:gd name="connsiteY0" fmla="*/ 10000 h 10000"/>
              <a:gd name="connsiteX1" fmla="*/ 1660 w 10630"/>
              <a:gd name="connsiteY1" fmla="*/ 0 h 10000"/>
              <a:gd name="connsiteX2" fmla="*/ 10000 w 10630"/>
              <a:gd name="connsiteY2" fmla="*/ 0 h 10000"/>
              <a:gd name="connsiteX3" fmla="*/ 10630 w 10630"/>
              <a:gd name="connsiteY3" fmla="*/ 10000 h 10000"/>
              <a:gd name="connsiteX4" fmla="*/ 0 w 10630"/>
              <a:gd name="connsiteY4" fmla="*/ 10000 h 10000"/>
              <a:gd name="connsiteX0" fmla="*/ 0 w 12294"/>
              <a:gd name="connsiteY0" fmla="*/ 10000 h 10000"/>
              <a:gd name="connsiteX1" fmla="*/ 1660 w 12294"/>
              <a:gd name="connsiteY1" fmla="*/ 0 h 10000"/>
              <a:gd name="connsiteX2" fmla="*/ 12294 w 12294"/>
              <a:gd name="connsiteY2" fmla="*/ 0 h 10000"/>
              <a:gd name="connsiteX3" fmla="*/ 10630 w 12294"/>
              <a:gd name="connsiteY3" fmla="*/ 10000 h 10000"/>
              <a:gd name="connsiteX4" fmla="*/ 0 w 12294"/>
              <a:gd name="connsiteY4" fmla="*/ 10000 h 10000"/>
              <a:gd name="connsiteX0" fmla="*/ 0 w 14747"/>
              <a:gd name="connsiteY0" fmla="*/ 10000 h 10307"/>
              <a:gd name="connsiteX1" fmla="*/ 1660 w 14747"/>
              <a:gd name="connsiteY1" fmla="*/ 0 h 10307"/>
              <a:gd name="connsiteX2" fmla="*/ 12294 w 14747"/>
              <a:gd name="connsiteY2" fmla="*/ 0 h 10307"/>
              <a:gd name="connsiteX3" fmla="*/ 14747 w 14747"/>
              <a:gd name="connsiteY3" fmla="*/ 10307 h 10307"/>
              <a:gd name="connsiteX4" fmla="*/ 0 w 14747"/>
              <a:gd name="connsiteY4" fmla="*/ 10000 h 10307"/>
              <a:gd name="connsiteX0" fmla="*/ 0 w 16882"/>
              <a:gd name="connsiteY0" fmla="*/ 10000 h 10307"/>
              <a:gd name="connsiteX1" fmla="*/ 1660 w 16882"/>
              <a:gd name="connsiteY1" fmla="*/ 0 h 10307"/>
              <a:gd name="connsiteX2" fmla="*/ 16882 w 16882"/>
              <a:gd name="connsiteY2" fmla="*/ 307 h 10307"/>
              <a:gd name="connsiteX3" fmla="*/ 14747 w 16882"/>
              <a:gd name="connsiteY3" fmla="*/ 10307 h 10307"/>
              <a:gd name="connsiteX4" fmla="*/ 0 w 16882"/>
              <a:gd name="connsiteY4" fmla="*/ 10000 h 1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2" h="10307">
                <a:moveTo>
                  <a:pt x="0" y="10000"/>
                </a:moveTo>
                <a:lnTo>
                  <a:pt x="1660" y="0"/>
                </a:lnTo>
                <a:lnTo>
                  <a:pt x="16882" y="307"/>
                </a:lnTo>
                <a:lnTo>
                  <a:pt x="14747" y="10307"/>
                </a:lnTo>
                <a:lnTo>
                  <a:pt x="0" y="10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59215" y="1296383"/>
            <a:ext cx="659434" cy="65943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543176" y="-135014"/>
            <a:ext cx="6429374" cy="1177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rPr>
              <a:t>Authentication-</a:t>
            </a:r>
            <a:r>
              <a:rPr lang="ja-JP" altLang="en-US" sz="4800" b="1" dirty="0">
                <a:solidFill>
                  <a:schemeClr val="accent1"/>
                </a:solidFill>
              </a:rPr>
              <a:t>認証</a:t>
            </a:r>
            <a:endParaRPr lang="en-US" sz="4800" b="1" dirty="0">
              <a:solidFill>
                <a:schemeClr val="accent1"/>
              </a:solidFill>
            </a:endParaRPr>
          </a:p>
        </p:txBody>
      </p:sp>
      <p:cxnSp>
        <p:nvCxnSpPr>
          <p:cNvPr id="5" name="Straight Connector 4"/>
          <p:cNvCxnSpPr/>
          <p:nvPr/>
        </p:nvCxnSpPr>
        <p:spPr>
          <a:xfrm>
            <a:off x="1126632" y="1035470"/>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19" idx="2"/>
          </p:cNvCxnSpPr>
          <p:nvPr/>
        </p:nvCxnSpPr>
        <p:spPr>
          <a:xfrm flipV="1">
            <a:off x="1358900" y="1278946"/>
            <a:ext cx="3679572" cy="27101"/>
          </a:xfrm>
          <a:prstGeom prst="line">
            <a:avLst/>
          </a:prstGeom>
        </p:spPr>
        <p:style>
          <a:lnRef idx="1">
            <a:schemeClr val="accent1"/>
          </a:lnRef>
          <a:fillRef idx="0">
            <a:schemeClr val="accent1"/>
          </a:fillRef>
          <a:effectRef idx="0">
            <a:schemeClr val="accent1"/>
          </a:effectRef>
          <a:fontRef idx="minor">
            <a:schemeClr val="tx1"/>
          </a:fontRef>
        </p:style>
      </p:cxnSp>
      <p:sp>
        <p:nvSpPr>
          <p:cNvPr id="19" name="Flowchart: Data 88"/>
          <p:cNvSpPr>
            <a:spLocks/>
          </p:cNvSpPr>
          <p:nvPr/>
        </p:nvSpPr>
        <p:spPr>
          <a:xfrm rot="10800000" flipH="1">
            <a:off x="937798" y="814281"/>
            <a:ext cx="4100674" cy="47893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4751 w 10000"/>
              <a:gd name="connsiteY3" fmla="*/ 9702 h 10000"/>
              <a:gd name="connsiteX4" fmla="*/ 0 w 10000"/>
              <a:gd name="connsiteY4" fmla="*/ 10000 h 10000"/>
              <a:gd name="connsiteX0" fmla="*/ 0 w 5964"/>
              <a:gd name="connsiteY0" fmla="*/ 9702 h 9702"/>
              <a:gd name="connsiteX1" fmla="*/ 850 w 5964"/>
              <a:gd name="connsiteY1" fmla="*/ 0 h 9702"/>
              <a:gd name="connsiteX2" fmla="*/ 5964 w 5964"/>
              <a:gd name="connsiteY2" fmla="*/ 0 h 9702"/>
              <a:gd name="connsiteX3" fmla="*/ 4751 w 5964"/>
              <a:gd name="connsiteY3" fmla="*/ 9404 h 9702"/>
              <a:gd name="connsiteX4" fmla="*/ 0 w 5964"/>
              <a:gd name="connsiteY4" fmla="*/ 9702 h 9702"/>
              <a:gd name="connsiteX0" fmla="*/ 0 w 10000"/>
              <a:gd name="connsiteY0" fmla="*/ 10000 h 10000"/>
              <a:gd name="connsiteX1" fmla="*/ 1425 w 10000"/>
              <a:gd name="connsiteY1" fmla="*/ 0 h 10000"/>
              <a:gd name="connsiteX2" fmla="*/ 10000 w 10000"/>
              <a:gd name="connsiteY2" fmla="*/ 0 h 10000"/>
              <a:gd name="connsiteX3" fmla="*/ 7107 w 10000"/>
              <a:gd name="connsiteY3" fmla="*/ 10000 h 10000"/>
              <a:gd name="connsiteX4" fmla="*/ 0 w 10000"/>
              <a:gd name="connsiteY4" fmla="*/ 10000 h 10000"/>
              <a:gd name="connsiteX0" fmla="*/ 0 w 8586"/>
              <a:gd name="connsiteY0" fmla="*/ 10000 h 10000"/>
              <a:gd name="connsiteX1" fmla="*/ 1425 w 8586"/>
              <a:gd name="connsiteY1" fmla="*/ 0 h 10000"/>
              <a:gd name="connsiteX2" fmla="*/ 8586 w 8586"/>
              <a:gd name="connsiteY2" fmla="*/ 0 h 10000"/>
              <a:gd name="connsiteX3" fmla="*/ 7107 w 8586"/>
              <a:gd name="connsiteY3" fmla="*/ 10000 h 10000"/>
              <a:gd name="connsiteX4" fmla="*/ 0 w 8586"/>
              <a:gd name="connsiteY4" fmla="*/ 10000 h 10000"/>
              <a:gd name="connsiteX0" fmla="*/ 0 w 10630"/>
              <a:gd name="connsiteY0" fmla="*/ 10000 h 10000"/>
              <a:gd name="connsiteX1" fmla="*/ 1660 w 10630"/>
              <a:gd name="connsiteY1" fmla="*/ 0 h 10000"/>
              <a:gd name="connsiteX2" fmla="*/ 10000 w 10630"/>
              <a:gd name="connsiteY2" fmla="*/ 0 h 10000"/>
              <a:gd name="connsiteX3" fmla="*/ 10630 w 10630"/>
              <a:gd name="connsiteY3" fmla="*/ 10000 h 10000"/>
              <a:gd name="connsiteX4" fmla="*/ 0 w 10630"/>
              <a:gd name="connsiteY4" fmla="*/ 10000 h 10000"/>
              <a:gd name="connsiteX0" fmla="*/ 0 w 12294"/>
              <a:gd name="connsiteY0" fmla="*/ 10000 h 10000"/>
              <a:gd name="connsiteX1" fmla="*/ 1660 w 12294"/>
              <a:gd name="connsiteY1" fmla="*/ 0 h 10000"/>
              <a:gd name="connsiteX2" fmla="*/ 12294 w 12294"/>
              <a:gd name="connsiteY2" fmla="*/ 0 h 10000"/>
              <a:gd name="connsiteX3" fmla="*/ 10630 w 12294"/>
              <a:gd name="connsiteY3" fmla="*/ 10000 h 10000"/>
              <a:gd name="connsiteX4" fmla="*/ 0 w 12294"/>
              <a:gd name="connsiteY4" fmla="*/ 10000 h 10000"/>
              <a:gd name="connsiteX0" fmla="*/ 0 w 14747"/>
              <a:gd name="connsiteY0" fmla="*/ 10000 h 10307"/>
              <a:gd name="connsiteX1" fmla="*/ 1660 w 14747"/>
              <a:gd name="connsiteY1" fmla="*/ 0 h 10307"/>
              <a:gd name="connsiteX2" fmla="*/ 12294 w 14747"/>
              <a:gd name="connsiteY2" fmla="*/ 0 h 10307"/>
              <a:gd name="connsiteX3" fmla="*/ 14747 w 14747"/>
              <a:gd name="connsiteY3" fmla="*/ 10307 h 10307"/>
              <a:gd name="connsiteX4" fmla="*/ 0 w 14747"/>
              <a:gd name="connsiteY4" fmla="*/ 10000 h 10307"/>
              <a:gd name="connsiteX0" fmla="*/ 0 w 16882"/>
              <a:gd name="connsiteY0" fmla="*/ 10000 h 10307"/>
              <a:gd name="connsiteX1" fmla="*/ 1660 w 16882"/>
              <a:gd name="connsiteY1" fmla="*/ 0 h 10307"/>
              <a:gd name="connsiteX2" fmla="*/ 16882 w 16882"/>
              <a:gd name="connsiteY2" fmla="*/ 307 h 10307"/>
              <a:gd name="connsiteX3" fmla="*/ 14747 w 16882"/>
              <a:gd name="connsiteY3" fmla="*/ 10307 h 10307"/>
              <a:gd name="connsiteX4" fmla="*/ 0 w 16882"/>
              <a:gd name="connsiteY4" fmla="*/ 10000 h 1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2" h="10307">
                <a:moveTo>
                  <a:pt x="0" y="10000"/>
                </a:moveTo>
                <a:lnTo>
                  <a:pt x="1660" y="0"/>
                </a:lnTo>
                <a:lnTo>
                  <a:pt x="16882" y="307"/>
                </a:lnTo>
                <a:lnTo>
                  <a:pt x="14747" y="10307"/>
                </a:lnTo>
                <a:lnTo>
                  <a:pt x="0" y="10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474693" y="842933"/>
            <a:ext cx="1191993" cy="461665"/>
          </a:xfrm>
          <a:prstGeom prst="rect">
            <a:avLst/>
          </a:prstGeom>
          <a:noFill/>
        </p:spPr>
        <p:txBody>
          <a:bodyPr wrap="none" rtlCol="0">
            <a:spAutoFit/>
          </a:bodyPr>
          <a:lstStyle/>
          <a:p>
            <a:r>
              <a:rPr lang="en-US" sz="2400" smtClean="0">
                <a:ln w="0"/>
                <a:solidFill>
                  <a:schemeClr val="bg1"/>
                </a:solidFill>
                <a:effectLst>
                  <a:outerShdw blurRad="38100" dist="25400" dir="5400000" algn="ctr" rotWithShape="0">
                    <a:srgbClr val="6E747A">
                      <a:alpha val="43000"/>
                    </a:srgbClr>
                  </a:outerShdw>
                </a:effectLst>
              </a:rPr>
              <a:t>Register</a:t>
            </a:r>
            <a:endParaRPr lang="en-US" sz="2400">
              <a:ln w="0"/>
              <a:solidFill>
                <a:schemeClr val="bg1"/>
              </a:solidFill>
              <a:effectLst>
                <a:outerShdw blurRad="38100" dist="25400" dir="5400000" algn="ctr" rotWithShape="0">
                  <a:srgbClr val="6E747A">
                    <a:alpha val="43000"/>
                  </a:srgbClr>
                </a:outerShdw>
              </a:effectLst>
            </a:endParaRPr>
          </a:p>
        </p:txBody>
      </p:sp>
      <p:sp>
        <p:nvSpPr>
          <p:cNvPr id="25" name="Oval 24"/>
          <p:cNvSpPr/>
          <p:nvPr/>
        </p:nvSpPr>
        <p:spPr>
          <a:xfrm>
            <a:off x="577740" y="472368"/>
            <a:ext cx="659434" cy="65943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6" name="Rectangle 25"/>
          <p:cNvSpPr/>
          <p:nvPr/>
        </p:nvSpPr>
        <p:spPr>
          <a:xfrm>
            <a:off x="669726" y="423223"/>
            <a:ext cx="476413" cy="769441"/>
          </a:xfrm>
          <a:prstGeom prst="rect">
            <a:avLst/>
          </a:prstGeom>
          <a:noFill/>
        </p:spPr>
        <p:txBody>
          <a:bodyPr wrap="none" lIns="91440" tIns="45720" rIns="91440" bIns="45720">
            <a:spAutoFit/>
          </a:bodyPr>
          <a:lstStyle/>
          <a:p>
            <a:pPr algn="ctr"/>
            <a:r>
              <a:rPr lang="en-US" sz="44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1</a:t>
            </a:r>
            <a:endParaRPr lang="en-US" sz="5400">
              <a:ln w="0"/>
              <a:solidFill>
                <a:schemeClr val="accent1"/>
              </a:solidFill>
              <a:effectLst>
                <a:outerShdw blurRad="38100" dist="25400" dir="5400000" algn="ctr" rotWithShape="0">
                  <a:srgbClr val="6E747A">
                    <a:alpha val="43000"/>
                  </a:srgbClr>
                </a:outerShdw>
              </a:effectLst>
            </a:endParaRPr>
          </a:p>
        </p:txBody>
      </p:sp>
      <p:sp>
        <p:nvSpPr>
          <p:cNvPr id="57" name="TextBox 56"/>
          <p:cNvSpPr txBox="1"/>
          <p:nvPr/>
        </p:nvSpPr>
        <p:spPr>
          <a:xfrm>
            <a:off x="1466146" y="1709169"/>
            <a:ext cx="853119" cy="461665"/>
          </a:xfrm>
          <a:prstGeom prst="rect">
            <a:avLst/>
          </a:prstGeom>
          <a:noFill/>
        </p:spPr>
        <p:txBody>
          <a:bodyPr wrap="none" rtlCol="0">
            <a:spAutoFit/>
          </a:bodyPr>
          <a:lstStyle/>
          <a:p>
            <a:r>
              <a:rPr lang="en-US" sz="2400" smtClean="0">
                <a:ln w="0"/>
                <a:solidFill>
                  <a:schemeClr val="bg1"/>
                </a:solidFill>
                <a:effectLst>
                  <a:outerShdw blurRad="38100" dist="25400" dir="5400000" algn="ctr" rotWithShape="0">
                    <a:srgbClr val="6E747A">
                      <a:alpha val="43000"/>
                    </a:srgbClr>
                  </a:outerShdw>
                </a:effectLst>
              </a:rPr>
              <a:t>Login</a:t>
            </a:r>
            <a:endParaRPr lang="en-US" sz="2400">
              <a:ln w="0"/>
              <a:solidFill>
                <a:schemeClr val="bg1"/>
              </a:solidFill>
              <a:effectLst>
                <a:outerShdw blurRad="38100" dist="25400" dir="5400000" algn="ctr" rotWithShape="0">
                  <a:srgbClr val="6E747A">
                    <a:alpha val="43000"/>
                  </a:srgbClr>
                </a:outerShdw>
              </a:effectLst>
            </a:endParaRPr>
          </a:p>
        </p:txBody>
      </p:sp>
      <p:sp>
        <p:nvSpPr>
          <p:cNvPr id="58" name="TextBox 57"/>
          <p:cNvSpPr txBox="1"/>
          <p:nvPr/>
        </p:nvSpPr>
        <p:spPr>
          <a:xfrm>
            <a:off x="1459301" y="2504091"/>
            <a:ext cx="1044966" cy="461665"/>
          </a:xfrm>
          <a:prstGeom prst="rect">
            <a:avLst/>
          </a:prstGeom>
          <a:noFill/>
        </p:spPr>
        <p:txBody>
          <a:bodyPr wrap="none" rtlCol="0">
            <a:spAutoFit/>
          </a:bodyPr>
          <a:lstStyle/>
          <a:p>
            <a:r>
              <a:rPr lang="en-US" sz="2400" smtClean="0">
                <a:ln w="0"/>
                <a:solidFill>
                  <a:schemeClr val="bg1"/>
                </a:solidFill>
                <a:effectLst>
                  <a:outerShdw blurRad="38100" dist="25400" dir="5400000" algn="ctr" rotWithShape="0">
                    <a:srgbClr val="6E747A">
                      <a:alpha val="43000"/>
                    </a:srgbClr>
                  </a:outerShdw>
                </a:effectLst>
              </a:rPr>
              <a:t>Logout</a:t>
            </a:r>
            <a:endParaRPr lang="en-US" sz="2400">
              <a:ln w="0"/>
              <a:solidFill>
                <a:schemeClr val="bg1"/>
              </a:solidFill>
              <a:effectLst>
                <a:outerShdw blurRad="38100" dist="25400" dir="5400000" algn="ctr" rotWithShape="0">
                  <a:srgbClr val="6E747A">
                    <a:alpha val="43000"/>
                  </a:srgbClr>
                </a:outerShdw>
              </a:effectLst>
            </a:endParaRPr>
          </a:p>
        </p:txBody>
      </p:sp>
      <p:sp>
        <p:nvSpPr>
          <p:cNvPr id="59" name="Rectangle 58"/>
          <p:cNvSpPr/>
          <p:nvPr/>
        </p:nvSpPr>
        <p:spPr>
          <a:xfrm>
            <a:off x="664922" y="1204455"/>
            <a:ext cx="476413" cy="769441"/>
          </a:xfrm>
          <a:prstGeom prst="rect">
            <a:avLst/>
          </a:prstGeom>
          <a:noFill/>
        </p:spPr>
        <p:txBody>
          <a:bodyPr wrap="none" lIns="91440" tIns="45720" rIns="91440" bIns="45720">
            <a:spAutoFit/>
          </a:bodyPr>
          <a:lstStyle/>
          <a:p>
            <a:pPr algn="ctr"/>
            <a:r>
              <a:rPr lang="en-US" sz="44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2</a:t>
            </a:r>
            <a:endParaRPr lang="en-US" sz="5400">
              <a:ln w="0"/>
              <a:solidFill>
                <a:schemeClr val="accent1"/>
              </a:solidFill>
              <a:effectLst>
                <a:outerShdw blurRad="38100" dist="25400" dir="5400000" algn="ctr" rotWithShape="0">
                  <a:srgbClr val="6E747A">
                    <a:alpha val="43000"/>
                  </a:srgbClr>
                </a:outerShdw>
              </a:effectLst>
            </a:endParaRPr>
          </a:p>
        </p:txBody>
      </p:sp>
      <p:sp>
        <p:nvSpPr>
          <p:cNvPr id="62" name="Oval 61"/>
          <p:cNvSpPr/>
          <p:nvPr/>
        </p:nvSpPr>
        <p:spPr>
          <a:xfrm>
            <a:off x="539999" y="2147802"/>
            <a:ext cx="659434" cy="65943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0" name="Rectangle 59"/>
          <p:cNvSpPr/>
          <p:nvPr/>
        </p:nvSpPr>
        <p:spPr>
          <a:xfrm>
            <a:off x="643483" y="2078863"/>
            <a:ext cx="476413" cy="769441"/>
          </a:xfrm>
          <a:prstGeom prst="rect">
            <a:avLst/>
          </a:prstGeom>
          <a:noFill/>
        </p:spPr>
        <p:txBody>
          <a:bodyPr wrap="none" lIns="91440" tIns="45720" rIns="91440" bIns="45720">
            <a:spAutoFit/>
          </a:bodyPr>
          <a:lstStyle/>
          <a:p>
            <a:pPr algn="ctr"/>
            <a:r>
              <a:rPr lang="en-US" sz="44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3</a:t>
            </a:r>
            <a:endParaRPr lang="en-US" sz="5400">
              <a:ln w="0"/>
              <a:solidFill>
                <a:schemeClr val="accent1"/>
              </a:solidFill>
              <a:effectLst>
                <a:outerShdw blurRad="38100" dist="25400" dir="5400000" algn="ctr" rotWithShape="0">
                  <a:srgbClr val="6E747A">
                    <a:alpha val="43000"/>
                  </a:srgbClr>
                </a:outerShdw>
              </a:effectLst>
            </a:endParaRPr>
          </a:p>
        </p:txBody>
      </p:sp>
      <p:sp>
        <p:nvSpPr>
          <p:cNvPr id="67" name="Rectangle 66"/>
          <p:cNvSpPr/>
          <p:nvPr/>
        </p:nvSpPr>
        <p:spPr>
          <a:xfrm>
            <a:off x="606244" y="3023337"/>
            <a:ext cx="476413" cy="769441"/>
          </a:xfrm>
          <a:prstGeom prst="rect">
            <a:avLst/>
          </a:prstGeom>
          <a:noFill/>
        </p:spPr>
        <p:txBody>
          <a:bodyPr wrap="none" lIns="91440" tIns="45720" rIns="91440" bIns="45720">
            <a:spAutoFit/>
          </a:bodyPr>
          <a:lstStyle/>
          <a:p>
            <a:pPr algn="ctr"/>
            <a:r>
              <a:rPr lang="en-US" sz="44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4</a:t>
            </a:r>
            <a:endParaRPr lang="en-US" sz="5400">
              <a:ln w="0"/>
              <a:solidFill>
                <a:schemeClr val="accent1"/>
              </a:solidFill>
              <a:effectLst>
                <a:outerShdw blurRad="38100" dist="25400" dir="5400000" algn="ctr" rotWithShape="0">
                  <a:srgbClr val="6E747A">
                    <a:alpha val="43000"/>
                  </a:srgbClr>
                </a:outerShdw>
              </a:effectLst>
            </a:endParaRPr>
          </a:p>
        </p:txBody>
      </p:sp>
      <p:sp>
        <p:nvSpPr>
          <p:cNvPr id="69" name="TextBox 68"/>
          <p:cNvSpPr txBox="1"/>
          <p:nvPr/>
        </p:nvSpPr>
        <p:spPr>
          <a:xfrm>
            <a:off x="1358900" y="3371066"/>
            <a:ext cx="2135906" cy="461665"/>
          </a:xfrm>
          <a:prstGeom prst="rect">
            <a:avLst/>
          </a:prstGeom>
          <a:noFill/>
        </p:spPr>
        <p:txBody>
          <a:bodyPr wrap="none" rtlCol="0">
            <a:spAutoFit/>
          </a:bodyPr>
          <a:lstStyle/>
          <a:p>
            <a:r>
              <a:rPr lang="en-US" sz="2400" smtClean="0">
                <a:ln w="0"/>
                <a:solidFill>
                  <a:schemeClr val="bg1"/>
                </a:solidFill>
                <a:effectLst>
                  <a:outerShdw blurRad="38100" dist="25400" dir="5400000" algn="ctr" rotWithShape="0">
                    <a:srgbClr val="6E747A">
                      <a:alpha val="43000"/>
                    </a:srgbClr>
                  </a:outerShdw>
                </a:effectLst>
              </a:rPr>
              <a:t>Reset password</a:t>
            </a:r>
            <a:endParaRPr lang="en-US" sz="2400">
              <a:ln w="0"/>
              <a:solidFill>
                <a:schemeClr val="bg1"/>
              </a:solidFill>
              <a:effectLst>
                <a:outerShdw blurRad="38100" dist="25400" dir="5400000" algn="ctr" rotWithShape="0">
                  <a:srgbClr val="6E747A">
                    <a:alpha val="43000"/>
                  </a:srgbClr>
                </a:outerShdw>
              </a:effectLst>
            </a:endParaRPr>
          </a:p>
        </p:txBody>
      </p:sp>
      <p:pic>
        <p:nvPicPr>
          <p:cNvPr id="497" name="Picture 496"/>
          <p:cNvPicPr/>
          <p:nvPr/>
        </p:nvPicPr>
        <p:blipFill>
          <a:blip r:embed="rId2">
            <a:extLst>
              <a:ext uri="{28A0092B-C50C-407E-A947-70E740481C1C}">
                <a14:useLocalDpi xmlns:a14="http://schemas.microsoft.com/office/drawing/2010/main" val="0"/>
              </a:ext>
            </a:extLst>
          </a:blip>
          <a:srcRect/>
          <a:stretch>
            <a:fillRect/>
          </a:stretch>
        </p:blipFill>
        <p:spPr bwMode="auto">
          <a:xfrm>
            <a:off x="5757863" y="657764"/>
            <a:ext cx="5943600" cy="4057650"/>
          </a:xfrm>
          <a:prstGeom prst="rect">
            <a:avLst/>
          </a:prstGeom>
          <a:noFill/>
          <a:ln>
            <a:noFill/>
          </a:ln>
        </p:spPr>
      </p:pic>
      <p:pic>
        <p:nvPicPr>
          <p:cNvPr id="2354" name="Picture 2353"/>
          <p:cNvPicPr>
            <a:picLocks noChangeAspect="1"/>
          </p:cNvPicPr>
          <p:nvPr/>
        </p:nvPicPr>
        <p:blipFill>
          <a:blip r:embed="rId3"/>
          <a:stretch>
            <a:fillRect/>
          </a:stretch>
        </p:blipFill>
        <p:spPr>
          <a:xfrm>
            <a:off x="577740" y="4086723"/>
            <a:ext cx="5114380" cy="1542857"/>
          </a:xfrm>
          <a:prstGeom prst="rect">
            <a:avLst/>
          </a:prstGeom>
        </p:spPr>
      </p:pic>
      <p:pic>
        <p:nvPicPr>
          <p:cNvPr id="2356" name="Picture 2355"/>
          <p:cNvPicPr>
            <a:picLocks noChangeAspect="1"/>
          </p:cNvPicPr>
          <p:nvPr/>
        </p:nvPicPr>
        <p:blipFill>
          <a:blip r:embed="rId4"/>
          <a:stretch>
            <a:fillRect/>
          </a:stretch>
        </p:blipFill>
        <p:spPr>
          <a:xfrm>
            <a:off x="937798" y="5851048"/>
            <a:ext cx="6967337" cy="803249"/>
          </a:xfrm>
          <a:prstGeom prst="rect">
            <a:avLst/>
          </a:prstGeom>
        </p:spPr>
      </p:pic>
      <p:pic>
        <p:nvPicPr>
          <p:cNvPr id="2357" name="Picture 2356"/>
          <p:cNvPicPr>
            <a:picLocks noChangeAspect="1"/>
          </p:cNvPicPr>
          <p:nvPr/>
        </p:nvPicPr>
        <p:blipFill>
          <a:blip r:embed="rId5"/>
          <a:stretch>
            <a:fillRect/>
          </a:stretch>
        </p:blipFill>
        <p:spPr>
          <a:xfrm>
            <a:off x="7905135" y="4715414"/>
            <a:ext cx="3796328" cy="1938883"/>
          </a:xfrm>
          <a:prstGeom prst="rect">
            <a:avLst/>
          </a:prstGeom>
        </p:spPr>
      </p:pic>
    </p:spTree>
    <p:extLst>
      <p:ext uri="{BB962C8B-B14F-4D97-AF65-F5344CB8AC3E}">
        <p14:creationId xmlns:p14="http://schemas.microsoft.com/office/powerpoint/2010/main" val="3321134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p:nvPr/>
        </p:nvCxnSpPr>
        <p:spPr>
          <a:xfrm>
            <a:off x="1378225" y="1591633"/>
            <a:ext cx="4306957"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583095" y="1591394"/>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43" name="Straight Connector 42"/>
          <p:cNvCxnSpPr>
            <a:stCxn id="42" idx="5"/>
          </p:cNvCxnSpPr>
          <p:nvPr/>
        </p:nvCxnSpPr>
        <p:spPr>
          <a:xfrm>
            <a:off x="1145957" y="2154256"/>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78225" y="2424832"/>
            <a:ext cx="4306957"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350697" y="1946203"/>
            <a:ext cx="4999317" cy="461665"/>
          </a:xfrm>
          <a:prstGeom prst="rect">
            <a:avLst/>
          </a:prstGeom>
          <a:noFill/>
        </p:spPr>
        <p:txBody>
          <a:bodyPr wrap="none" rtlCol="0">
            <a:spAutoFit/>
          </a:bodyPr>
          <a:lstStyle/>
          <a:p>
            <a:r>
              <a:rPr lang="en-US" sz="2400" dirty="0"/>
              <a:t>Project </a:t>
            </a:r>
            <a:r>
              <a:rPr lang="en-US" sz="2400" dirty="0" smtClean="0"/>
              <a:t>management-</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プロジェクト管理</a:t>
            </a:r>
            <a:endParaRPr lang="en-US" sz="2400" dirty="0"/>
          </a:p>
        </p:txBody>
      </p:sp>
      <p:sp>
        <p:nvSpPr>
          <p:cNvPr id="46" name="Oval 45"/>
          <p:cNvSpPr/>
          <p:nvPr/>
        </p:nvSpPr>
        <p:spPr>
          <a:xfrm>
            <a:off x="577503" y="2421697"/>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47" name="Straight Connector 46"/>
          <p:cNvCxnSpPr>
            <a:stCxn id="46" idx="5"/>
          </p:cNvCxnSpPr>
          <p:nvPr/>
        </p:nvCxnSpPr>
        <p:spPr>
          <a:xfrm>
            <a:off x="1140365" y="2984559"/>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372633" y="3255135"/>
            <a:ext cx="4306957"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381397" y="2778470"/>
            <a:ext cx="4897366" cy="461665"/>
          </a:xfrm>
          <a:prstGeom prst="rect">
            <a:avLst/>
          </a:prstGeom>
          <a:noFill/>
        </p:spPr>
        <p:txBody>
          <a:bodyPr wrap="none" rtlCol="0">
            <a:spAutoFit/>
          </a:bodyPr>
          <a:lstStyle/>
          <a:p>
            <a:r>
              <a:rPr lang="en-US" sz="2400" dirty="0"/>
              <a:t>Requirements </a:t>
            </a:r>
            <a:r>
              <a:rPr lang="en-US" sz="2400" dirty="0" smtClean="0"/>
              <a:t>specification-</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要求仕様</a:t>
            </a:r>
            <a:endParaRPr lang="en-US" sz="2400" dirty="0"/>
          </a:p>
        </p:txBody>
      </p:sp>
      <p:sp>
        <p:nvSpPr>
          <p:cNvPr id="50" name="Oval 49"/>
          <p:cNvSpPr/>
          <p:nvPr/>
        </p:nvSpPr>
        <p:spPr>
          <a:xfrm>
            <a:off x="611138" y="3263041"/>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1" name="Straight Connector 50"/>
          <p:cNvCxnSpPr>
            <a:stCxn id="50" idx="5"/>
          </p:cNvCxnSpPr>
          <p:nvPr/>
        </p:nvCxnSpPr>
        <p:spPr>
          <a:xfrm>
            <a:off x="1174000" y="3825903"/>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406268" y="4096479"/>
            <a:ext cx="4306957"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406268" y="3653970"/>
            <a:ext cx="4699235" cy="461665"/>
          </a:xfrm>
          <a:prstGeom prst="rect">
            <a:avLst/>
          </a:prstGeom>
          <a:noFill/>
        </p:spPr>
        <p:txBody>
          <a:bodyPr wrap="none" rtlCol="0">
            <a:spAutoFit/>
          </a:bodyPr>
          <a:lstStyle/>
          <a:p>
            <a:r>
              <a:rPr lang="en-US" sz="2400" dirty="0"/>
              <a:t>Software </a:t>
            </a:r>
            <a:r>
              <a:rPr lang="en-US" sz="2400" dirty="0" smtClean="0"/>
              <a:t>design-</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ソフトウェ</a:t>
            </a:r>
            <a:r>
              <a:rPr lang="ja-JP" altLang="en-US" sz="2400" dirty="0" smtClean="0">
                <a:latin typeface="Times New Roman" panose="02020603050405020304" pitchFamily="18" charset="0"/>
                <a:ea typeface="MS PGothic" panose="020B0600070205080204" pitchFamily="34" charset="-128"/>
                <a:cs typeface="Times New Roman" panose="02020603050405020304" pitchFamily="18" charset="0"/>
              </a:rPr>
              <a:t>アの設</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計</a:t>
            </a:r>
            <a:endParaRPr lang="en-US" sz="2400" dirty="0"/>
          </a:p>
        </p:txBody>
      </p:sp>
      <p:sp>
        <p:nvSpPr>
          <p:cNvPr id="54" name="Oval 53"/>
          <p:cNvSpPr/>
          <p:nvPr/>
        </p:nvSpPr>
        <p:spPr>
          <a:xfrm>
            <a:off x="611138" y="4093343"/>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5" name="Straight Connector 54"/>
          <p:cNvCxnSpPr>
            <a:stCxn id="54" idx="5"/>
          </p:cNvCxnSpPr>
          <p:nvPr/>
        </p:nvCxnSpPr>
        <p:spPr>
          <a:xfrm>
            <a:off x="1174000" y="4656205"/>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406268" y="4926781"/>
            <a:ext cx="4306957"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418516" y="4465116"/>
            <a:ext cx="1902700" cy="461665"/>
          </a:xfrm>
          <a:prstGeom prst="rect">
            <a:avLst/>
          </a:prstGeom>
          <a:noFill/>
        </p:spPr>
        <p:txBody>
          <a:bodyPr wrap="none" rtlCol="0">
            <a:spAutoFit/>
          </a:bodyPr>
          <a:lstStyle/>
          <a:p>
            <a:r>
              <a:rPr lang="en-US" sz="2400" dirty="0" smtClean="0"/>
              <a:t>Testing-</a:t>
            </a:r>
            <a:r>
              <a:rPr lang="ja-JP" altLang="en-US" sz="2400" dirty="0">
                <a:latin typeface="Times New Roman" panose="02020603050405020304" pitchFamily="18" charset="0"/>
                <a:ea typeface="MS PGothic" panose="020B0600070205080204" pitchFamily="34" charset="-128"/>
              </a:rPr>
              <a:t>テスト</a:t>
            </a:r>
            <a:endParaRPr lang="en-US" sz="2400" dirty="0"/>
          </a:p>
        </p:txBody>
      </p:sp>
      <p:sp>
        <p:nvSpPr>
          <p:cNvPr id="58" name="Oval 57"/>
          <p:cNvSpPr/>
          <p:nvPr/>
        </p:nvSpPr>
        <p:spPr>
          <a:xfrm>
            <a:off x="611138" y="4937822"/>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9" name="Straight Connector 58"/>
          <p:cNvCxnSpPr>
            <a:stCxn id="58" idx="5"/>
          </p:cNvCxnSpPr>
          <p:nvPr/>
        </p:nvCxnSpPr>
        <p:spPr>
          <a:xfrm>
            <a:off x="1174000" y="5500684"/>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406268" y="5771260"/>
            <a:ext cx="4306957"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18516" y="5295418"/>
            <a:ext cx="3522118" cy="461665"/>
          </a:xfrm>
          <a:prstGeom prst="rect">
            <a:avLst/>
          </a:prstGeom>
          <a:noFill/>
        </p:spPr>
        <p:txBody>
          <a:bodyPr wrap="none" rtlCol="0">
            <a:spAutoFit/>
          </a:bodyPr>
          <a:lstStyle/>
          <a:p>
            <a:r>
              <a:rPr lang="en-US" sz="2400" dirty="0" smtClean="0"/>
              <a:t>Lesson learned-</a:t>
            </a:r>
            <a:r>
              <a:rPr lang="ja-JP" altLang="en-US" sz="2400" dirty="0" smtClean="0"/>
              <a:t>学んだこと</a:t>
            </a:r>
            <a:endParaRPr lang="en-US" sz="2400" dirty="0"/>
          </a:p>
        </p:txBody>
      </p:sp>
      <p:sp>
        <p:nvSpPr>
          <p:cNvPr id="62" name="Oval 61"/>
          <p:cNvSpPr/>
          <p:nvPr/>
        </p:nvSpPr>
        <p:spPr>
          <a:xfrm>
            <a:off x="611138" y="5768125"/>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63" name="Straight Connector 62"/>
          <p:cNvCxnSpPr>
            <a:stCxn id="62" idx="5"/>
          </p:cNvCxnSpPr>
          <p:nvPr/>
        </p:nvCxnSpPr>
        <p:spPr>
          <a:xfrm>
            <a:off x="1174000" y="6330987"/>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406268" y="6601563"/>
            <a:ext cx="4306957"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406268" y="6107296"/>
            <a:ext cx="3966150" cy="461665"/>
          </a:xfrm>
          <a:prstGeom prst="rect">
            <a:avLst/>
          </a:prstGeom>
          <a:noFill/>
        </p:spPr>
        <p:txBody>
          <a:bodyPr wrap="none" rtlCol="0">
            <a:spAutoFit/>
          </a:bodyPr>
          <a:lstStyle/>
          <a:p>
            <a:r>
              <a:rPr lang="en-US" sz="2400" dirty="0" smtClean="0"/>
              <a:t>Demo  - Q&amp;A-</a:t>
            </a:r>
            <a:r>
              <a:rPr lang="ja-JP" altLang="en-US" sz="2400" dirty="0">
                <a:latin typeface="Times New Roman" panose="02020603050405020304" pitchFamily="18" charset="0"/>
                <a:ea typeface="MS PGothic" panose="020B0600070205080204" pitchFamily="34" charset="-128"/>
              </a:rPr>
              <a:t>デ</a:t>
            </a:r>
            <a:r>
              <a:rPr lang="ja-JP" altLang="en-US" sz="2400" dirty="0" smtClean="0">
                <a:latin typeface="Times New Roman" panose="02020603050405020304" pitchFamily="18" charset="0"/>
                <a:ea typeface="MS PGothic" panose="020B0600070205080204" pitchFamily="34" charset="-128"/>
              </a:rPr>
              <a:t>モと</a:t>
            </a:r>
            <a:r>
              <a:rPr lang="ja-JP" altLang="en-US" sz="2400" dirty="0">
                <a:latin typeface="Times New Roman" panose="02020603050405020304" pitchFamily="18" charset="0"/>
                <a:ea typeface="MS PGothic" panose="020B0600070205080204" pitchFamily="34" charset="-128"/>
              </a:rPr>
              <a:t>質疑応答</a:t>
            </a:r>
            <a:endParaRPr lang="en-US" sz="2400" dirty="0"/>
          </a:p>
        </p:txBody>
      </p:sp>
      <p:sp>
        <p:nvSpPr>
          <p:cNvPr id="67" name="Rectangle 66"/>
          <p:cNvSpPr/>
          <p:nvPr/>
        </p:nvSpPr>
        <p:spPr>
          <a:xfrm>
            <a:off x="691263" y="1514833"/>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2</a:t>
            </a:r>
            <a:endParaRPr lang="en-US" sz="5400">
              <a:ln w="0"/>
              <a:solidFill>
                <a:schemeClr val="accent1"/>
              </a:solidFill>
              <a:effectLst>
                <a:outerShdw blurRad="38100" dist="25400" dir="5400000" algn="ctr" rotWithShape="0">
                  <a:srgbClr val="6E747A">
                    <a:alpha val="43000"/>
                  </a:srgbClr>
                </a:outerShdw>
              </a:effectLst>
            </a:endParaRPr>
          </a:p>
        </p:txBody>
      </p:sp>
      <p:sp>
        <p:nvSpPr>
          <p:cNvPr id="68" name="Rectangle 67"/>
          <p:cNvSpPr/>
          <p:nvPr/>
        </p:nvSpPr>
        <p:spPr>
          <a:xfrm>
            <a:off x="689690" y="2366693"/>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3</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9" name="Rectangle 68"/>
          <p:cNvSpPr/>
          <p:nvPr/>
        </p:nvSpPr>
        <p:spPr>
          <a:xfrm>
            <a:off x="689690" y="3181379"/>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4</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0" name="Rectangle 69"/>
          <p:cNvSpPr/>
          <p:nvPr/>
        </p:nvSpPr>
        <p:spPr>
          <a:xfrm>
            <a:off x="689690" y="4019233"/>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5</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1" name="Rectangle 70"/>
          <p:cNvSpPr/>
          <p:nvPr/>
        </p:nvSpPr>
        <p:spPr>
          <a:xfrm>
            <a:off x="689690" y="4882818"/>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6</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2" name="Rectangle 71"/>
          <p:cNvSpPr/>
          <p:nvPr/>
        </p:nvSpPr>
        <p:spPr>
          <a:xfrm>
            <a:off x="689690" y="5713121"/>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7</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5"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cxnSp>
        <p:nvCxnSpPr>
          <p:cNvPr id="77" name="Straight Connector 76"/>
          <p:cNvCxnSpPr/>
          <p:nvPr/>
        </p:nvCxnSpPr>
        <p:spPr>
          <a:xfrm flipV="1">
            <a:off x="9883943" y="6728686"/>
            <a:ext cx="2168302"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5197423" y="1129968"/>
            <a:ext cx="482167" cy="461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821635" y="1129968"/>
            <a:ext cx="4375790" cy="0"/>
          </a:xfrm>
          <a:prstGeom prst="line">
            <a:avLst/>
          </a:prstGeom>
        </p:spPr>
        <p:style>
          <a:lnRef idx="1">
            <a:schemeClr val="accent1"/>
          </a:lnRef>
          <a:fillRef idx="0">
            <a:schemeClr val="accent1"/>
          </a:fillRef>
          <a:effectRef idx="0">
            <a:schemeClr val="accent1"/>
          </a:effectRef>
          <a:fontRef idx="minor">
            <a:schemeClr val="tx1"/>
          </a:fontRef>
        </p:style>
      </p:cxnSp>
      <p:sp>
        <p:nvSpPr>
          <p:cNvPr id="89" name="Flowchart: Data 88"/>
          <p:cNvSpPr>
            <a:spLocks/>
          </p:cNvSpPr>
          <p:nvPr/>
        </p:nvSpPr>
        <p:spPr>
          <a:xfrm rot="10800000" flipH="1">
            <a:off x="990757" y="1129967"/>
            <a:ext cx="4722468" cy="47893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8908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cubicBezTo>
                  <a:pt x="283" y="6766"/>
                  <a:pt x="567" y="3532"/>
                  <a:pt x="850" y="298"/>
                </a:cubicBezTo>
                <a:lnTo>
                  <a:pt x="10000" y="0"/>
                </a:lnTo>
                <a:lnTo>
                  <a:pt x="8908" y="10000"/>
                </a:lnTo>
                <a:lnTo>
                  <a:pt x="0" y="10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583095" y="758195"/>
            <a:ext cx="659434" cy="65943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6" name="Rectangle 65"/>
          <p:cNvSpPr/>
          <p:nvPr/>
        </p:nvSpPr>
        <p:spPr>
          <a:xfrm>
            <a:off x="697587" y="713378"/>
            <a:ext cx="476413" cy="769441"/>
          </a:xfrm>
          <a:prstGeom prst="rect">
            <a:avLst/>
          </a:prstGeom>
          <a:noFill/>
        </p:spPr>
        <p:txBody>
          <a:bodyPr wrap="none" lIns="91440" tIns="45720" rIns="91440" bIns="45720">
            <a:spAutoFit/>
          </a:bodyPr>
          <a:lstStyle/>
          <a:p>
            <a:pPr algn="ct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1</a:t>
            </a:r>
            <a:endParaRPr lang="en-US" sz="5400" dirty="0">
              <a:ln w="0"/>
              <a:solidFill>
                <a:schemeClr val="accent1"/>
              </a:solidFill>
              <a:effectLst>
                <a:outerShdw blurRad="38100" dist="25400" dir="5400000" algn="ctr" rotWithShape="0">
                  <a:srgbClr val="6E747A">
                    <a:alpha val="43000"/>
                  </a:srgbClr>
                </a:outerShdw>
              </a:effectLst>
            </a:endParaRPr>
          </a:p>
        </p:txBody>
      </p:sp>
      <p:sp>
        <p:nvSpPr>
          <p:cNvPr id="41" name="TextBox 40"/>
          <p:cNvSpPr txBox="1"/>
          <p:nvPr/>
        </p:nvSpPr>
        <p:spPr>
          <a:xfrm>
            <a:off x="1357021" y="1144602"/>
            <a:ext cx="3913315" cy="461665"/>
          </a:xfrm>
          <a:prstGeom prst="rect">
            <a:avLst/>
          </a:prstGeom>
          <a:noFill/>
        </p:spPr>
        <p:txBody>
          <a:bodyPr wrap="none" rtlCol="0">
            <a:spAutoFit/>
          </a:bodyPr>
          <a:lstStyle/>
          <a:p>
            <a:r>
              <a:rPr lang="en-US" sz="2400" dirty="0" smtClean="0">
                <a:ln w="0"/>
                <a:solidFill>
                  <a:schemeClr val="bg1"/>
                </a:solidFill>
                <a:effectLst>
                  <a:outerShdw blurRad="38100" dist="25400" dir="5400000" algn="ctr" rotWithShape="0">
                    <a:srgbClr val="6E747A">
                      <a:alpha val="43000"/>
                    </a:srgbClr>
                  </a:outerShdw>
                </a:effectLst>
              </a:rPr>
              <a:t>Project introduction-</a:t>
            </a:r>
            <a:r>
              <a:rPr lang="ja-JP" altLang="en-US" sz="2400" dirty="0" smtClean="0">
                <a:ln w="0"/>
                <a:solidFill>
                  <a:schemeClr val="bg1"/>
                </a:solidFill>
                <a:effectLst>
                  <a:outerShdw blurRad="38100" dist="25400" dir="5400000" algn="ctr" rotWithShape="0">
                    <a:srgbClr val="6E747A">
                      <a:alpha val="43000"/>
                    </a:srgbClr>
                  </a:outerShdw>
                </a:effectLst>
              </a:rPr>
              <a:t>はじめに</a:t>
            </a:r>
            <a:endParaRPr lang="en-US" sz="2400" dirty="0">
              <a:ln w="0"/>
              <a:solidFill>
                <a:schemeClr val="bg1"/>
              </a:solidFill>
              <a:effectLst>
                <a:outerShdw blurRad="38100" dist="25400" dir="5400000" algn="ctr" rotWithShape="0">
                  <a:srgbClr val="6E747A">
                    <a:alpha val="43000"/>
                  </a:srgbClr>
                </a:outerShdw>
              </a:effectLst>
            </a:endParaRPr>
          </a:p>
        </p:txBody>
      </p:sp>
      <p:sp>
        <p:nvSpPr>
          <p:cNvPr id="93" name="Title 1"/>
          <p:cNvSpPr>
            <a:spLocks noGrp="1"/>
          </p:cNvSpPr>
          <p:nvPr>
            <p:ph type="title"/>
          </p:nvPr>
        </p:nvSpPr>
        <p:spPr>
          <a:xfrm>
            <a:off x="5002898" y="-135014"/>
            <a:ext cx="3447927" cy="1177925"/>
          </a:xfrm>
        </p:spPr>
        <p:txBody>
          <a:bodyPr>
            <a:normAutofit fontScale="90000"/>
          </a:bodyPr>
          <a:lstStyle/>
          <a:p>
            <a:pPr algn="ctr"/>
            <a:r>
              <a:rPr lang="en-US" sz="4800" b="1" dirty="0" smtClean="0">
                <a:solidFill>
                  <a:schemeClr val="accent1"/>
                </a:solidFill>
              </a:rPr>
              <a:t>Content-</a:t>
            </a:r>
            <a:r>
              <a:rPr lang="ja-JP" altLang="en-US" sz="4800"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目次</a:t>
            </a:r>
            <a:endParaRPr lang="en-US" sz="4800" b="1" dirty="0">
              <a:solidFill>
                <a:schemeClr val="accent1"/>
              </a:solidFill>
            </a:endParaRPr>
          </a:p>
        </p:txBody>
      </p:sp>
      <p:cxnSp>
        <p:nvCxnSpPr>
          <p:cNvPr id="97" name="Straight Connector 96"/>
          <p:cNvCxnSpPr/>
          <p:nvPr/>
        </p:nvCxnSpPr>
        <p:spPr>
          <a:xfrm>
            <a:off x="5400676" y="1321057"/>
            <a:ext cx="6143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006395" y="1321057"/>
            <a:ext cx="553907" cy="224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143621" y="1828800"/>
            <a:ext cx="3228975" cy="0"/>
          </a:xfrm>
          <a:prstGeom prst="line">
            <a:avLst/>
          </a:prstGeom>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455947" y="1378972"/>
            <a:ext cx="5121658" cy="830997"/>
          </a:xfrm>
          <a:prstGeom prst="rect">
            <a:avLst/>
          </a:prstGeom>
          <a:noFill/>
        </p:spPr>
        <p:txBody>
          <a:bodyPr wrap="none" rtlCol="0">
            <a:spAutoFit/>
          </a:bodyPr>
          <a:lstStyle/>
          <a:p>
            <a:r>
              <a:rPr lang="en-US" sz="2400" dirty="0"/>
              <a:t>Project </a:t>
            </a:r>
            <a:r>
              <a:rPr lang="en-US" sz="2400" dirty="0" smtClean="0"/>
              <a:t>background-</a:t>
            </a:r>
            <a:r>
              <a:rPr lang="ja-JP" altLang="en-US" sz="2400" dirty="0">
                <a:latin typeface="Times New Roman" pitchFamily="18" charset="0"/>
                <a:cs typeface="Times New Roman" pitchFamily="18" charset="0"/>
              </a:rPr>
              <a:t>プロジェクトの背景</a:t>
            </a:r>
            <a:endParaRPr lang="en-US" sz="2400" dirty="0"/>
          </a:p>
          <a:p>
            <a:endParaRPr lang="en-US" sz="2400" dirty="0"/>
          </a:p>
        </p:txBody>
      </p:sp>
      <p:cxnSp>
        <p:nvCxnSpPr>
          <p:cNvPr id="105" name="Straight Connector 104"/>
          <p:cNvCxnSpPr/>
          <p:nvPr/>
        </p:nvCxnSpPr>
        <p:spPr>
          <a:xfrm>
            <a:off x="6251566" y="2407963"/>
            <a:ext cx="3302276" cy="0"/>
          </a:xfrm>
          <a:prstGeom prst="line">
            <a:avLst/>
          </a:prstGeom>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6549604" y="1958135"/>
            <a:ext cx="5117619" cy="830997"/>
          </a:xfrm>
          <a:prstGeom prst="rect">
            <a:avLst/>
          </a:prstGeom>
          <a:noFill/>
        </p:spPr>
        <p:txBody>
          <a:bodyPr wrap="none" rtlCol="0">
            <a:spAutoFit/>
          </a:bodyPr>
          <a:lstStyle/>
          <a:p>
            <a:r>
              <a:rPr lang="en-US" sz="2400" dirty="0"/>
              <a:t>Existing </a:t>
            </a:r>
            <a:r>
              <a:rPr lang="en-US" sz="2400" dirty="0" smtClean="0"/>
              <a:t>systems-</a:t>
            </a:r>
            <a:r>
              <a:rPr lang="ja-JP" altLang="en-US" sz="2400" dirty="0">
                <a:latin typeface="Times New Roman" pitchFamily="18" charset="0"/>
                <a:cs typeface="Times New Roman" pitchFamily="18" charset="0"/>
              </a:rPr>
              <a:t>存在していたシステム</a:t>
            </a:r>
            <a:endParaRPr lang="en-US" sz="2400" dirty="0"/>
          </a:p>
          <a:p>
            <a:endParaRPr lang="en-US" sz="2400" dirty="0"/>
          </a:p>
        </p:txBody>
      </p:sp>
      <p:cxnSp>
        <p:nvCxnSpPr>
          <p:cNvPr id="107" name="Straight Connector 106"/>
          <p:cNvCxnSpPr/>
          <p:nvPr/>
        </p:nvCxnSpPr>
        <p:spPr>
          <a:xfrm>
            <a:off x="6421012" y="2982954"/>
            <a:ext cx="3423072" cy="0"/>
          </a:xfrm>
          <a:prstGeom prst="line">
            <a:avLst/>
          </a:prstGeom>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6704762" y="2533126"/>
            <a:ext cx="1992853" cy="461665"/>
          </a:xfrm>
          <a:prstGeom prst="rect">
            <a:avLst/>
          </a:prstGeom>
          <a:noFill/>
        </p:spPr>
        <p:txBody>
          <a:bodyPr wrap="none" rtlCol="0">
            <a:spAutoFit/>
          </a:bodyPr>
          <a:lstStyle/>
          <a:p>
            <a:r>
              <a:rPr lang="en-US" sz="2400" dirty="0" smtClean="0"/>
              <a:t>Idea-</a:t>
            </a:r>
            <a:r>
              <a:rPr lang="ja-JP" altLang="en-US" sz="2400" dirty="0"/>
              <a:t> アイデア</a:t>
            </a:r>
            <a:endParaRPr lang="en-US" sz="2400" dirty="0"/>
          </a:p>
        </p:txBody>
      </p:sp>
      <p:cxnSp>
        <p:nvCxnSpPr>
          <p:cNvPr id="109" name="Straight Connector 108"/>
          <p:cNvCxnSpPr/>
          <p:nvPr/>
        </p:nvCxnSpPr>
        <p:spPr>
          <a:xfrm>
            <a:off x="6563348" y="3567199"/>
            <a:ext cx="3652212" cy="0"/>
          </a:xfrm>
          <a:prstGeom prst="line">
            <a:avLst/>
          </a:prstGeom>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6789050" y="3092811"/>
            <a:ext cx="4043736" cy="830997"/>
          </a:xfrm>
          <a:prstGeom prst="rect">
            <a:avLst/>
          </a:prstGeom>
          <a:noFill/>
        </p:spPr>
        <p:txBody>
          <a:bodyPr wrap="none" rtlCol="0">
            <a:spAutoFit/>
          </a:bodyPr>
          <a:lstStyle/>
          <a:p>
            <a:r>
              <a:rPr lang="en-US" sz="2400" dirty="0"/>
              <a:t>Proposal </a:t>
            </a:r>
            <a:r>
              <a:rPr lang="en-US" sz="2400" dirty="0" smtClean="0"/>
              <a:t>system-</a:t>
            </a:r>
            <a:r>
              <a:rPr lang="ja-JP" altLang="en-US" sz="2400" dirty="0"/>
              <a:t>提案システム</a:t>
            </a:r>
            <a:endParaRPr lang="en-US" sz="2400" dirty="0"/>
          </a:p>
          <a:p>
            <a:endParaRPr lang="en-US" sz="2400" dirty="0"/>
          </a:p>
        </p:txBody>
      </p:sp>
      <p:pic>
        <p:nvPicPr>
          <p:cNvPr id="2" name="Picture 1"/>
          <p:cNvPicPr>
            <a:picLocks noChangeAspect="1"/>
          </p:cNvPicPr>
          <p:nvPr/>
        </p:nvPicPr>
        <p:blipFill>
          <a:blip r:embed="rId2"/>
          <a:stretch>
            <a:fillRect/>
          </a:stretch>
        </p:blipFill>
        <p:spPr>
          <a:xfrm>
            <a:off x="9505274" y="6287615"/>
            <a:ext cx="684411" cy="547529"/>
          </a:xfrm>
          <a:prstGeom prst="rect">
            <a:avLst/>
          </a:prstGeom>
        </p:spPr>
      </p:pic>
    </p:spTree>
    <p:extLst>
      <p:ext uri="{BB962C8B-B14F-4D97-AF65-F5344CB8AC3E}">
        <p14:creationId xmlns:p14="http://schemas.microsoft.com/office/powerpoint/2010/main" val="1095025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lowchart: Data 88"/>
          <p:cNvSpPr>
            <a:spLocks/>
          </p:cNvSpPr>
          <p:nvPr/>
        </p:nvSpPr>
        <p:spPr>
          <a:xfrm rot="10800000" flipH="1">
            <a:off x="1044052" y="2341031"/>
            <a:ext cx="4100674" cy="47893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4751 w 10000"/>
              <a:gd name="connsiteY3" fmla="*/ 9702 h 10000"/>
              <a:gd name="connsiteX4" fmla="*/ 0 w 10000"/>
              <a:gd name="connsiteY4" fmla="*/ 10000 h 10000"/>
              <a:gd name="connsiteX0" fmla="*/ 0 w 5964"/>
              <a:gd name="connsiteY0" fmla="*/ 9702 h 9702"/>
              <a:gd name="connsiteX1" fmla="*/ 850 w 5964"/>
              <a:gd name="connsiteY1" fmla="*/ 0 h 9702"/>
              <a:gd name="connsiteX2" fmla="*/ 5964 w 5964"/>
              <a:gd name="connsiteY2" fmla="*/ 0 h 9702"/>
              <a:gd name="connsiteX3" fmla="*/ 4751 w 5964"/>
              <a:gd name="connsiteY3" fmla="*/ 9404 h 9702"/>
              <a:gd name="connsiteX4" fmla="*/ 0 w 5964"/>
              <a:gd name="connsiteY4" fmla="*/ 9702 h 9702"/>
              <a:gd name="connsiteX0" fmla="*/ 0 w 10000"/>
              <a:gd name="connsiteY0" fmla="*/ 10000 h 10000"/>
              <a:gd name="connsiteX1" fmla="*/ 1425 w 10000"/>
              <a:gd name="connsiteY1" fmla="*/ 0 h 10000"/>
              <a:gd name="connsiteX2" fmla="*/ 10000 w 10000"/>
              <a:gd name="connsiteY2" fmla="*/ 0 h 10000"/>
              <a:gd name="connsiteX3" fmla="*/ 7107 w 10000"/>
              <a:gd name="connsiteY3" fmla="*/ 10000 h 10000"/>
              <a:gd name="connsiteX4" fmla="*/ 0 w 10000"/>
              <a:gd name="connsiteY4" fmla="*/ 10000 h 10000"/>
              <a:gd name="connsiteX0" fmla="*/ 0 w 8586"/>
              <a:gd name="connsiteY0" fmla="*/ 10000 h 10000"/>
              <a:gd name="connsiteX1" fmla="*/ 1425 w 8586"/>
              <a:gd name="connsiteY1" fmla="*/ 0 h 10000"/>
              <a:gd name="connsiteX2" fmla="*/ 8586 w 8586"/>
              <a:gd name="connsiteY2" fmla="*/ 0 h 10000"/>
              <a:gd name="connsiteX3" fmla="*/ 7107 w 8586"/>
              <a:gd name="connsiteY3" fmla="*/ 10000 h 10000"/>
              <a:gd name="connsiteX4" fmla="*/ 0 w 8586"/>
              <a:gd name="connsiteY4" fmla="*/ 10000 h 10000"/>
              <a:gd name="connsiteX0" fmla="*/ 0 w 10630"/>
              <a:gd name="connsiteY0" fmla="*/ 10000 h 10000"/>
              <a:gd name="connsiteX1" fmla="*/ 1660 w 10630"/>
              <a:gd name="connsiteY1" fmla="*/ 0 h 10000"/>
              <a:gd name="connsiteX2" fmla="*/ 10000 w 10630"/>
              <a:gd name="connsiteY2" fmla="*/ 0 h 10000"/>
              <a:gd name="connsiteX3" fmla="*/ 10630 w 10630"/>
              <a:gd name="connsiteY3" fmla="*/ 10000 h 10000"/>
              <a:gd name="connsiteX4" fmla="*/ 0 w 10630"/>
              <a:gd name="connsiteY4" fmla="*/ 10000 h 10000"/>
              <a:gd name="connsiteX0" fmla="*/ 0 w 12294"/>
              <a:gd name="connsiteY0" fmla="*/ 10000 h 10000"/>
              <a:gd name="connsiteX1" fmla="*/ 1660 w 12294"/>
              <a:gd name="connsiteY1" fmla="*/ 0 h 10000"/>
              <a:gd name="connsiteX2" fmla="*/ 12294 w 12294"/>
              <a:gd name="connsiteY2" fmla="*/ 0 h 10000"/>
              <a:gd name="connsiteX3" fmla="*/ 10630 w 12294"/>
              <a:gd name="connsiteY3" fmla="*/ 10000 h 10000"/>
              <a:gd name="connsiteX4" fmla="*/ 0 w 12294"/>
              <a:gd name="connsiteY4" fmla="*/ 10000 h 10000"/>
              <a:gd name="connsiteX0" fmla="*/ 0 w 14747"/>
              <a:gd name="connsiteY0" fmla="*/ 10000 h 10307"/>
              <a:gd name="connsiteX1" fmla="*/ 1660 w 14747"/>
              <a:gd name="connsiteY1" fmla="*/ 0 h 10307"/>
              <a:gd name="connsiteX2" fmla="*/ 12294 w 14747"/>
              <a:gd name="connsiteY2" fmla="*/ 0 h 10307"/>
              <a:gd name="connsiteX3" fmla="*/ 14747 w 14747"/>
              <a:gd name="connsiteY3" fmla="*/ 10307 h 10307"/>
              <a:gd name="connsiteX4" fmla="*/ 0 w 14747"/>
              <a:gd name="connsiteY4" fmla="*/ 10000 h 10307"/>
              <a:gd name="connsiteX0" fmla="*/ 0 w 16882"/>
              <a:gd name="connsiteY0" fmla="*/ 10000 h 10307"/>
              <a:gd name="connsiteX1" fmla="*/ 1660 w 16882"/>
              <a:gd name="connsiteY1" fmla="*/ 0 h 10307"/>
              <a:gd name="connsiteX2" fmla="*/ 16882 w 16882"/>
              <a:gd name="connsiteY2" fmla="*/ 307 h 10307"/>
              <a:gd name="connsiteX3" fmla="*/ 14747 w 16882"/>
              <a:gd name="connsiteY3" fmla="*/ 10307 h 10307"/>
              <a:gd name="connsiteX4" fmla="*/ 0 w 16882"/>
              <a:gd name="connsiteY4" fmla="*/ 10000 h 1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2" h="10307">
                <a:moveTo>
                  <a:pt x="0" y="10000"/>
                </a:moveTo>
                <a:lnTo>
                  <a:pt x="1660" y="0"/>
                </a:lnTo>
                <a:lnTo>
                  <a:pt x="16882" y="307"/>
                </a:lnTo>
                <a:lnTo>
                  <a:pt x="14747" y="10307"/>
                </a:lnTo>
                <a:lnTo>
                  <a:pt x="0" y="10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Data 88"/>
          <p:cNvSpPr>
            <a:spLocks/>
          </p:cNvSpPr>
          <p:nvPr/>
        </p:nvSpPr>
        <p:spPr>
          <a:xfrm rot="10800000" flipH="1">
            <a:off x="946114" y="1491458"/>
            <a:ext cx="4100674" cy="47893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4751 w 10000"/>
              <a:gd name="connsiteY3" fmla="*/ 9702 h 10000"/>
              <a:gd name="connsiteX4" fmla="*/ 0 w 10000"/>
              <a:gd name="connsiteY4" fmla="*/ 10000 h 10000"/>
              <a:gd name="connsiteX0" fmla="*/ 0 w 5964"/>
              <a:gd name="connsiteY0" fmla="*/ 9702 h 9702"/>
              <a:gd name="connsiteX1" fmla="*/ 850 w 5964"/>
              <a:gd name="connsiteY1" fmla="*/ 0 h 9702"/>
              <a:gd name="connsiteX2" fmla="*/ 5964 w 5964"/>
              <a:gd name="connsiteY2" fmla="*/ 0 h 9702"/>
              <a:gd name="connsiteX3" fmla="*/ 4751 w 5964"/>
              <a:gd name="connsiteY3" fmla="*/ 9404 h 9702"/>
              <a:gd name="connsiteX4" fmla="*/ 0 w 5964"/>
              <a:gd name="connsiteY4" fmla="*/ 9702 h 9702"/>
              <a:gd name="connsiteX0" fmla="*/ 0 w 10000"/>
              <a:gd name="connsiteY0" fmla="*/ 10000 h 10000"/>
              <a:gd name="connsiteX1" fmla="*/ 1425 w 10000"/>
              <a:gd name="connsiteY1" fmla="*/ 0 h 10000"/>
              <a:gd name="connsiteX2" fmla="*/ 10000 w 10000"/>
              <a:gd name="connsiteY2" fmla="*/ 0 h 10000"/>
              <a:gd name="connsiteX3" fmla="*/ 7107 w 10000"/>
              <a:gd name="connsiteY3" fmla="*/ 10000 h 10000"/>
              <a:gd name="connsiteX4" fmla="*/ 0 w 10000"/>
              <a:gd name="connsiteY4" fmla="*/ 10000 h 10000"/>
              <a:gd name="connsiteX0" fmla="*/ 0 w 8586"/>
              <a:gd name="connsiteY0" fmla="*/ 10000 h 10000"/>
              <a:gd name="connsiteX1" fmla="*/ 1425 w 8586"/>
              <a:gd name="connsiteY1" fmla="*/ 0 h 10000"/>
              <a:gd name="connsiteX2" fmla="*/ 8586 w 8586"/>
              <a:gd name="connsiteY2" fmla="*/ 0 h 10000"/>
              <a:gd name="connsiteX3" fmla="*/ 7107 w 8586"/>
              <a:gd name="connsiteY3" fmla="*/ 10000 h 10000"/>
              <a:gd name="connsiteX4" fmla="*/ 0 w 8586"/>
              <a:gd name="connsiteY4" fmla="*/ 10000 h 10000"/>
              <a:gd name="connsiteX0" fmla="*/ 0 w 10630"/>
              <a:gd name="connsiteY0" fmla="*/ 10000 h 10000"/>
              <a:gd name="connsiteX1" fmla="*/ 1660 w 10630"/>
              <a:gd name="connsiteY1" fmla="*/ 0 h 10000"/>
              <a:gd name="connsiteX2" fmla="*/ 10000 w 10630"/>
              <a:gd name="connsiteY2" fmla="*/ 0 h 10000"/>
              <a:gd name="connsiteX3" fmla="*/ 10630 w 10630"/>
              <a:gd name="connsiteY3" fmla="*/ 10000 h 10000"/>
              <a:gd name="connsiteX4" fmla="*/ 0 w 10630"/>
              <a:gd name="connsiteY4" fmla="*/ 10000 h 10000"/>
              <a:gd name="connsiteX0" fmla="*/ 0 w 12294"/>
              <a:gd name="connsiteY0" fmla="*/ 10000 h 10000"/>
              <a:gd name="connsiteX1" fmla="*/ 1660 w 12294"/>
              <a:gd name="connsiteY1" fmla="*/ 0 h 10000"/>
              <a:gd name="connsiteX2" fmla="*/ 12294 w 12294"/>
              <a:gd name="connsiteY2" fmla="*/ 0 h 10000"/>
              <a:gd name="connsiteX3" fmla="*/ 10630 w 12294"/>
              <a:gd name="connsiteY3" fmla="*/ 10000 h 10000"/>
              <a:gd name="connsiteX4" fmla="*/ 0 w 12294"/>
              <a:gd name="connsiteY4" fmla="*/ 10000 h 10000"/>
              <a:gd name="connsiteX0" fmla="*/ 0 w 14747"/>
              <a:gd name="connsiteY0" fmla="*/ 10000 h 10307"/>
              <a:gd name="connsiteX1" fmla="*/ 1660 w 14747"/>
              <a:gd name="connsiteY1" fmla="*/ 0 h 10307"/>
              <a:gd name="connsiteX2" fmla="*/ 12294 w 14747"/>
              <a:gd name="connsiteY2" fmla="*/ 0 h 10307"/>
              <a:gd name="connsiteX3" fmla="*/ 14747 w 14747"/>
              <a:gd name="connsiteY3" fmla="*/ 10307 h 10307"/>
              <a:gd name="connsiteX4" fmla="*/ 0 w 14747"/>
              <a:gd name="connsiteY4" fmla="*/ 10000 h 10307"/>
              <a:gd name="connsiteX0" fmla="*/ 0 w 16882"/>
              <a:gd name="connsiteY0" fmla="*/ 10000 h 10307"/>
              <a:gd name="connsiteX1" fmla="*/ 1660 w 16882"/>
              <a:gd name="connsiteY1" fmla="*/ 0 h 10307"/>
              <a:gd name="connsiteX2" fmla="*/ 16882 w 16882"/>
              <a:gd name="connsiteY2" fmla="*/ 307 h 10307"/>
              <a:gd name="connsiteX3" fmla="*/ 14747 w 16882"/>
              <a:gd name="connsiteY3" fmla="*/ 10307 h 10307"/>
              <a:gd name="connsiteX4" fmla="*/ 0 w 16882"/>
              <a:gd name="connsiteY4" fmla="*/ 10000 h 1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2" h="10307">
                <a:moveTo>
                  <a:pt x="0" y="10000"/>
                </a:moveTo>
                <a:lnTo>
                  <a:pt x="1660" y="0"/>
                </a:lnTo>
                <a:lnTo>
                  <a:pt x="16882" y="307"/>
                </a:lnTo>
                <a:lnTo>
                  <a:pt x="14747" y="10307"/>
                </a:lnTo>
                <a:lnTo>
                  <a:pt x="0" y="10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59215" y="1078673"/>
            <a:ext cx="659434" cy="65943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543176" y="-338210"/>
            <a:ext cx="6429374" cy="1177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rPr>
              <a:t>Web: User-</a:t>
            </a:r>
            <a:r>
              <a:rPr lang="ja-JP" altLang="en-US" sz="4800" b="1" dirty="0">
                <a:solidFill>
                  <a:schemeClr val="accent1"/>
                </a:solidFill>
              </a:rPr>
              <a:t>ユーザー</a:t>
            </a:r>
            <a:endParaRPr lang="en-US" sz="4800" b="1" dirty="0">
              <a:solidFill>
                <a:schemeClr val="accent1"/>
              </a:solidFill>
            </a:endParaRPr>
          </a:p>
        </p:txBody>
      </p:sp>
      <p:cxnSp>
        <p:nvCxnSpPr>
          <p:cNvPr id="5" name="Straight Connector 4"/>
          <p:cNvCxnSpPr/>
          <p:nvPr/>
        </p:nvCxnSpPr>
        <p:spPr>
          <a:xfrm>
            <a:off x="1126632" y="817760"/>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19" idx="2"/>
          </p:cNvCxnSpPr>
          <p:nvPr/>
        </p:nvCxnSpPr>
        <p:spPr>
          <a:xfrm flipV="1">
            <a:off x="1358900" y="1061236"/>
            <a:ext cx="3679572" cy="27101"/>
          </a:xfrm>
          <a:prstGeom prst="line">
            <a:avLst/>
          </a:prstGeom>
        </p:spPr>
        <p:style>
          <a:lnRef idx="1">
            <a:schemeClr val="accent1"/>
          </a:lnRef>
          <a:fillRef idx="0">
            <a:schemeClr val="accent1"/>
          </a:fillRef>
          <a:effectRef idx="0">
            <a:schemeClr val="accent1"/>
          </a:effectRef>
          <a:fontRef idx="minor">
            <a:schemeClr val="tx1"/>
          </a:fontRef>
        </p:style>
      </p:cxnSp>
      <p:sp>
        <p:nvSpPr>
          <p:cNvPr id="19" name="Flowchart: Data 88"/>
          <p:cNvSpPr>
            <a:spLocks/>
          </p:cNvSpPr>
          <p:nvPr/>
        </p:nvSpPr>
        <p:spPr>
          <a:xfrm rot="10800000" flipH="1">
            <a:off x="937798" y="596571"/>
            <a:ext cx="4100674" cy="47893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4751 w 10000"/>
              <a:gd name="connsiteY3" fmla="*/ 9702 h 10000"/>
              <a:gd name="connsiteX4" fmla="*/ 0 w 10000"/>
              <a:gd name="connsiteY4" fmla="*/ 10000 h 10000"/>
              <a:gd name="connsiteX0" fmla="*/ 0 w 5964"/>
              <a:gd name="connsiteY0" fmla="*/ 9702 h 9702"/>
              <a:gd name="connsiteX1" fmla="*/ 850 w 5964"/>
              <a:gd name="connsiteY1" fmla="*/ 0 h 9702"/>
              <a:gd name="connsiteX2" fmla="*/ 5964 w 5964"/>
              <a:gd name="connsiteY2" fmla="*/ 0 h 9702"/>
              <a:gd name="connsiteX3" fmla="*/ 4751 w 5964"/>
              <a:gd name="connsiteY3" fmla="*/ 9404 h 9702"/>
              <a:gd name="connsiteX4" fmla="*/ 0 w 5964"/>
              <a:gd name="connsiteY4" fmla="*/ 9702 h 9702"/>
              <a:gd name="connsiteX0" fmla="*/ 0 w 10000"/>
              <a:gd name="connsiteY0" fmla="*/ 10000 h 10000"/>
              <a:gd name="connsiteX1" fmla="*/ 1425 w 10000"/>
              <a:gd name="connsiteY1" fmla="*/ 0 h 10000"/>
              <a:gd name="connsiteX2" fmla="*/ 10000 w 10000"/>
              <a:gd name="connsiteY2" fmla="*/ 0 h 10000"/>
              <a:gd name="connsiteX3" fmla="*/ 7107 w 10000"/>
              <a:gd name="connsiteY3" fmla="*/ 10000 h 10000"/>
              <a:gd name="connsiteX4" fmla="*/ 0 w 10000"/>
              <a:gd name="connsiteY4" fmla="*/ 10000 h 10000"/>
              <a:gd name="connsiteX0" fmla="*/ 0 w 8586"/>
              <a:gd name="connsiteY0" fmla="*/ 10000 h 10000"/>
              <a:gd name="connsiteX1" fmla="*/ 1425 w 8586"/>
              <a:gd name="connsiteY1" fmla="*/ 0 h 10000"/>
              <a:gd name="connsiteX2" fmla="*/ 8586 w 8586"/>
              <a:gd name="connsiteY2" fmla="*/ 0 h 10000"/>
              <a:gd name="connsiteX3" fmla="*/ 7107 w 8586"/>
              <a:gd name="connsiteY3" fmla="*/ 10000 h 10000"/>
              <a:gd name="connsiteX4" fmla="*/ 0 w 8586"/>
              <a:gd name="connsiteY4" fmla="*/ 10000 h 10000"/>
              <a:gd name="connsiteX0" fmla="*/ 0 w 10630"/>
              <a:gd name="connsiteY0" fmla="*/ 10000 h 10000"/>
              <a:gd name="connsiteX1" fmla="*/ 1660 w 10630"/>
              <a:gd name="connsiteY1" fmla="*/ 0 h 10000"/>
              <a:gd name="connsiteX2" fmla="*/ 10000 w 10630"/>
              <a:gd name="connsiteY2" fmla="*/ 0 h 10000"/>
              <a:gd name="connsiteX3" fmla="*/ 10630 w 10630"/>
              <a:gd name="connsiteY3" fmla="*/ 10000 h 10000"/>
              <a:gd name="connsiteX4" fmla="*/ 0 w 10630"/>
              <a:gd name="connsiteY4" fmla="*/ 10000 h 10000"/>
              <a:gd name="connsiteX0" fmla="*/ 0 w 12294"/>
              <a:gd name="connsiteY0" fmla="*/ 10000 h 10000"/>
              <a:gd name="connsiteX1" fmla="*/ 1660 w 12294"/>
              <a:gd name="connsiteY1" fmla="*/ 0 h 10000"/>
              <a:gd name="connsiteX2" fmla="*/ 12294 w 12294"/>
              <a:gd name="connsiteY2" fmla="*/ 0 h 10000"/>
              <a:gd name="connsiteX3" fmla="*/ 10630 w 12294"/>
              <a:gd name="connsiteY3" fmla="*/ 10000 h 10000"/>
              <a:gd name="connsiteX4" fmla="*/ 0 w 12294"/>
              <a:gd name="connsiteY4" fmla="*/ 10000 h 10000"/>
              <a:gd name="connsiteX0" fmla="*/ 0 w 14747"/>
              <a:gd name="connsiteY0" fmla="*/ 10000 h 10307"/>
              <a:gd name="connsiteX1" fmla="*/ 1660 w 14747"/>
              <a:gd name="connsiteY1" fmla="*/ 0 h 10307"/>
              <a:gd name="connsiteX2" fmla="*/ 12294 w 14747"/>
              <a:gd name="connsiteY2" fmla="*/ 0 h 10307"/>
              <a:gd name="connsiteX3" fmla="*/ 14747 w 14747"/>
              <a:gd name="connsiteY3" fmla="*/ 10307 h 10307"/>
              <a:gd name="connsiteX4" fmla="*/ 0 w 14747"/>
              <a:gd name="connsiteY4" fmla="*/ 10000 h 10307"/>
              <a:gd name="connsiteX0" fmla="*/ 0 w 16882"/>
              <a:gd name="connsiteY0" fmla="*/ 10000 h 10307"/>
              <a:gd name="connsiteX1" fmla="*/ 1660 w 16882"/>
              <a:gd name="connsiteY1" fmla="*/ 0 h 10307"/>
              <a:gd name="connsiteX2" fmla="*/ 16882 w 16882"/>
              <a:gd name="connsiteY2" fmla="*/ 307 h 10307"/>
              <a:gd name="connsiteX3" fmla="*/ 14747 w 16882"/>
              <a:gd name="connsiteY3" fmla="*/ 10307 h 10307"/>
              <a:gd name="connsiteX4" fmla="*/ 0 w 16882"/>
              <a:gd name="connsiteY4" fmla="*/ 10000 h 1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2" h="10307">
                <a:moveTo>
                  <a:pt x="0" y="10000"/>
                </a:moveTo>
                <a:lnTo>
                  <a:pt x="1660" y="0"/>
                </a:lnTo>
                <a:lnTo>
                  <a:pt x="16882" y="307"/>
                </a:lnTo>
                <a:lnTo>
                  <a:pt x="14747" y="10307"/>
                </a:lnTo>
                <a:lnTo>
                  <a:pt x="0" y="10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474693" y="625223"/>
            <a:ext cx="1590628" cy="461665"/>
          </a:xfrm>
          <a:prstGeom prst="rect">
            <a:avLst/>
          </a:prstGeom>
          <a:noFill/>
        </p:spPr>
        <p:txBody>
          <a:bodyPr wrap="none" rtlCol="0">
            <a:spAutoFit/>
          </a:bodyPr>
          <a:lstStyle/>
          <a:p>
            <a:r>
              <a:rPr lang="en-US" sz="2400" dirty="0" smtClean="0">
                <a:ln w="0"/>
                <a:solidFill>
                  <a:schemeClr val="bg1"/>
                </a:solidFill>
                <a:effectLst>
                  <a:outerShdw blurRad="38100" dist="25400" dir="5400000" algn="ctr" rotWithShape="0">
                    <a:srgbClr val="6E747A">
                      <a:alpha val="43000"/>
                    </a:srgbClr>
                  </a:outerShdw>
                </a:effectLst>
              </a:rPr>
              <a:t>View Aloha</a:t>
            </a:r>
            <a:endParaRPr lang="en-US" sz="2400" dirty="0">
              <a:ln w="0"/>
              <a:solidFill>
                <a:schemeClr val="bg1"/>
              </a:solidFill>
              <a:effectLst>
                <a:outerShdw blurRad="38100" dist="25400" dir="5400000" algn="ctr" rotWithShape="0">
                  <a:srgbClr val="6E747A">
                    <a:alpha val="43000"/>
                  </a:srgbClr>
                </a:outerShdw>
              </a:effectLst>
            </a:endParaRPr>
          </a:p>
        </p:txBody>
      </p:sp>
      <p:sp>
        <p:nvSpPr>
          <p:cNvPr id="25" name="Oval 24"/>
          <p:cNvSpPr/>
          <p:nvPr/>
        </p:nvSpPr>
        <p:spPr>
          <a:xfrm>
            <a:off x="577740" y="254658"/>
            <a:ext cx="659434" cy="65943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6" name="Rectangle 25"/>
          <p:cNvSpPr/>
          <p:nvPr/>
        </p:nvSpPr>
        <p:spPr>
          <a:xfrm>
            <a:off x="669726" y="205513"/>
            <a:ext cx="476413" cy="769441"/>
          </a:xfrm>
          <a:prstGeom prst="rect">
            <a:avLst/>
          </a:prstGeom>
          <a:noFill/>
        </p:spPr>
        <p:txBody>
          <a:bodyPr wrap="none" lIns="91440" tIns="45720" rIns="91440" bIns="45720">
            <a:spAutoFit/>
          </a:bodyPr>
          <a:lstStyle/>
          <a:p>
            <a:pPr algn="ctr"/>
            <a:r>
              <a:rPr lang="en-US" sz="44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1</a:t>
            </a:r>
            <a:endParaRPr lang="en-US" sz="5400">
              <a:ln w="0"/>
              <a:solidFill>
                <a:schemeClr val="accent1"/>
              </a:solidFill>
              <a:effectLst>
                <a:outerShdw blurRad="38100" dist="25400" dir="5400000" algn="ctr" rotWithShape="0">
                  <a:srgbClr val="6E747A">
                    <a:alpha val="43000"/>
                  </a:srgbClr>
                </a:outerShdw>
              </a:effectLst>
            </a:endParaRPr>
          </a:p>
        </p:txBody>
      </p:sp>
      <p:sp>
        <p:nvSpPr>
          <p:cNvPr id="57" name="TextBox 56"/>
          <p:cNvSpPr txBox="1"/>
          <p:nvPr/>
        </p:nvSpPr>
        <p:spPr>
          <a:xfrm>
            <a:off x="1466146" y="1491459"/>
            <a:ext cx="2673681" cy="461665"/>
          </a:xfrm>
          <a:prstGeom prst="rect">
            <a:avLst/>
          </a:prstGeom>
          <a:noFill/>
        </p:spPr>
        <p:txBody>
          <a:bodyPr wrap="none" rtlCol="0">
            <a:spAutoFit/>
          </a:bodyPr>
          <a:lstStyle/>
          <a:p>
            <a:r>
              <a:rPr lang="en-US" sz="2400" dirty="0" smtClean="0">
                <a:ln w="0"/>
                <a:solidFill>
                  <a:schemeClr val="bg1"/>
                </a:solidFill>
                <a:effectLst>
                  <a:outerShdw blurRad="38100" dist="25400" dir="5400000" algn="ctr" rotWithShape="0">
                    <a:srgbClr val="6E747A">
                      <a:alpha val="43000"/>
                    </a:srgbClr>
                  </a:outerShdw>
                </a:effectLst>
              </a:rPr>
              <a:t>People who you like</a:t>
            </a:r>
            <a:endParaRPr lang="en-US" sz="2400" dirty="0">
              <a:ln w="0"/>
              <a:solidFill>
                <a:schemeClr val="bg1"/>
              </a:solidFill>
              <a:effectLst>
                <a:outerShdw blurRad="38100" dist="25400" dir="5400000" algn="ctr" rotWithShape="0">
                  <a:srgbClr val="6E747A">
                    <a:alpha val="43000"/>
                  </a:srgbClr>
                </a:outerShdw>
              </a:effectLst>
            </a:endParaRPr>
          </a:p>
        </p:txBody>
      </p:sp>
      <p:sp>
        <p:nvSpPr>
          <p:cNvPr id="58" name="TextBox 57"/>
          <p:cNvSpPr txBox="1"/>
          <p:nvPr/>
        </p:nvSpPr>
        <p:spPr>
          <a:xfrm>
            <a:off x="1486304" y="2383173"/>
            <a:ext cx="2673681" cy="461665"/>
          </a:xfrm>
          <a:prstGeom prst="rect">
            <a:avLst/>
          </a:prstGeom>
          <a:noFill/>
        </p:spPr>
        <p:txBody>
          <a:bodyPr wrap="none" rtlCol="0">
            <a:spAutoFit/>
          </a:bodyPr>
          <a:lstStyle/>
          <a:p>
            <a:r>
              <a:rPr lang="en-US" sz="2400" dirty="0" smtClean="0">
                <a:ln w="0"/>
                <a:solidFill>
                  <a:schemeClr val="bg1"/>
                </a:solidFill>
                <a:effectLst>
                  <a:outerShdw blurRad="38100" dist="25400" dir="5400000" algn="ctr" rotWithShape="0">
                    <a:srgbClr val="6E747A">
                      <a:alpha val="43000"/>
                    </a:srgbClr>
                  </a:outerShdw>
                </a:effectLst>
              </a:rPr>
              <a:t>People who like you</a:t>
            </a:r>
            <a:endParaRPr lang="en-US" sz="2400" dirty="0">
              <a:ln w="0"/>
              <a:solidFill>
                <a:schemeClr val="bg1"/>
              </a:solidFill>
              <a:effectLst>
                <a:outerShdw blurRad="38100" dist="25400" dir="5400000" algn="ctr" rotWithShape="0">
                  <a:srgbClr val="6E747A">
                    <a:alpha val="43000"/>
                  </a:srgbClr>
                </a:outerShdw>
              </a:effectLst>
            </a:endParaRPr>
          </a:p>
        </p:txBody>
      </p:sp>
      <p:sp>
        <p:nvSpPr>
          <p:cNvPr id="59" name="Rectangle 58"/>
          <p:cNvSpPr/>
          <p:nvPr/>
        </p:nvSpPr>
        <p:spPr>
          <a:xfrm>
            <a:off x="664922" y="986745"/>
            <a:ext cx="476413" cy="769441"/>
          </a:xfrm>
          <a:prstGeom prst="rect">
            <a:avLst/>
          </a:prstGeom>
          <a:noFill/>
        </p:spPr>
        <p:txBody>
          <a:bodyPr wrap="none" lIns="91440" tIns="45720" rIns="91440" bIns="45720">
            <a:spAutoFit/>
          </a:bodyPr>
          <a:lstStyle/>
          <a:p>
            <a:pPr algn="ctr"/>
            <a:r>
              <a:rPr lang="en-US" sz="44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2</a:t>
            </a:r>
            <a:endParaRPr lang="en-US" sz="5400">
              <a:ln w="0"/>
              <a:solidFill>
                <a:schemeClr val="accent1"/>
              </a:solidFill>
              <a:effectLst>
                <a:outerShdw blurRad="38100" dist="25400" dir="5400000" algn="ctr" rotWithShape="0">
                  <a:srgbClr val="6E747A">
                    <a:alpha val="43000"/>
                  </a:srgbClr>
                </a:outerShdw>
              </a:effectLst>
            </a:endParaRPr>
          </a:p>
        </p:txBody>
      </p:sp>
      <p:sp>
        <p:nvSpPr>
          <p:cNvPr id="62" name="Oval 61"/>
          <p:cNvSpPr/>
          <p:nvPr/>
        </p:nvSpPr>
        <p:spPr>
          <a:xfrm>
            <a:off x="559215" y="2060132"/>
            <a:ext cx="659434" cy="65943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0" name="Rectangle 59"/>
          <p:cNvSpPr/>
          <p:nvPr/>
        </p:nvSpPr>
        <p:spPr>
          <a:xfrm>
            <a:off x="668128" y="1991349"/>
            <a:ext cx="470000" cy="769441"/>
          </a:xfrm>
          <a:prstGeom prst="rect">
            <a:avLst/>
          </a:prstGeom>
          <a:noFill/>
        </p:spPr>
        <p:txBody>
          <a:bodyPr wrap="none" lIns="91440" tIns="45720" rIns="91440" bIns="45720">
            <a:spAutoFit/>
          </a:bodyPr>
          <a:lstStyle/>
          <a:p>
            <a:pPr algn="ct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endParaRPr lang="en-US" sz="5400" dirty="0">
              <a:ln w="0"/>
              <a:solidFill>
                <a:schemeClr val="accent1"/>
              </a:solidFill>
              <a:effectLst>
                <a:outerShdw blurRad="38100" dist="25400" dir="5400000" algn="ctr" rotWithShape="0">
                  <a:srgbClr val="6E747A">
                    <a:alpha val="43000"/>
                  </a:srgbClr>
                </a:outerShdw>
              </a:effectLst>
            </a:endParaRPr>
          </a:p>
        </p:txBody>
      </p:sp>
      <p:pic>
        <p:nvPicPr>
          <p:cNvPr id="37" name="Picture 36"/>
          <p:cNvPicPr/>
          <p:nvPr/>
        </p:nvPicPr>
        <p:blipFill>
          <a:blip r:embed="rId3">
            <a:extLst>
              <a:ext uri="{28A0092B-C50C-407E-A947-70E740481C1C}">
                <a14:useLocalDpi xmlns:a14="http://schemas.microsoft.com/office/drawing/2010/main" val="0"/>
              </a:ext>
            </a:extLst>
          </a:blip>
          <a:srcRect/>
          <a:stretch>
            <a:fillRect/>
          </a:stretch>
        </p:blipFill>
        <p:spPr bwMode="auto">
          <a:xfrm>
            <a:off x="5412381" y="605198"/>
            <a:ext cx="6292025" cy="2797306"/>
          </a:xfrm>
          <a:prstGeom prst="rect">
            <a:avLst/>
          </a:prstGeom>
          <a:noFill/>
          <a:ln>
            <a:noFill/>
          </a:ln>
        </p:spPr>
      </p:pic>
      <p:pic>
        <p:nvPicPr>
          <p:cNvPr id="39" name="Picture 38"/>
          <p:cNvPicPr/>
          <p:nvPr/>
        </p:nvPicPr>
        <p:blipFill>
          <a:blip r:embed="rId4">
            <a:extLst>
              <a:ext uri="{28A0092B-C50C-407E-A947-70E740481C1C}">
                <a14:useLocalDpi xmlns:a14="http://schemas.microsoft.com/office/drawing/2010/main" val="0"/>
              </a:ext>
            </a:extLst>
          </a:blip>
          <a:srcRect/>
          <a:stretch>
            <a:fillRect/>
          </a:stretch>
        </p:blipFill>
        <p:spPr bwMode="auto">
          <a:xfrm>
            <a:off x="577741" y="4768581"/>
            <a:ext cx="4834639" cy="1969645"/>
          </a:xfrm>
          <a:prstGeom prst="rect">
            <a:avLst/>
          </a:prstGeom>
          <a:noFill/>
          <a:ln>
            <a:noFill/>
          </a:ln>
        </p:spPr>
      </p:pic>
      <p:pic>
        <p:nvPicPr>
          <p:cNvPr id="40" name="Picture 39"/>
          <p:cNvPicPr/>
          <p:nvPr/>
        </p:nvPicPr>
        <p:blipFill>
          <a:blip r:embed="rId5">
            <a:extLst>
              <a:ext uri="{28A0092B-C50C-407E-A947-70E740481C1C}">
                <a14:useLocalDpi xmlns:a14="http://schemas.microsoft.com/office/drawing/2010/main" val="0"/>
              </a:ext>
            </a:extLst>
          </a:blip>
          <a:srcRect/>
          <a:stretch>
            <a:fillRect/>
          </a:stretch>
        </p:blipFill>
        <p:spPr bwMode="auto">
          <a:xfrm>
            <a:off x="5412380" y="3425708"/>
            <a:ext cx="6292025" cy="3002280"/>
          </a:xfrm>
          <a:prstGeom prst="rect">
            <a:avLst/>
          </a:prstGeom>
          <a:noFill/>
          <a:ln>
            <a:noFill/>
          </a:ln>
        </p:spPr>
      </p:pic>
      <p:sp>
        <p:nvSpPr>
          <p:cNvPr id="48" name="Flowchart: Data 88"/>
          <p:cNvSpPr>
            <a:spLocks/>
          </p:cNvSpPr>
          <p:nvPr/>
        </p:nvSpPr>
        <p:spPr>
          <a:xfrm rot="10800000" flipH="1">
            <a:off x="1096024" y="3232240"/>
            <a:ext cx="4100674" cy="47893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4751 w 10000"/>
              <a:gd name="connsiteY3" fmla="*/ 9702 h 10000"/>
              <a:gd name="connsiteX4" fmla="*/ 0 w 10000"/>
              <a:gd name="connsiteY4" fmla="*/ 10000 h 10000"/>
              <a:gd name="connsiteX0" fmla="*/ 0 w 5964"/>
              <a:gd name="connsiteY0" fmla="*/ 9702 h 9702"/>
              <a:gd name="connsiteX1" fmla="*/ 850 w 5964"/>
              <a:gd name="connsiteY1" fmla="*/ 0 h 9702"/>
              <a:gd name="connsiteX2" fmla="*/ 5964 w 5964"/>
              <a:gd name="connsiteY2" fmla="*/ 0 h 9702"/>
              <a:gd name="connsiteX3" fmla="*/ 4751 w 5964"/>
              <a:gd name="connsiteY3" fmla="*/ 9404 h 9702"/>
              <a:gd name="connsiteX4" fmla="*/ 0 w 5964"/>
              <a:gd name="connsiteY4" fmla="*/ 9702 h 9702"/>
              <a:gd name="connsiteX0" fmla="*/ 0 w 10000"/>
              <a:gd name="connsiteY0" fmla="*/ 10000 h 10000"/>
              <a:gd name="connsiteX1" fmla="*/ 1425 w 10000"/>
              <a:gd name="connsiteY1" fmla="*/ 0 h 10000"/>
              <a:gd name="connsiteX2" fmla="*/ 10000 w 10000"/>
              <a:gd name="connsiteY2" fmla="*/ 0 h 10000"/>
              <a:gd name="connsiteX3" fmla="*/ 7107 w 10000"/>
              <a:gd name="connsiteY3" fmla="*/ 10000 h 10000"/>
              <a:gd name="connsiteX4" fmla="*/ 0 w 10000"/>
              <a:gd name="connsiteY4" fmla="*/ 10000 h 10000"/>
              <a:gd name="connsiteX0" fmla="*/ 0 w 8586"/>
              <a:gd name="connsiteY0" fmla="*/ 10000 h 10000"/>
              <a:gd name="connsiteX1" fmla="*/ 1425 w 8586"/>
              <a:gd name="connsiteY1" fmla="*/ 0 h 10000"/>
              <a:gd name="connsiteX2" fmla="*/ 8586 w 8586"/>
              <a:gd name="connsiteY2" fmla="*/ 0 h 10000"/>
              <a:gd name="connsiteX3" fmla="*/ 7107 w 8586"/>
              <a:gd name="connsiteY3" fmla="*/ 10000 h 10000"/>
              <a:gd name="connsiteX4" fmla="*/ 0 w 8586"/>
              <a:gd name="connsiteY4" fmla="*/ 10000 h 10000"/>
              <a:gd name="connsiteX0" fmla="*/ 0 w 10630"/>
              <a:gd name="connsiteY0" fmla="*/ 10000 h 10000"/>
              <a:gd name="connsiteX1" fmla="*/ 1660 w 10630"/>
              <a:gd name="connsiteY1" fmla="*/ 0 h 10000"/>
              <a:gd name="connsiteX2" fmla="*/ 10000 w 10630"/>
              <a:gd name="connsiteY2" fmla="*/ 0 h 10000"/>
              <a:gd name="connsiteX3" fmla="*/ 10630 w 10630"/>
              <a:gd name="connsiteY3" fmla="*/ 10000 h 10000"/>
              <a:gd name="connsiteX4" fmla="*/ 0 w 10630"/>
              <a:gd name="connsiteY4" fmla="*/ 10000 h 10000"/>
              <a:gd name="connsiteX0" fmla="*/ 0 w 12294"/>
              <a:gd name="connsiteY0" fmla="*/ 10000 h 10000"/>
              <a:gd name="connsiteX1" fmla="*/ 1660 w 12294"/>
              <a:gd name="connsiteY1" fmla="*/ 0 h 10000"/>
              <a:gd name="connsiteX2" fmla="*/ 12294 w 12294"/>
              <a:gd name="connsiteY2" fmla="*/ 0 h 10000"/>
              <a:gd name="connsiteX3" fmla="*/ 10630 w 12294"/>
              <a:gd name="connsiteY3" fmla="*/ 10000 h 10000"/>
              <a:gd name="connsiteX4" fmla="*/ 0 w 12294"/>
              <a:gd name="connsiteY4" fmla="*/ 10000 h 10000"/>
              <a:gd name="connsiteX0" fmla="*/ 0 w 14747"/>
              <a:gd name="connsiteY0" fmla="*/ 10000 h 10307"/>
              <a:gd name="connsiteX1" fmla="*/ 1660 w 14747"/>
              <a:gd name="connsiteY1" fmla="*/ 0 h 10307"/>
              <a:gd name="connsiteX2" fmla="*/ 12294 w 14747"/>
              <a:gd name="connsiteY2" fmla="*/ 0 h 10307"/>
              <a:gd name="connsiteX3" fmla="*/ 14747 w 14747"/>
              <a:gd name="connsiteY3" fmla="*/ 10307 h 10307"/>
              <a:gd name="connsiteX4" fmla="*/ 0 w 14747"/>
              <a:gd name="connsiteY4" fmla="*/ 10000 h 10307"/>
              <a:gd name="connsiteX0" fmla="*/ 0 w 16882"/>
              <a:gd name="connsiteY0" fmla="*/ 10000 h 10307"/>
              <a:gd name="connsiteX1" fmla="*/ 1660 w 16882"/>
              <a:gd name="connsiteY1" fmla="*/ 0 h 10307"/>
              <a:gd name="connsiteX2" fmla="*/ 16882 w 16882"/>
              <a:gd name="connsiteY2" fmla="*/ 307 h 10307"/>
              <a:gd name="connsiteX3" fmla="*/ 14747 w 16882"/>
              <a:gd name="connsiteY3" fmla="*/ 10307 h 10307"/>
              <a:gd name="connsiteX4" fmla="*/ 0 w 16882"/>
              <a:gd name="connsiteY4" fmla="*/ 10000 h 1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2" h="10307">
                <a:moveTo>
                  <a:pt x="0" y="10000"/>
                </a:moveTo>
                <a:lnTo>
                  <a:pt x="1660" y="0"/>
                </a:lnTo>
                <a:lnTo>
                  <a:pt x="16882" y="307"/>
                </a:lnTo>
                <a:lnTo>
                  <a:pt x="14747" y="10307"/>
                </a:lnTo>
                <a:lnTo>
                  <a:pt x="0" y="10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598488" y="2950389"/>
            <a:ext cx="659434" cy="65943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0" name="Rectangle 49"/>
          <p:cNvSpPr/>
          <p:nvPr/>
        </p:nvSpPr>
        <p:spPr>
          <a:xfrm>
            <a:off x="693205" y="2951745"/>
            <a:ext cx="470000" cy="769441"/>
          </a:xfrm>
          <a:prstGeom prst="rect">
            <a:avLst/>
          </a:prstGeom>
          <a:noFill/>
        </p:spPr>
        <p:txBody>
          <a:bodyPr wrap="none" lIns="91440" tIns="45720" rIns="91440" bIns="45720">
            <a:spAutoFit/>
          </a:bodyPr>
          <a:lstStyle/>
          <a:p>
            <a:pPr algn="ct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4</a:t>
            </a:r>
            <a:endParaRPr lang="en-US" sz="5400" dirty="0">
              <a:ln w="0"/>
              <a:solidFill>
                <a:schemeClr val="accent1"/>
              </a:solidFill>
              <a:effectLst>
                <a:outerShdw blurRad="38100" dist="25400" dir="5400000" algn="ctr" rotWithShape="0">
                  <a:srgbClr val="6E747A">
                    <a:alpha val="43000"/>
                  </a:srgbClr>
                </a:outerShdw>
              </a:effectLst>
            </a:endParaRPr>
          </a:p>
        </p:txBody>
      </p:sp>
      <p:sp>
        <p:nvSpPr>
          <p:cNvPr id="51" name="TextBox 50"/>
          <p:cNvSpPr txBox="1"/>
          <p:nvPr/>
        </p:nvSpPr>
        <p:spPr>
          <a:xfrm>
            <a:off x="1535400" y="3244069"/>
            <a:ext cx="1497718" cy="830997"/>
          </a:xfrm>
          <a:prstGeom prst="rect">
            <a:avLst/>
          </a:prstGeom>
          <a:noFill/>
        </p:spPr>
        <p:txBody>
          <a:bodyPr wrap="none" rtlCol="0">
            <a:spAutoFit/>
          </a:bodyPr>
          <a:lstStyle/>
          <a:p>
            <a:r>
              <a:rPr lang="en-US" sz="2400" dirty="0" smtClean="0">
                <a:ln w="0"/>
                <a:solidFill>
                  <a:schemeClr val="bg1"/>
                </a:solidFill>
                <a:effectLst>
                  <a:outerShdw blurRad="38100" dist="25400" dir="5400000" algn="ctr" rotWithShape="0">
                    <a:srgbClr val="6E747A">
                      <a:alpha val="43000"/>
                    </a:srgbClr>
                  </a:outerShdw>
                </a:effectLst>
              </a:rPr>
              <a:t>Chat room</a:t>
            </a:r>
          </a:p>
          <a:p>
            <a:endParaRPr lang="en-US" sz="240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571778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lowchart: Data 88"/>
          <p:cNvSpPr>
            <a:spLocks/>
          </p:cNvSpPr>
          <p:nvPr/>
        </p:nvSpPr>
        <p:spPr>
          <a:xfrm rot="10800000" flipH="1">
            <a:off x="977423" y="1248813"/>
            <a:ext cx="4100674" cy="47893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4751 w 10000"/>
              <a:gd name="connsiteY3" fmla="*/ 9702 h 10000"/>
              <a:gd name="connsiteX4" fmla="*/ 0 w 10000"/>
              <a:gd name="connsiteY4" fmla="*/ 10000 h 10000"/>
              <a:gd name="connsiteX0" fmla="*/ 0 w 5964"/>
              <a:gd name="connsiteY0" fmla="*/ 9702 h 9702"/>
              <a:gd name="connsiteX1" fmla="*/ 850 w 5964"/>
              <a:gd name="connsiteY1" fmla="*/ 0 h 9702"/>
              <a:gd name="connsiteX2" fmla="*/ 5964 w 5964"/>
              <a:gd name="connsiteY2" fmla="*/ 0 h 9702"/>
              <a:gd name="connsiteX3" fmla="*/ 4751 w 5964"/>
              <a:gd name="connsiteY3" fmla="*/ 9404 h 9702"/>
              <a:gd name="connsiteX4" fmla="*/ 0 w 5964"/>
              <a:gd name="connsiteY4" fmla="*/ 9702 h 9702"/>
              <a:gd name="connsiteX0" fmla="*/ 0 w 10000"/>
              <a:gd name="connsiteY0" fmla="*/ 10000 h 10000"/>
              <a:gd name="connsiteX1" fmla="*/ 1425 w 10000"/>
              <a:gd name="connsiteY1" fmla="*/ 0 h 10000"/>
              <a:gd name="connsiteX2" fmla="*/ 10000 w 10000"/>
              <a:gd name="connsiteY2" fmla="*/ 0 h 10000"/>
              <a:gd name="connsiteX3" fmla="*/ 7107 w 10000"/>
              <a:gd name="connsiteY3" fmla="*/ 10000 h 10000"/>
              <a:gd name="connsiteX4" fmla="*/ 0 w 10000"/>
              <a:gd name="connsiteY4" fmla="*/ 10000 h 10000"/>
              <a:gd name="connsiteX0" fmla="*/ 0 w 8586"/>
              <a:gd name="connsiteY0" fmla="*/ 10000 h 10000"/>
              <a:gd name="connsiteX1" fmla="*/ 1425 w 8586"/>
              <a:gd name="connsiteY1" fmla="*/ 0 h 10000"/>
              <a:gd name="connsiteX2" fmla="*/ 8586 w 8586"/>
              <a:gd name="connsiteY2" fmla="*/ 0 h 10000"/>
              <a:gd name="connsiteX3" fmla="*/ 7107 w 8586"/>
              <a:gd name="connsiteY3" fmla="*/ 10000 h 10000"/>
              <a:gd name="connsiteX4" fmla="*/ 0 w 8586"/>
              <a:gd name="connsiteY4" fmla="*/ 10000 h 10000"/>
              <a:gd name="connsiteX0" fmla="*/ 0 w 10630"/>
              <a:gd name="connsiteY0" fmla="*/ 10000 h 10000"/>
              <a:gd name="connsiteX1" fmla="*/ 1660 w 10630"/>
              <a:gd name="connsiteY1" fmla="*/ 0 h 10000"/>
              <a:gd name="connsiteX2" fmla="*/ 10000 w 10630"/>
              <a:gd name="connsiteY2" fmla="*/ 0 h 10000"/>
              <a:gd name="connsiteX3" fmla="*/ 10630 w 10630"/>
              <a:gd name="connsiteY3" fmla="*/ 10000 h 10000"/>
              <a:gd name="connsiteX4" fmla="*/ 0 w 10630"/>
              <a:gd name="connsiteY4" fmla="*/ 10000 h 10000"/>
              <a:gd name="connsiteX0" fmla="*/ 0 w 12294"/>
              <a:gd name="connsiteY0" fmla="*/ 10000 h 10000"/>
              <a:gd name="connsiteX1" fmla="*/ 1660 w 12294"/>
              <a:gd name="connsiteY1" fmla="*/ 0 h 10000"/>
              <a:gd name="connsiteX2" fmla="*/ 12294 w 12294"/>
              <a:gd name="connsiteY2" fmla="*/ 0 h 10000"/>
              <a:gd name="connsiteX3" fmla="*/ 10630 w 12294"/>
              <a:gd name="connsiteY3" fmla="*/ 10000 h 10000"/>
              <a:gd name="connsiteX4" fmla="*/ 0 w 12294"/>
              <a:gd name="connsiteY4" fmla="*/ 10000 h 10000"/>
              <a:gd name="connsiteX0" fmla="*/ 0 w 14747"/>
              <a:gd name="connsiteY0" fmla="*/ 10000 h 10307"/>
              <a:gd name="connsiteX1" fmla="*/ 1660 w 14747"/>
              <a:gd name="connsiteY1" fmla="*/ 0 h 10307"/>
              <a:gd name="connsiteX2" fmla="*/ 12294 w 14747"/>
              <a:gd name="connsiteY2" fmla="*/ 0 h 10307"/>
              <a:gd name="connsiteX3" fmla="*/ 14747 w 14747"/>
              <a:gd name="connsiteY3" fmla="*/ 10307 h 10307"/>
              <a:gd name="connsiteX4" fmla="*/ 0 w 14747"/>
              <a:gd name="connsiteY4" fmla="*/ 10000 h 10307"/>
              <a:gd name="connsiteX0" fmla="*/ 0 w 16882"/>
              <a:gd name="connsiteY0" fmla="*/ 10000 h 10307"/>
              <a:gd name="connsiteX1" fmla="*/ 1660 w 16882"/>
              <a:gd name="connsiteY1" fmla="*/ 0 h 10307"/>
              <a:gd name="connsiteX2" fmla="*/ 16882 w 16882"/>
              <a:gd name="connsiteY2" fmla="*/ 307 h 10307"/>
              <a:gd name="connsiteX3" fmla="*/ 14747 w 16882"/>
              <a:gd name="connsiteY3" fmla="*/ 10307 h 10307"/>
              <a:gd name="connsiteX4" fmla="*/ 0 w 16882"/>
              <a:gd name="connsiteY4" fmla="*/ 10000 h 1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2" h="10307">
                <a:moveTo>
                  <a:pt x="0" y="10000"/>
                </a:moveTo>
                <a:lnTo>
                  <a:pt x="1660" y="0"/>
                </a:lnTo>
                <a:lnTo>
                  <a:pt x="16882" y="307"/>
                </a:lnTo>
                <a:lnTo>
                  <a:pt x="14747" y="10307"/>
                </a:lnTo>
                <a:lnTo>
                  <a:pt x="0" y="10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543176" y="-135014"/>
            <a:ext cx="6429374" cy="1177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rPr>
              <a:t>Web: User-</a:t>
            </a:r>
            <a:r>
              <a:rPr lang="ja-JP" altLang="en-US" sz="4800" b="1" dirty="0">
                <a:solidFill>
                  <a:schemeClr val="accent1"/>
                </a:solidFill>
              </a:rPr>
              <a:t>ユーザー</a:t>
            </a:r>
            <a:endParaRPr lang="en-US" sz="4800" b="1" dirty="0">
              <a:solidFill>
                <a:schemeClr val="accent1"/>
              </a:solidFill>
            </a:endParaRPr>
          </a:p>
        </p:txBody>
      </p:sp>
      <p:sp>
        <p:nvSpPr>
          <p:cNvPr id="32" name="Oval 31"/>
          <p:cNvSpPr/>
          <p:nvPr/>
        </p:nvSpPr>
        <p:spPr>
          <a:xfrm>
            <a:off x="627867" y="912490"/>
            <a:ext cx="659434" cy="65943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9" name="Rectangle 58"/>
          <p:cNvSpPr/>
          <p:nvPr/>
        </p:nvSpPr>
        <p:spPr>
          <a:xfrm>
            <a:off x="718474" y="847034"/>
            <a:ext cx="470000" cy="769441"/>
          </a:xfrm>
          <a:prstGeom prst="rect">
            <a:avLst/>
          </a:prstGeom>
          <a:noFill/>
        </p:spPr>
        <p:txBody>
          <a:bodyPr wrap="none" lIns="91440" tIns="45720" rIns="91440" bIns="45720">
            <a:spAutoFit/>
          </a:bodyPr>
          <a:lstStyle/>
          <a:p>
            <a:pPr algn="ct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1</a:t>
            </a:r>
            <a:endParaRPr lang="en-US" sz="5400" dirty="0">
              <a:ln w="0"/>
              <a:solidFill>
                <a:schemeClr val="accent1"/>
              </a:solidFill>
              <a:effectLst>
                <a:outerShdw blurRad="38100" dist="25400" dir="5400000" algn="ctr" rotWithShape="0">
                  <a:srgbClr val="6E747A">
                    <a:alpha val="43000"/>
                  </a:srgbClr>
                </a:outerShdw>
              </a:effectLst>
            </a:endParaRPr>
          </a:p>
        </p:txBody>
      </p:sp>
      <p:sp>
        <p:nvSpPr>
          <p:cNvPr id="41" name="TextBox 40"/>
          <p:cNvSpPr txBox="1"/>
          <p:nvPr/>
        </p:nvSpPr>
        <p:spPr>
          <a:xfrm>
            <a:off x="1325665" y="1293577"/>
            <a:ext cx="1648080" cy="461665"/>
          </a:xfrm>
          <a:prstGeom prst="rect">
            <a:avLst/>
          </a:prstGeom>
          <a:noFill/>
        </p:spPr>
        <p:txBody>
          <a:bodyPr wrap="none" rtlCol="0">
            <a:spAutoFit/>
          </a:bodyPr>
          <a:lstStyle/>
          <a:p>
            <a:r>
              <a:rPr lang="en-US" sz="2400" dirty="0" smtClean="0">
                <a:ln w="0"/>
                <a:solidFill>
                  <a:schemeClr val="bg1"/>
                </a:solidFill>
                <a:effectLst>
                  <a:outerShdw blurRad="38100" dist="25400" dir="5400000" algn="ctr" rotWithShape="0">
                    <a:srgbClr val="6E747A">
                      <a:alpha val="43000"/>
                    </a:srgbClr>
                  </a:outerShdw>
                </a:effectLst>
              </a:rPr>
              <a:t>User profile</a:t>
            </a:r>
            <a:endParaRPr lang="en-US" sz="2400" dirty="0">
              <a:ln w="0"/>
              <a:solidFill>
                <a:schemeClr val="bg1"/>
              </a:solidFill>
              <a:effectLst>
                <a:outerShdw blurRad="38100" dist="25400" dir="5400000" algn="ctr" rotWithShape="0">
                  <a:srgbClr val="6E747A">
                    <a:alpha val="43000"/>
                  </a:srgbClr>
                </a:outerShdw>
              </a:effectLst>
            </a:endParaRPr>
          </a:p>
        </p:txBody>
      </p:sp>
      <p:pic>
        <p:nvPicPr>
          <p:cNvPr id="29" name="Picture 28"/>
          <p:cNvPicPr/>
          <p:nvPr/>
        </p:nvPicPr>
        <p:blipFill>
          <a:blip r:embed="rId2">
            <a:extLst>
              <a:ext uri="{28A0092B-C50C-407E-A947-70E740481C1C}">
                <a14:useLocalDpi xmlns:a14="http://schemas.microsoft.com/office/drawing/2010/main" val="0"/>
              </a:ext>
            </a:extLst>
          </a:blip>
          <a:srcRect/>
          <a:stretch>
            <a:fillRect/>
          </a:stretch>
        </p:blipFill>
        <p:spPr bwMode="auto">
          <a:xfrm>
            <a:off x="718474" y="2180337"/>
            <a:ext cx="5368413" cy="4034803"/>
          </a:xfrm>
          <a:prstGeom prst="rect">
            <a:avLst/>
          </a:prstGeom>
          <a:noFill/>
          <a:ln>
            <a:noFill/>
          </a:ln>
        </p:spPr>
      </p:pic>
      <p:sp>
        <p:nvSpPr>
          <p:cNvPr id="43" name="Flowchart: Data 88"/>
          <p:cNvSpPr>
            <a:spLocks/>
          </p:cNvSpPr>
          <p:nvPr/>
        </p:nvSpPr>
        <p:spPr>
          <a:xfrm rot="10800000" flipH="1">
            <a:off x="6683528" y="1217266"/>
            <a:ext cx="4100674" cy="47893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4751 w 10000"/>
              <a:gd name="connsiteY3" fmla="*/ 9702 h 10000"/>
              <a:gd name="connsiteX4" fmla="*/ 0 w 10000"/>
              <a:gd name="connsiteY4" fmla="*/ 10000 h 10000"/>
              <a:gd name="connsiteX0" fmla="*/ 0 w 5964"/>
              <a:gd name="connsiteY0" fmla="*/ 9702 h 9702"/>
              <a:gd name="connsiteX1" fmla="*/ 850 w 5964"/>
              <a:gd name="connsiteY1" fmla="*/ 0 h 9702"/>
              <a:gd name="connsiteX2" fmla="*/ 5964 w 5964"/>
              <a:gd name="connsiteY2" fmla="*/ 0 h 9702"/>
              <a:gd name="connsiteX3" fmla="*/ 4751 w 5964"/>
              <a:gd name="connsiteY3" fmla="*/ 9404 h 9702"/>
              <a:gd name="connsiteX4" fmla="*/ 0 w 5964"/>
              <a:gd name="connsiteY4" fmla="*/ 9702 h 9702"/>
              <a:gd name="connsiteX0" fmla="*/ 0 w 10000"/>
              <a:gd name="connsiteY0" fmla="*/ 10000 h 10000"/>
              <a:gd name="connsiteX1" fmla="*/ 1425 w 10000"/>
              <a:gd name="connsiteY1" fmla="*/ 0 h 10000"/>
              <a:gd name="connsiteX2" fmla="*/ 10000 w 10000"/>
              <a:gd name="connsiteY2" fmla="*/ 0 h 10000"/>
              <a:gd name="connsiteX3" fmla="*/ 7107 w 10000"/>
              <a:gd name="connsiteY3" fmla="*/ 10000 h 10000"/>
              <a:gd name="connsiteX4" fmla="*/ 0 w 10000"/>
              <a:gd name="connsiteY4" fmla="*/ 10000 h 10000"/>
              <a:gd name="connsiteX0" fmla="*/ 0 w 8586"/>
              <a:gd name="connsiteY0" fmla="*/ 10000 h 10000"/>
              <a:gd name="connsiteX1" fmla="*/ 1425 w 8586"/>
              <a:gd name="connsiteY1" fmla="*/ 0 h 10000"/>
              <a:gd name="connsiteX2" fmla="*/ 8586 w 8586"/>
              <a:gd name="connsiteY2" fmla="*/ 0 h 10000"/>
              <a:gd name="connsiteX3" fmla="*/ 7107 w 8586"/>
              <a:gd name="connsiteY3" fmla="*/ 10000 h 10000"/>
              <a:gd name="connsiteX4" fmla="*/ 0 w 8586"/>
              <a:gd name="connsiteY4" fmla="*/ 10000 h 10000"/>
              <a:gd name="connsiteX0" fmla="*/ 0 w 10630"/>
              <a:gd name="connsiteY0" fmla="*/ 10000 h 10000"/>
              <a:gd name="connsiteX1" fmla="*/ 1660 w 10630"/>
              <a:gd name="connsiteY1" fmla="*/ 0 h 10000"/>
              <a:gd name="connsiteX2" fmla="*/ 10000 w 10630"/>
              <a:gd name="connsiteY2" fmla="*/ 0 h 10000"/>
              <a:gd name="connsiteX3" fmla="*/ 10630 w 10630"/>
              <a:gd name="connsiteY3" fmla="*/ 10000 h 10000"/>
              <a:gd name="connsiteX4" fmla="*/ 0 w 10630"/>
              <a:gd name="connsiteY4" fmla="*/ 10000 h 10000"/>
              <a:gd name="connsiteX0" fmla="*/ 0 w 12294"/>
              <a:gd name="connsiteY0" fmla="*/ 10000 h 10000"/>
              <a:gd name="connsiteX1" fmla="*/ 1660 w 12294"/>
              <a:gd name="connsiteY1" fmla="*/ 0 h 10000"/>
              <a:gd name="connsiteX2" fmla="*/ 12294 w 12294"/>
              <a:gd name="connsiteY2" fmla="*/ 0 h 10000"/>
              <a:gd name="connsiteX3" fmla="*/ 10630 w 12294"/>
              <a:gd name="connsiteY3" fmla="*/ 10000 h 10000"/>
              <a:gd name="connsiteX4" fmla="*/ 0 w 12294"/>
              <a:gd name="connsiteY4" fmla="*/ 10000 h 10000"/>
              <a:gd name="connsiteX0" fmla="*/ 0 w 14747"/>
              <a:gd name="connsiteY0" fmla="*/ 10000 h 10307"/>
              <a:gd name="connsiteX1" fmla="*/ 1660 w 14747"/>
              <a:gd name="connsiteY1" fmla="*/ 0 h 10307"/>
              <a:gd name="connsiteX2" fmla="*/ 12294 w 14747"/>
              <a:gd name="connsiteY2" fmla="*/ 0 h 10307"/>
              <a:gd name="connsiteX3" fmla="*/ 14747 w 14747"/>
              <a:gd name="connsiteY3" fmla="*/ 10307 h 10307"/>
              <a:gd name="connsiteX4" fmla="*/ 0 w 14747"/>
              <a:gd name="connsiteY4" fmla="*/ 10000 h 10307"/>
              <a:gd name="connsiteX0" fmla="*/ 0 w 16882"/>
              <a:gd name="connsiteY0" fmla="*/ 10000 h 10307"/>
              <a:gd name="connsiteX1" fmla="*/ 1660 w 16882"/>
              <a:gd name="connsiteY1" fmla="*/ 0 h 10307"/>
              <a:gd name="connsiteX2" fmla="*/ 16882 w 16882"/>
              <a:gd name="connsiteY2" fmla="*/ 307 h 10307"/>
              <a:gd name="connsiteX3" fmla="*/ 14747 w 16882"/>
              <a:gd name="connsiteY3" fmla="*/ 10307 h 10307"/>
              <a:gd name="connsiteX4" fmla="*/ 0 w 16882"/>
              <a:gd name="connsiteY4" fmla="*/ 10000 h 1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2" h="10307">
                <a:moveTo>
                  <a:pt x="0" y="10000"/>
                </a:moveTo>
                <a:lnTo>
                  <a:pt x="1660" y="0"/>
                </a:lnTo>
                <a:lnTo>
                  <a:pt x="16882" y="307"/>
                </a:lnTo>
                <a:lnTo>
                  <a:pt x="14747" y="10307"/>
                </a:lnTo>
                <a:lnTo>
                  <a:pt x="0" y="10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333972" y="880943"/>
            <a:ext cx="659434" cy="65943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5" name="Rectangle 44"/>
          <p:cNvSpPr/>
          <p:nvPr/>
        </p:nvSpPr>
        <p:spPr>
          <a:xfrm>
            <a:off x="6424579" y="815487"/>
            <a:ext cx="470000" cy="769441"/>
          </a:xfrm>
          <a:prstGeom prst="rect">
            <a:avLst/>
          </a:prstGeom>
          <a:noFill/>
        </p:spPr>
        <p:txBody>
          <a:bodyPr wrap="none" lIns="91440" tIns="45720" rIns="91440" bIns="45720">
            <a:spAutoFit/>
          </a:bodyPr>
          <a:lstStyle/>
          <a:p>
            <a:pPr algn="ct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2</a:t>
            </a:r>
            <a:endParaRPr lang="en-US" sz="5400" dirty="0">
              <a:ln w="0"/>
              <a:solidFill>
                <a:schemeClr val="accent1"/>
              </a:solidFill>
              <a:effectLst>
                <a:outerShdw blurRad="38100" dist="25400" dir="5400000" algn="ctr" rotWithShape="0">
                  <a:srgbClr val="6E747A">
                    <a:alpha val="43000"/>
                  </a:srgbClr>
                </a:outerShdw>
              </a:effectLst>
            </a:endParaRPr>
          </a:p>
        </p:txBody>
      </p:sp>
      <p:sp>
        <p:nvSpPr>
          <p:cNvPr id="46" name="TextBox 45"/>
          <p:cNvSpPr txBox="1"/>
          <p:nvPr/>
        </p:nvSpPr>
        <p:spPr>
          <a:xfrm>
            <a:off x="7031770" y="1262030"/>
            <a:ext cx="1988108" cy="461665"/>
          </a:xfrm>
          <a:prstGeom prst="rect">
            <a:avLst/>
          </a:prstGeom>
          <a:noFill/>
        </p:spPr>
        <p:txBody>
          <a:bodyPr wrap="none" rtlCol="0">
            <a:spAutoFit/>
          </a:bodyPr>
          <a:lstStyle/>
          <a:p>
            <a:r>
              <a:rPr lang="en-US" sz="2400" dirty="0" smtClean="0">
                <a:ln w="0"/>
                <a:solidFill>
                  <a:schemeClr val="bg1"/>
                </a:solidFill>
                <a:effectLst>
                  <a:outerShdw blurRad="38100" dist="25400" dir="5400000" algn="ctr" rotWithShape="0">
                    <a:srgbClr val="6E747A">
                      <a:alpha val="43000"/>
                    </a:srgbClr>
                  </a:outerShdw>
                </a:effectLst>
              </a:rPr>
              <a:t>Update profile</a:t>
            </a:r>
            <a:endParaRPr lang="en-US" sz="2400" dirty="0">
              <a:ln w="0"/>
              <a:solidFill>
                <a:schemeClr val="bg1"/>
              </a:solidFill>
              <a:effectLst>
                <a:outerShdw blurRad="38100" dist="25400" dir="5400000" algn="ctr" rotWithShape="0">
                  <a:srgbClr val="6E747A">
                    <a:alpha val="43000"/>
                  </a:srgbClr>
                </a:outerShdw>
              </a:effectLst>
            </a:endParaRPr>
          </a:p>
        </p:txBody>
      </p:sp>
      <p:pic>
        <p:nvPicPr>
          <p:cNvPr id="47" name="Picture 46"/>
          <p:cNvPicPr>
            <a:picLocks noChangeAspect="1"/>
          </p:cNvPicPr>
          <p:nvPr/>
        </p:nvPicPr>
        <p:blipFill>
          <a:blip r:embed="rId3"/>
          <a:stretch>
            <a:fillRect/>
          </a:stretch>
        </p:blipFill>
        <p:spPr>
          <a:xfrm>
            <a:off x="6086887" y="2000857"/>
            <a:ext cx="5608584" cy="4214283"/>
          </a:xfrm>
          <a:prstGeom prst="rect">
            <a:avLst/>
          </a:prstGeom>
        </p:spPr>
      </p:pic>
    </p:spTree>
    <p:extLst>
      <p:ext uri="{BB962C8B-B14F-4D97-AF65-F5344CB8AC3E}">
        <p14:creationId xmlns:p14="http://schemas.microsoft.com/office/powerpoint/2010/main" val="3781596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43176" y="-135014"/>
            <a:ext cx="6429374" cy="1177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rPr>
              <a:t>Web: User-</a:t>
            </a:r>
            <a:r>
              <a:rPr lang="ja-JP" altLang="en-US" sz="4800" b="1" dirty="0">
                <a:solidFill>
                  <a:schemeClr val="accent1"/>
                </a:solidFill>
              </a:rPr>
              <a:t>ユーザー</a:t>
            </a:r>
            <a:endParaRPr lang="en-US" sz="4800" b="1" dirty="0">
              <a:solidFill>
                <a:schemeClr val="accent1"/>
              </a:solidFill>
            </a:endParaRPr>
          </a:p>
        </p:txBody>
      </p:sp>
      <p:sp>
        <p:nvSpPr>
          <p:cNvPr id="57" name="Flowchart: Data 88"/>
          <p:cNvSpPr>
            <a:spLocks/>
          </p:cNvSpPr>
          <p:nvPr/>
        </p:nvSpPr>
        <p:spPr>
          <a:xfrm rot="10800000" flipH="1">
            <a:off x="931366" y="1875540"/>
            <a:ext cx="4100674" cy="47893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4751 w 10000"/>
              <a:gd name="connsiteY3" fmla="*/ 9702 h 10000"/>
              <a:gd name="connsiteX4" fmla="*/ 0 w 10000"/>
              <a:gd name="connsiteY4" fmla="*/ 10000 h 10000"/>
              <a:gd name="connsiteX0" fmla="*/ 0 w 5964"/>
              <a:gd name="connsiteY0" fmla="*/ 9702 h 9702"/>
              <a:gd name="connsiteX1" fmla="*/ 850 w 5964"/>
              <a:gd name="connsiteY1" fmla="*/ 0 h 9702"/>
              <a:gd name="connsiteX2" fmla="*/ 5964 w 5964"/>
              <a:gd name="connsiteY2" fmla="*/ 0 h 9702"/>
              <a:gd name="connsiteX3" fmla="*/ 4751 w 5964"/>
              <a:gd name="connsiteY3" fmla="*/ 9404 h 9702"/>
              <a:gd name="connsiteX4" fmla="*/ 0 w 5964"/>
              <a:gd name="connsiteY4" fmla="*/ 9702 h 9702"/>
              <a:gd name="connsiteX0" fmla="*/ 0 w 10000"/>
              <a:gd name="connsiteY0" fmla="*/ 10000 h 10000"/>
              <a:gd name="connsiteX1" fmla="*/ 1425 w 10000"/>
              <a:gd name="connsiteY1" fmla="*/ 0 h 10000"/>
              <a:gd name="connsiteX2" fmla="*/ 10000 w 10000"/>
              <a:gd name="connsiteY2" fmla="*/ 0 h 10000"/>
              <a:gd name="connsiteX3" fmla="*/ 7107 w 10000"/>
              <a:gd name="connsiteY3" fmla="*/ 10000 h 10000"/>
              <a:gd name="connsiteX4" fmla="*/ 0 w 10000"/>
              <a:gd name="connsiteY4" fmla="*/ 10000 h 10000"/>
              <a:gd name="connsiteX0" fmla="*/ 0 w 8586"/>
              <a:gd name="connsiteY0" fmla="*/ 10000 h 10000"/>
              <a:gd name="connsiteX1" fmla="*/ 1425 w 8586"/>
              <a:gd name="connsiteY1" fmla="*/ 0 h 10000"/>
              <a:gd name="connsiteX2" fmla="*/ 8586 w 8586"/>
              <a:gd name="connsiteY2" fmla="*/ 0 h 10000"/>
              <a:gd name="connsiteX3" fmla="*/ 7107 w 8586"/>
              <a:gd name="connsiteY3" fmla="*/ 10000 h 10000"/>
              <a:gd name="connsiteX4" fmla="*/ 0 w 8586"/>
              <a:gd name="connsiteY4" fmla="*/ 10000 h 10000"/>
              <a:gd name="connsiteX0" fmla="*/ 0 w 10630"/>
              <a:gd name="connsiteY0" fmla="*/ 10000 h 10000"/>
              <a:gd name="connsiteX1" fmla="*/ 1660 w 10630"/>
              <a:gd name="connsiteY1" fmla="*/ 0 h 10000"/>
              <a:gd name="connsiteX2" fmla="*/ 10000 w 10630"/>
              <a:gd name="connsiteY2" fmla="*/ 0 h 10000"/>
              <a:gd name="connsiteX3" fmla="*/ 10630 w 10630"/>
              <a:gd name="connsiteY3" fmla="*/ 10000 h 10000"/>
              <a:gd name="connsiteX4" fmla="*/ 0 w 10630"/>
              <a:gd name="connsiteY4" fmla="*/ 10000 h 10000"/>
              <a:gd name="connsiteX0" fmla="*/ 0 w 12294"/>
              <a:gd name="connsiteY0" fmla="*/ 10000 h 10000"/>
              <a:gd name="connsiteX1" fmla="*/ 1660 w 12294"/>
              <a:gd name="connsiteY1" fmla="*/ 0 h 10000"/>
              <a:gd name="connsiteX2" fmla="*/ 12294 w 12294"/>
              <a:gd name="connsiteY2" fmla="*/ 0 h 10000"/>
              <a:gd name="connsiteX3" fmla="*/ 10630 w 12294"/>
              <a:gd name="connsiteY3" fmla="*/ 10000 h 10000"/>
              <a:gd name="connsiteX4" fmla="*/ 0 w 12294"/>
              <a:gd name="connsiteY4" fmla="*/ 10000 h 10000"/>
              <a:gd name="connsiteX0" fmla="*/ 0 w 14747"/>
              <a:gd name="connsiteY0" fmla="*/ 10000 h 10307"/>
              <a:gd name="connsiteX1" fmla="*/ 1660 w 14747"/>
              <a:gd name="connsiteY1" fmla="*/ 0 h 10307"/>
              <a:gd name="connsiteX2" fmla="*/ 12294 w 14747"/>
              <a:gd name="connsiteY2" fmla="*/ 0 h 10307"/>
              <a:gd name="connsiteX3" fmla="*/ 14747 w 14747"/>
              <a:gd name="connsiteY3" fmla="*/ 10307 h 10307"/>
              <a:gd name="connsiteX4" fmla="*/ 0 w 14747"/>
              <a:gd name="connsiteY4" fmla="*/ 10000 h 10307"/>
              <a:gd name="connsiteX0" fmla="*/ 0 w 16882"/>
              <a:gd name="connsiteY0" fmla="*/ 10000 h 10307"/>
              <a:gd name="connsiteX1" fmla="*/ 1660 w 16882"/>
              <a:gd name="connsiteY1" fmla="*/ 0 h 10307"/>
              <a:gd name="connsiteX2" fmla="*/ 16882 w 16882"/>
              <a:gd name="connsiteY2" fmla="*/ 307 h 10307"/>
              <a:gd name="connsiteX3" fmla="*/ 14747 w 16882"/>
              <a:gd name="connsiteY3" fmla="*/ 10307 h 10307"/>
              <a:gd name="connsiteX4" fmla="*/ 0 w 16882"/>
              <a:gd name="connsiteY4" fmla="*/ 10000 h 1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2" h="10307">
                <a:moveTo>
                  <a:pt x="0" y="10000"/>
                </a:moveTo>
                <a:lnTo>
                  <a:pt x="1660" y="0"/>
                </a:lnTo>
                <a:lnTo>
                  <a:pt x="16882" y="307"/>
                </a:lnTo>
                <a:lnTo>
                  <a:pt x="14747" y="10307"/>
                </a:lnTo>
                <a:lnTo>
                  <a:pt x="0" y="10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44467" y="1462755"/>
            <a:ext cx="659434" cy="65943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1111884" y="1201842"/>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62" idx="2"/>
          </p:cNvCxnSpPr>
          <p:nvPr/>
        </p:nvCxnSpPr>
        <p:spPr>
          <a:xfrm flipV="1">
            <a:off x="1344152" y="1445318"/>
            <a:ext cx="3679572" cy="27101"/>
          </a:xfrm>
          <a:prstGeom prst="line">
            <a:avLst/>
          </a:prstGeom>
        </p:spPr>
        <p:style>
          <a:lnRef idx="1">
            <a:schemeClr val="accent1"/>
          </a:lnRef>
          <a:fillRef idx="0">
            <a:schemeClr val="accent1"/>
          </a:fillRef>
          <a:effectRef idx="0">
            <a:schemeClr val="accent1"/>
          </a:effectRef>
          <a:fontRef idx="minor">
            <a:schemeClr val="tx1"/>
          </a:fontRef>
        </p:style>
      </p:cxnSp>
      <p:sp>
        <p:nvSpPr>
          <p:cNvPr id="62" name="Flowchart: Data 88"/>
          <p:cNvSpPr>
            <a:spLocks/>
          </p:cNvSpPr>
          <p:nvPr/>
        </p:nvSpPr>
        <p:spPr>
          <a:xfrm rot="10800000" flipH="1">
            <a:off x="923050" y="980653"/>
            <a:ext cx="4100674" cy="47893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4751 w 10000"/>
              <a:gd name="connsiteY3" fmla="*/ 9702 h 10000"/>
              <a:gd name="connsiteX4" fmla="*/ 0 w 10000"/>
              <a:gd name="connsiteY4" fmla="*/ 10000 h 10000"/>
              <a:gd name="connsiteX0" fmla="*/ 0 w 5964"/>
              <a:gd name="connsiteY0" fmla="*/ 9702 h 9702"/>
              <a:gd name="connsiteX1" fmla="*/ 850 w 5964"/>
              <a:gd name="connsiteY1" fmla="*/ 0 h 9702"/>
              <a:gd name="connsiteX2" fmla="*/ 5964 w 5964"/>
              <a:gd name="connsiteY2" fmla="*/ 0 h 9702"/>
              <a:gd name="connsiteX3" fmla="*/ 4751 w 5964"/>
              <a:gd name="connsiteY3" fmla="*/ 9404 h 9702"/>
              <a:gd name="connsiteX4" fmla="*/ 0 w 5964"/>
              <a:gd name="connsiteY4" fmla="*/ 9702 h 9702"/>
              <a:gd name="connsiteX0" fmla="*/ 0 w 10000"/>
              <a:gd name="connsiteY0" fmla="*/ 10000 h 10000"/>
              <a:gd name="connsiteX1" fmla="*/ 1425 w 10000"/>
              <a:gd name="connsiteY1" fmla="*/ 0 h 10000"/>
              <a:gd name="connsiteX2" fmla="*/ 10000 w 10000"/>
              <a:gd name="connsiteY2" fmla="*/ 0 h 10000"/>
              <a:gd name="connsiteX3" fmla="*/ 7107 w 10000"/>
              <a:gd name="connsiteY3" fmla="*/ 10000 h 10000"/>
              <a:gd name="connsiteX4" fmla="*/ 0 w 10000"/>
              <a:gd name="connsiteY4" fmla="*/ 10000 h 10000"/>
              <a:gd name="connsiteX0" fmla="*/ 0 w 8586"/>
              <a:gd name="connsiteY0" fmla="*/ 10000 h 10000"/>
              <a:gd name="connsiteX1" fmla="*/ 1425 w 8586"/>
              <a:gd name="connsiteY1" fmla="*/ 0 h 10000"/>
              <a:gd name="connsiteX2" fmla="*/ 8586 w 8586"/>
              <a:gd name="connsiteY2" fmla="*/ 0 h 10000"/>
              <a:gd name="connsiteX3" fmla="*/ 7107 w 8586"/>
              <a:gd name="connsiteY3" fmla="*/ 10000 h 10000"/>
              <a:gd name="connsiteX4" fmla="*/ 0 w 8586"/>
              <a:gd name="connsiteY4" fmla="*/ 10000 h 10000"/>
              <a:gd name="connsiteX0" fmla="*/ 0 w 10630"/>
              <a:gd name="connsiteY0" fmla="*/ 10000 h 10000"/>
              <a:gd name="connsiteX1" fmla="*/ 1660 w 10630"/>
              <a:gd name="connsiteY1" fmla="*/ 0 h 10000"/>
              <a:gd name="connsiteX2" fmla="*/ 10000 w 10630"/>
              <a:gd name="connsiteY2" fmla="*/ 0 h 10000"/>
              <a:gd name="connsiteX3" fmla="*/ 10630 w 10630"/>
              <a:gd name="connsiteY3" fmla="*/ 10000 h 10000"/>
              <a:gd name="connsiteX4" fmla="*/ 0 w 10630"/>
              <a:gd name="connsiteY4" fmla="*/ 10000 h 10000"/>
              <a:gd name="connsiteX0" fmla="*/ 0 w 12294"/>
              <a:gd name="connsiteY0" fmla="*/ 10000 h 10000"/>
              <a:gd name="connsiteX1" fmla="*/ 1660 w 12294"/>
              <a:gd name="connsiteY1" fmla="*/ 0 h 10000"/>
              <a:gd name="connsiteX2" fmla="*/ 12294 w 12294"/>
              <a:gd name="connsiteY2" fmla="*/ 0 h 10000"/>
              <a:gd name="connsiteX3" fmla="*/ 10630 w 12294"/>
              <a:gd name="connsiteY3" fmla="*/ 10000 h 10000"/>
              <a:gd name="connsiteX4" fmla="*/ 0 w 12294"/>
              <a:gd name="connsiteY4" fmla="*/ 10000 h 10000"/>
              <a:gd name="connsiteX0" fmla="*/ 0 w 14747"/>
              <a:gd name="connsiteY0" fmla="*/ 10000 h 10307"/>
              <a:gd name="connsiteX1" fmla="*/ 1660 w 14747"/>
              <a:gd name="connsiteY1" fmla="*/ 0 h 10307"/>
              <a:gd name="connsiteX2" fmla="*/ 12294 w 14747"/>
              <a:gd name="connsiteY2" fmla="*/ 0 h 10307"/>
              <a:gd name="connsiteX3" fmla="*/ 14747 w 14747"/>
              <a:gd name="connsiteY3" fmla="*/ 10307 h 10307"/>
              <a:gd name="connsiteX4" fmla="*/ 0 w 14747"/>
              <a:gd name="connsiteY4" fmla="*/ 10000 h 10307"/>
              <a:gd name="connsiteX0" fmla="*/ 0 w 16882"/>
              <a:gd name="connsiteY0" fmla="*/ 10000 h 10307"/>
              <a:gd name="connsiteX1" fmla="*/ 1660 w 16882"/>
              <a:gd name="connsiteY1" fmla="*/ 0 h 10307"/>
              <a:gd name="connsiteX2" fmla="*/ 16882 w 16882"/>
              <a:gd name="connsiteY2" fmla="*/ 307 h 10307"/>
              <a:gd name="connsiteX3" fmla="*/ 14747 w 16882"/>
              <a:gd name="connsiteY3" fmla="*/ 10307 h 10307"/>
              <a:gd name="connsiteX4" fmla="*/ 0 w 16882"/>
              <a:gd name="connsiteY4" fmla="*/ 10000 h 1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2" h="10307">
                <a:moveTo>
                  <a:pt x="0" y="10000"/>
                </a:moveTo>
                <a:lnTo>
                  <a:pt x="1660" y="0"/>
                </a:lnTo>
                <a:lnTo>
                  <a:pt x="16882" y="307"/>
                </a:lnTo>
                <a:lnTo>
                  <a:pt x="14747" y="10307"/>
                </a:lnTo>
                <a:lnTo>
                  <a:pt x="0" y="10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459945" y="1009305"/>
            <a:ext cx="1657954" cy="461665"/>
          </a:xfrm>
          <a:prstGeom prst="rect">
            <a:avLst/>
          </a:prstGeom>
          <a:noFill/>
        </p:spPr>
        <p:txBody>
          <a:bodyPr wrap="none" rtlCol="0">
            <a:spAutoFit/>
          </a:bodyPr>
          <a:lstStyle/>
          <a:p>
            <a:r>
              <a:rPr lang="en-US" sz="2400" dirty="0" smtClean="0">
                <a:ln w="0"/>
                <a:solidFill>
                  <a:schemeClr val="bg1"/>
                </a:solidFill>
                <a:effectLst>
                  <a:outerShdw blurRad="38100" dist="25400" dir="5400000" algn="ctr" rotWithShape="0">
                    <a:srgbClr val="6E747A">
                      <a:alpha val="43000"/>
                    </a:srgbClr>
                  </a:outerShdw>
                </a:effectLst>
              </a:rPr>
              <a:t>View album</a:t>
            </a:r>
            <a:endParaRPr lang="en-US" sz="2400" dirty="0">
              <a:ln w="0"/>
              <a:solidFill>
                <a:schemeClr val="bg1"/>
              </a:solidFill>
              <a:effectLst>
                <a:outerShdw blurRad="38100" dist="25400" dir="5400000" algn="ctr" rotWithShape="0">
                  <a:srgbClr val="6E747A">
                    <a:alpha val="43000"/>
                  </a:srgbClr>
                </a:outerShdw>
              </a:effectLst>
            </a:endParaRPr>
          </a:p>
        </p:txBody>
      </p:sp>
      <p:sp>
        <p:nvSpPr>
          <p:cNvPr id="67" name="Oval 66"/>
          <p:cNvSpPr/>
          <p:nvPr/>
        </p:nvSpPr>
        <p:spPr>
          <a:xfrm>
            <a:off x="562992" y="638740"/>
            <a:ext cx="659434" cy="65943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0" name="Rectangle 69"/>
          <p:cNvSpPr/>
          <p:nvPr/>
        </p:nvSpPr>
        <p:spPr>
          <a:xfrm>
            <a:off x="654978" y="589595"/>
            <a:ext cx="476413" cy="769441"/>
          </a:xfrm>
          <a:prstGeom prst="rect">
            <a:avLst/>
          </a:prstGeom>
          <a:noFill/>
        </p:spPr>
        <p:txBody>
          <a:bodyPr wrap="none" lIns="91440" tIns="45720" rIns="91440" bIns="45720">
            <a:spAutoFit/>
          </a:bodyPr>
          <a:lstStyle/>
          <a:p>
            <a:pPr algn="ctr"/>
            <a:r>
              <a:rPr lang="en-US" sz="44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1</a:t>
            </a:r>
            <a:endParaRPr lang="en-US" sz="5400">
              <a:ln w="0"/>
              <a:solidFill>
                <a:schemeClr val="accent1"/>
              </a:solidFill>
              <a:effectLst>
                <a:outerShdw blurRad="38100" dist="25400" dir="5400000" algn="ctr" rotWithShape="0">
                  <a:srgbClr val="6E747A">
                    <a:alpha val="43000"/>
                  </a:srgbClr>
                </a:outerShdw>
              </a:effectLst>
            </a:endParaRPr>
          </a:p>
        </p:txBody>
      </p:sp>
      <p:sp>
        <p:nvSpPr>
          <p:cNvPr id="71" name="TextBox 70"/>
          <p:cNvSpPr txBox="1"/>
          <p:nvPr/>
        </p:nvSpPr>
        <p:spPr>
          <a:xfrm>
            <a:off x="1451398" y="1875541"/>
            <a:ext cx="1846146" cy="461665"/>
          </a:xfrm>
          <a:prstGeom prst="rect">
            <a:avLst/>
          </a:prstGeom>
          <a:noFill/>
        </p:spPr>
        <p:txBody>
          <a:bodyPr wrap="none" rtlCol="0">
            <a:spAutoFit/>
          </a:bodyPr>
          <a:lstStyle/>
          <a:p>
            <a:r>
              <a:rPr lang="en-US" sz="2400" dirty="0" smtClean="0">
                <a:ln w="0"/>
                <a:solidFill>
                  <a:schemeClr val="bg1"/>
                </a:solidFill>
                <a:effectLst>
                  <a:outerShdw blurRad="38100" dist="25400" dir="5400000" algn="ctr" rotWithShape="0">
                    <a:srgbClr val="6E747A">
                      <a:alpha val="43000"/>
                    </a:srgbClr>
                  </a:outerShdw>
                </a:effectLst>
              </a:rPr>
              <a:t>View answer</a:t>
            </a:r>
            <a:endParaRPr lang="en-US" sz="2400" dirty="0">
              <a:ln w="0"/>
              <a:solidFill>
                <a:schemeClr val="bg1"/>
              </a:solidFill>
              <a:effectLst>
                <a:outerShdw blurRad="38100" dist="25400" dir="5400000" algn="ctr" rotWithShape="0">
                  <a:srgbClr val="6E747A">
                    <a:alpha val="43000"/>
                  </a:srgbClr>
                </a:outerShdw>
              </a:effectLst>
            </a:endParaRPr>
          </a:p>
        </p:txBody>
      </p:sp>
      <p:sp>
        <p:nvSpPr>
          <p:cNvPr id="72" name="Rectangle 71"/>
          <p:cNvSpPr/>
          <p:nvPr/>
        </p:nvSpPr>
        <p:spPr>
          <a:xfrm>
            <a:off x="650174" y="1370827"/>
            <a:ext cx="476413" cy="769441"/>
          </a:xfrm>
          <a:prstGeom prst="rect">
            <a:avLst/>
          </a:prstGeom>
          <a:noFill/>
        </p:spPr>
        <p:txBody>
          <a:bodyPr wrap="none" lIns="91440" tIns="45720" rIns="91440" bIns="45720">
            <a:spAutoFit/>
          </a:bodyPr>
          <a:lstStyle/>
          <a:p>
            <a:pPr algn="ctr"/>
            <a:r>
              <a:rPr lang="en-US" sz="44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2</a:t>
            </a:r>
            <a:endParaRPr lang="en-US" sz="5400">
              <a:ln w="0"/>
              <a:solidFill>
                <a:schemeClr val="accent1"/>
              </a:solidFill>
              <a:effectLst>
                <a:outerShdw blurRad="38100" dist="25400" dir="5400000" algn="ctr" rotWithShape="0">
                  <a:srgbClr val="6E747A">
                    <a:alpha val="43000"/>
                  </a:srgbClr>
                </a:outerShdw>
              </a:effectLst>
            </a:endParaRPr>
          </a:p>
        </p:txBody>
      </p:sp>
      <p:pic>
        <p:nvPicPr>
          <p:cNvPr id="73" name="Picture 72"/>
          <p:cNvPicPr/>
          <p:nvPr/>
        </p:nvPicPr>
        <p:blipFill>
          <a:blip r:embed="rId2">
            <a:extLst>
              <a:ext uri="{28A0092B-C50C-407E-A947-70E740481C1C}">
                <a14:useLocalDpi xmlns:a14="http://schemas.microsoft.com/office/drawing/2010/main" val="0"/>
              </a:ext>
            </a:extLst>
          </a:blip>
          <a:srcRect/>
          <a:stretch>
            <a:fillRect/>
          </a:stretch>
        </p:blipFill>
        <p:spPr bwMode="auto">
          <a:xfrm>
            <a:off x="222505" y="2767256"/>
            <a:ext cx="5159690" cy="3098810"/>
          </a:xfrm>
          <a:prstGeom prst="rect">
            <a:avLst/>
          </a:prstGeom>
          <a:noFill/>
          <a:ln>
            <a:noFill/>
          </a:ln>
        </p:spPr>
      </p:pic>
      <p:pic>
        <p:nvPicPr>
          <p:cNvPr id="74" name="Picture 73"/>
          <p:cNvPicPr/>
          <p:nvPr/>
        </p:nvPicPr>
        <p:blipFill>
          <a:blip r:embed="rId3">
            <a:extLst>
              <a:ext uri="{28A0092B-C50C-407E-A947-70E740481C1C}">
                <a14:useLocalDpi xmlns:a14="http://schemas.microsoft.com/office/drawing/2010/main" val="0"/>
              </a:ext>
            </a:extLst>
          </a:blip>
          <a:srcRect/>
          <a:stretch>
            <a:fillRect/>
          </a:stretch>
        </p:blipFill>
        <p:spPr bwMode="auto">
          <a:xfrm>
            <a:off x="5485434" y="3752786"/>
            <a:ext cx="5943600" cy="2113280"/>
          </a:xfrm>
          <a:prstGeom prst="rect">
            <a:avLst/>
          </a:prstGeom>
          <a:noFill/>
          <a:ln>
            <a:noFill/>
          </a:ln>
        </p:spPr>
      </p:pic>
      <p:pic>
        <p:nvPicPr>
          <p:cNvPr id="2" name="Picture 1"/>
          <p:cNvPicPr>
            <a:picLocks noChangeAspect="1"/>
          </p:cNvPicPr>
          <p:nvPr/>
        </p:nvPicPr>
        <p:blipFill>
          <a:blip r:embed="rId4"/>
          <a:stretch>
            <a:fillRect/>
          </a:stretch>
        </p:blipFill>
        <p:spPr>
          <a:xfrm>
            <a:off x="5493750" y="1072243"/>
            <a:ext cx="5943600" cy="2651211"/>
          </a:xfrm>
          <a:prstGeom prst="rect">
            <a:avLst/>
          </a:prstGeom>
        </p:spPr>
      </p:pic>
    </p:spTree>
    <p:extLst>
      <p:ext uri="{BB962C8B-B14F-4D97-AF65-F5344CB8AC3E}">
        <p14:creationId xmlns:p14="http://schemas.microsoft.com/office/powerpoint/2010/main" val="3182037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lowchart: Data 88"/>
          <p:cNvSpPr>
            <a:spLocks/>
          </p:cNvSpPr>
          <p:nvPr/>
        </p:nvSpPr>
        <p:spPr>
          <a:xfrm rot="10800000" flipH="1">
            <a:off x="7394554" y="1131801"/>
            <a:ext cx="4705875" cy="47893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4751 w 10000"/>
              <a:gd name="connsiteY3" fmla="*/ 9702 h 10000"/>
              <a:gd name="connsiteX4" fmla="*/ 0 w 10000"/>
              <a:gd name="connsiteY4" fmla="*/ 10000 h 10000"/>
              <a:gd name="connsiteX0" fmla="*/ 0 w 5964"/>
              <a:gd name="connsiteY0" fmla="*/ 9702 h 9702"/>
              <a:gd name="connsiteX1" fmla="*/ 850 w 5964"/>
              <a:gd name="connsiteY1" fmla="*/ 0 h 9702"/>
              <a:gd name="connsiteX2" fmla="*/ 5964 w 5964"/>
              <a:gd name="connsiteY2" fmla="*/ 0 h 9702"/>
              <a:gd name="connsiteX3" fmla="*/ 4751 w 5964"/>
              <a:gd name="connsiteY3" fmla="*/ 9404 h 9702"/>
              <a:gd name="connsiteX4" fmla="*/ 0 w 5964"/>
              <a:gd name="connsiteY4" fmla="*/ 9702 h 9702"/>
              <a:gd name="connsiteX0" fmla="*/ 0 w 10000"/>
              <a:gd name="connsiteY0" fmla="*/ 10000 h 10000"/>
              <a:gd name="connsiteX1" fmla="*/ 1425 w 10000"/>
              <a:gd name="connsiteY1" fmla="*/ 0 h 10000"/>
              <a:gd name="connsiteX2" fmla="*/ 10000 w 10000"/>
              <a:gd name="connsiteY2" fmla="*/ 0 h 10000"/>
              <a:gd name="connsiteX3" fmla="*/ 7107 w 10000"/>
              <a:gd name="connsiteY3" fmla="*/ 10000 h 10000"/>
              <a:gd name="connsiteX4" fmla="*/ 0 w 10000"/>
              <a:gd name="connsiteY4" fmla="*/ 10000 h 10000"/>
              <a:gd name="connsiteX0" fmla="*/ 0 w 8586"/>
              <a:gd name="connsiteY0" fmla="*/ 10000 h 10000"/>
              <a:gd name="connsiteX1" fmla="*/ 1425 w 8586"/>
              <a:gd name="connsiteY1" fmla="*/ 0 h 10000"/>
              <a:gd name="connsiteX2" fmla="*/ 8586 w 8586"/>
              <a:gd name="connsiteY2" fmla="*/ 0 h 10000"/>
              <a:gd name="connsiteX3" fmla="*/ 7107 w 8586"/>
              <a:gd name="connsiteY3" fmla="*/ 10000 h 10000"/>
              <a:gd name="connsiteX4" fmla="*/ 0 w 8586"/>
              <a:gd name="connsiteY4" fmla="*/ 10000 h 10000"/>
              <a:gd name="connsiteX0" fmla="*/ 0 w 10630"/>
              <a:gd name="connsiteY0" fmla="*/ 10000 h 10000"/>
              <a:gd name="connsiteX1" fmla="*/ 1660 w 10630"/>
              <a:gd name="connsiteY1" fmla="*/ 0 h 10000"/>
              <a:gd name="connsiteX2" fmla="*/ 10000 w 10630"/>
              <a:gd name="connsiteY2" fmla="*/ 0 h 10000"/>
              <a:gd name="connsiteX3" fmla="*/ 10630 w 10630"/>
              <a:gd name="connsiteY3" fmla="*/ 10000 h 10000"/>
              <a:gd name="connsiteX4" fmla="*/ 0 w 10630"/>
              <a:gd name="connsiteY4" fmla="*/ 10000 h 10000"/>
              <a:gd name="connsiteX0" fmla="*/ 0 w 12294"/>
              <a:gd name="connsiteY0" fmla="*/ 10000 h 10000"/>
              <a:gd name="connsiteX1" fmla="*/ 1660 w 12294"/>
              <a:gd name="connsiteY1" fmla="*/ 0 h 10000"/>
              <a:gd name="connsiteX2" fmla="*/ 12294 w 12294"/>
              <a:gd name="connsiteY2" fmla="*/ 0 h 10000"/>
              <a:gd name="connsiteX3" fmla="*/ 10630 w 12294"/>
              <a:gd name="connsiteY3" fmla="*/ 10000 h 10000"/>
              <a:gd name="connsiteX4" fmla="*/ 0 w 12294"/>
              <a:gd name="connsiteY4" fmla="*/ 10000 h 10000"/>
              <a:gd name="connsiteX0" fmla="*/ 0 w 14747"/>
              <a:gd name="connsiteY0" fmla="*/ 10000 h 10307"/>
              <a:gd name="connsiteX1" fmla="*/ 1660 w 14747"/>
              <a:gd name="connsiteY1" fmla="*/ 0 h 10307"/>
              <a:gd name="connsiteX2" fmla="*/ 12294 w 14747"/>
              <a:gd name="connsiteY2" fmla="*/ 0 h 10307"/>
              <a:gd name="connsiteX3" fmla="*/ 14747 w 14747"/>
              <a:gd name="connsiteY3" fmla="*/ 10307 h 10307"/>
              <a:gd name="connsiteX4" fmla="*/ 0 w 14747"/>
              <a:gd name="connsiteY4" fmla="*/ 10000 h 10307"/>
              <a:gd name="connsiteX0" fmla="*/ 0 w 16882"/>
              <a:gd name="connsiteY0" fmla="*/ 10000 h 10307"/>
              <a:gd name="connsiteX1" fmla="*/ 1660 w 16882"/>
              <a:gd name="connsiteY1" fmla="*/ 0 h 10307"/>
              <a:gd name="connsiteX2" fmla="*/ 16882 w 16882"/>
              <a:gd name="connsiteY2" fmla="*/ 307 h 10307"/>
              <a:gd name="connsiteX3" fmla="*/ 14747 w 16882"/>
              <a:gd name="connsiteY3" fmla="*/ 10307 h 10307"/>
              <a:gd name="connsiteX4" fmla="*/ 0 w 16882"/>
              <a:gd name="connsiteY4" fmla="*/ 10000 h 1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2" h="10307">
                <a:moveTo>
                  <a:pt x="0" y="10000"/>
                </a:moveTo>
                <a:lnTo>
                  <a:pt x="1660" y="0"/>
                </a:lnTo>
                <a:lnTo>
                  <a:pt x="16882" y="307"/>
                </a:lnTo>
                <a:lnTo>
                  <a:pt x="14747" y="10307"/>
                </a:lnTo>
                <a:lnTo>
                  <a:pt x="0" y="10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007656" y="719016"/>
            <a:ext cx="659434" cy="65943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543176" y="-135014"/>
            <a:ext cx="6429374" cy="1177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rPr>
              <a:t>Web: Admin-</a:t>
            </a:r>
            <a:r>
              <a:rPr lang="ja-JP" altLang="en-US" sz="4800" b="1" dirty="0">
                <a:solidFill>
                  <a:schemeClr val="accent1"/>
                </a:solidFill>
              </a:rPr>
              <a:t>管理者</a:t>
            </a:r>
            <a:endParaRPr lang="en-US" sz="4800" b="1" dirty="0">
              <a:solidFill>
                <a:schemeClr val="accent1"/>
              </a:solidFill>
            </a:endParaRPr>
          </a:p>
        </p:txBody>
      </p:sp>
      <p:cxnSp>
        <p:nvCxnSpPr>
          <p:cNvPr id="5" name="Straight Connector 4"/>
          <p:cNvCxnSpPr/>
          <p:nvPr/>
        </p:nvCxnSpPr>
        <p:spPr>
          <a:xfrm>
            <a:off x="1126632" y="1035470"/>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19" idx="2"/>
          </p:cNvCxnSpPr>
          <p:nvPr/>
        </p:nvCxnSpPr>
        <p:spPr>
          <a:xfrm flipV="1">
            <a:off x="1656153" y="1603650"/>
            <a:ext cx="3679572" cy="27101"/>
          </a:xfrm>
          <a:prstGeom prst="line">
            <a:avLst/>
          </a:prstGeom>
        </p:spPr>
        <p:style>
          <a:lnRef idx="1">
            <a:schemeClr val="accent1"/>
          </a:lnRef>
          <a:fillRef idx="0">
            <a:schemeClr val="accent1"/>
          </a:fillRef>
          <a:effectRef idx="0">
            <a:schemeClr val="accent1"/>
          </a:effectRef>
          <a:fontRef idx="minor">
            <a:schemeClr val="tx1"/>
          </a:fontRef>
        </p:style>
      </p:cxnSp>
      <p:sp>
        <p:nvSpPr>
          <p:cNvPr id="19" name="Flowchart: Data 88"/>
          <p:cNvSpPr>
            <a:spLocks/>
          </p:cNvSpPr>
          <p:nvPr/>
        </p:nvSpPr>
        <p:spPr>
          <a:xfrm rot="10800000" flipH="1">
            <a:off x="1235051" y="1138985"/>
            <a:ext cx="4100674" cy="47893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4751 w 10000"/>
              <a:gd name="connsiteY3" fmla="*/ 9702 h 10000"/>
              <a:gd name="connsiteX4" fmla="*/ 0 w 10000"/>
              <a:gd name="connsiteY4" fmla="*/ 10000 h 10000"/>
              <a:gd name="connsiteX0" fmla="*/ 0 w 5964"/>
              <a:gd name="connsiteY0" fmla="*/ 9702 h 9702"/>
              <a:gd name="connsiteX1" fmla="*/ 850 w 5964"/>
              <a:gd name="connsiteY1" fmla="*/ 0 h 9702"/>
              <a:gd name="connsiteX2" fmla="*/ 5964 w 5964"/>
              <a:gd name="connsiteY2" fmla="*/ 0 h 9702"/>
              <a:gd name="connsiteX3" fmla="*/ 4751 w 5964"/>
              <a:gd name="connsiteY3" fmla="*/ 9404 h 9702"/>
              <a:gd name="connsiteX4" fmla="*/ 0 w 5964"/>
              <a:gd name="connsiteY4" fmla="*/ 9702 h 9702"/>
              <a:gd name="connsiteX0" fmla="*/ 0 w 10000"/>
              <a:gd name="connsiteY0" fmla="*/ 10000 h 10000"/>
              <a:gd name="connsiteX1" fmla="*/ 1425 w 10000"/>
              <a:gd name="connsiteY1" fmla="*/ 0 h 10000"/>
              <a:gd name="connsiteX2" fmla="*/ 10000 w 10000"/>
              <a:gd name="connsiteY2" fmla="*/ 0 h 10000"/>
              <a:gd name="connsiteX3" fmla="*/ 7107 w 10000"/>
              <a:gd name="connsiteY3" fmla="*/ 10000 h 10000"/>
              <a:gd name="connsiteX4" fmla="*/ 0 w 10000"/>
              <a:gd name="connsiteY4" fmla="*/ 10000 h 10000"/>
              <a:gd name="connsiteX0" fmla="*/ 0 w 8586"/>
              <a:gd name="connsiteY0" fmla="*/ 10000 h 10000"/>
              <a:gd name="connsiteX1" fmla="*/ 1425 w 8586"/>
              <a:gd name="connsiteY1" fmla="*/ 0 h 10000"/>
              <a:gd name="connsiteX2" fmla="*/ 8586 w 8586"/>
              <a:gd name="connsiteY2" fmla="*/ 0 h 10000"/>
              <a:gd name="connsiteX3" fmla="*/ 7107 w 8586"/>
              <a:gd name="connsiteY3" fmla="*/ 10000 h 10000"/>
              <a:gd name="connsiteX4" fmla="*/ 0 w 8586"/>
              <a:gd name="connsiteY4" fmla="*/ 10000 h 10000"/>
              <a:gd name="connsiteX0" fmla="*/ 0 w 10630"/>
              <a:gd name="connsiteY0" fmla="*/ 10000 h 10000"/>
              <a:gd name="connsiteX1" fmla="*/ 1660 w 10630"/>
              <a:gd name="connsiteY1" fmla="*/ 0 h 10000"/>
              <a:gd name="connsiteX2" fmla="*/ 10000 w 10630"/>
              <a:gd name="connsiteY2" fmla="*/ 0 h 10000"/>
              <a:gd name="connsiteX3" fmla="*/ 10630 w 10630"/>
              <a:gd name="connsiteY3" fmla="*/ 10000 h 10000"/>
              <a:gd name="connsiteX4" fmla="*/ 0 w 10630"/>
              <a:gd name="connsiteY4" fmla="*/ 10000 h 10000"/>
              <a:gd name="connsiteX0" fmla="*/ 0 w 12294"/>
              <a:gd name="connsiteY0" fmla="*/ 10000 h 10000"/>
              <a:gd name="connsiteX1" fmla="*/ 1660 w 12294"/>
              <a:gd name="connsiteY1" fmla="*/ 0 h 10000"/>
              <a:gd name="connsiteX2" fmla="*/ 12294 w 12294"/>
              <a:gd name="connsiteY2" fmla="*/ 0 h 10000"/>
              <a:gd name="connsiteX3" fmla="*/ 10630 w 12294"/>
              <a:gd name="connsiteY3" fmla="*/ 10000 h 10000"/>
              <a:gd name="connsiteX4" fmla="*/ 0 w 12294"/>
              <a:gd name="connsiteY4" fmla="*/ 10000 h 10000"/>
              <a:gd name="connsiteX0" fmla="*/ 0 w 14747"/>
              <a:gd name="connsiteY0" fmla="*/ 10000 h 10307"/>
              <a:gd name="connsiteX1" fmla="*/ 1660 w 14747"/>
              <a:gd name="connsiteY1" fmla="*/ 0 h 10307"/>
              <a:gd name="connsiteX2" fmla="*/ 12294 w 14747"/>
              <a:gd name="connsiteY2" fmla="*/ 0 h 10307"/>
              <a:gd name="connsiteX3" fmla="*/ 14747 w 14747"/>
              <a:gd name="connsiteY3" fmla="*/ 10307 h 10307"/>
              <a:gd name="connsiteX4" fmla="*/ 0 w 14747"/>
              <a:gd name="connsiteY4" fmla="*/ 10000 h 10307"/>
              <a:gd name="connsiteX0" fmla="*/ 0 w 16882"/>
              <a:gd name="connsiteY0" fmla="*/ 10000 h 10307"/>
              <a:gd name="connsiteX1" fmla="*/ 1660 w 16882"/>
              <a:gd name="connsiteY1" fmla="*/ 0 h 10307"/>
              <a:gd name="connsiteX2" fmla="*/ 16882 w 16882"/>
              <a:gd name="connsiteY2" fmla="*/ 307 h 10307"/>
              <a:gd name="connsiteX3" fmla="*/ 14747 w 16882"/>
              <a:gd name="connsiteY3" fmla="*/ 10307 h 10307"/>
              <a:gd name="connsiteX4" fmla="*/ 0 w 16882"/>
              <a:gd name="connsiteY4" fmla="*/ 10000 h 1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2" h="10307">
                <a:moveTo>
                  <a:pt x="0" y="10000"/>
                </a:moveTo>
                <a:lnTo>
                  <a:pt x="1660" y="0"/>
                </a:lnTo>
                <a:lnTo>
                  <a:pt x="16882" y="307"/>
                </a:lnTo>
                <a:lnTo>
                  <a:pt x="14747" y="10307"/>
                </a:lnTo>
                <a:lnTo>
                  <a:pt x="0" y="10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472570" y="1134708"/>
            <a:ext cx="853119" cy="461665"/>
          </a:xfrm>
          <a:prstGeom prst="rect">
            <a:avLst/>
          </a:prstGeom>
          <a:noFill/>
        </p:spPr>
        <p:txBody>
          <a:bodyPr wrap="none" rtlCol="0">
            <a:spAutoFit/>
          </a:bodyPr>
          <a:lstStyle/>
          <a:p>
            <a:r>
              <a:rPr lang="en-US" sz="2400" dirty="0" smtClean="0">
                <a:ln w="0"/>
                <a:solidFill>
                  <a:schemeClr val="bg1"/>
                </a:solidFill>
                <a:effectLst>
                  <a:outerShdw blurRad="38100" dist="25400" dir="5400000" algn="ctr" rotWithShape="0">
                    <a:srgbClr val="6E747A">
                      <a:alpha val="43000"/>
                    </a:srgbClr>
                  </a:outerShdw>
                </a:effectLst>
              </a:rPr>
              <a:t>Login</a:t>
            </a:r>
            <a:endParaRPr lang="en-US" sz="2400" dirty="0">
              <a:ln w="0"/>
              <a:solidFill>
                <a:schemeClr val="bg1"/>
              </a:solidFill>
              <a:effectLst>
                <a:outerShdw blurRad="38100" dist="25400" dir="5400000" algn="ctr" rotWithShape="0">
                  <a:srgbClr val="6E747A">
                    <a:alpha val="43000"/>
                  </a:srgbClr>
                </a:outerShdw>
              </a:effectLst>
            </a:endParaRPr>
          </a:p>
        </p:txBody>
      </p:sp>
      <p:sp>
        <p:nvSpPr>
          <p:cNvPr id="25" name="Oval 24"/>
          <p:cNvSpPr/>
          <p:nvPr/>
        </p:nvSpPr>
        <p:spPr>
          <a:xfrm>
            <a:off x="575617" y="764143"/>
            <a:ext cx="659434" cy="65943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6" name="Rectangle 25"/>
          <p:cNvSpPr/>
          <p:nvPr/>
        </p:nvSpPr>
        <p:spPr>
          <a:xfrm>
            <a:off x="667603" y="714998"/>
            <a:ext cx="476413" cy="769441"/>
          </a:xfrm>
          <a:prstGeom prst="rect">
            <a:avLst/>
          </a:prstGeom>
          <a:noFill/>
        </p:spPr>
        <p:txBody>
          <a:bodyPr wrap="none" lIns="91440" tIns="45720" rIns="91440" bIns="45720">
            <a:spAutoFit/>
          </a:bodyPr>
          <a:lstStyle/>
          <a:p>
            <a:pPr algn="ctr"/>
            <a:r>
              <a:rPr lang="en-US" sz="44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1</a:t>
            </a:r>
            <a:endParaRPr lang="en-US" sz="5400">
              <a:ln w="0"/>
              <a:solidFill>
                <a:schemeClr val="accent1"/>
              </a:solidFill>
              <a:effectLst>
                <a:outerShdw blurRad="38100" dist="25400" dir="5400000" algn="ctr" rotWithShape="0">
                  <a:srgbClr val="6E747A">
                    <a:alpha val="43000"/>
                  </a:srgbClr>
                </a:outerShdw>
              </a:effectLst>
            </a:endParaRPr>
          </a:p>
        </p:txBody>
      </p:sp>
      <p:sp>
        <p:nvSpPr>
          <p:cNvPr id="57" name="TextBox 56"/>
          <p:cNvSpPr txBox="1"/>
          <p:nvPr/>
        </p:nvSpPr>
        <p:spPr>
          <a:xfrm>
            <a:off x="7914587" y="1131802"/>
            <a:ext cx="1846724" cy="461665"/>
          </a:xfrm>
          <a:prstGeom prst="rect">
            <a:avLst/>
          </a:prstGeom>
          <a:noFill/>
        </p:spPr>
        <p:txBody>
          <a:bodyPr wrap="none" rtlCol="0">
            <a:spAutoFit/>
          </a:bodyPr>
          <a:lstStyle/>
          <a:p>
            <a:r>
              <a:rPr lang="en-US" sz="2400" dirty="0" smtClean="0">
                <a:ln w="0"/>
                <a:solidFill>
                  <a:schemeClr val="bg1"/>
                </a:solidFill>
                <a:effectLst>
                  <a:outerShdw blurRad="38100" dist="25400" dir="5400000" algn="ctr" rotWithShape="0">
                    <a:srgbClr val="6E747A">
                      <a:alpha val="43000"/>
                    </a:srgbClr>
                  </a:outerShdw>
                </a:effectLst>
              </a:rPr>
              <a:t>Add question</a:t>
            </a:r>
            <a:endParaRPr lang="en-US" sz="2400" dirty="0">
              <a:ln w="0"/>
              <a:solidFill>
                <a:schemeClr val="bg1"/>
              </a:solidFill>
              <a:effectLst>
                <a:outerShdw blurRad="38100" dist="25400" dir="5400000" algn="ctr" rotWithShape="0">
                  <a:srgbClr val="6E747A">
                    <a:alpha val="43000"/>
                  </a:srgbClr>
                </a:outerShdw>
              </a:effectLst>
            </a:endParaRPr>
          </a:p>
        </p:txBody>
      </p:sp>
      <p:sp>
        <p:nvSpPr>
          <p:cNvPr id="59" name="Rectangle 58"/>
          <p:cNvSpPr/>
          <p:nvPr/>
        </p:nvSpPr>
        <p:spPr>
          <a:xfrm>
            <a:off x="7113363" y="627088"/>
            <a:ext cx="476413" cy="769441"/>
          </a:xfrm>
          <a:prstGeom prst="rect">
            <a:avLst/>
          </a:prstGeom>
          <a:noFill/>
        </p:spPr>
        <p:txBody>
          <a:bodyPr wrap="none" lIns="91440" tIns="45720" rIns="91440" bIns="45720">
            <a:spAutoFit/>
          </a:bodyPr>
          <a:lstStyle/>
          <a:p>
            <a:pPr algn="ct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2</a:t>
            </a:r>
            <a:endParaRPr lang="en-US" sz="5400" dirty="0">
              <a:ln w="0"/>
              <a:solidFill>
                <a:schemeClr val="accent1"/>
              </a:solidFill>
              <a:effectLst>
                <a:outerShdw blurRad="38100" dist="25400" dir="5400000" algn="ctr" rotWithShape="0">
                  <a:srgbClr val="6E747A">
                    <a:alpha val="43000"/>
                  </a:srgbClr>
                </a:outerShdw>
              </a:effectLst>
            </a:endParaRPr>
          </a:p>
        </p:txBody>
      </p:sp>
      <p:pic>
        <p:nvPicPr>
          <p:cNvPr id="14" name="Picture 13"/>
          <p:cNvPicPr/>
          <p:nvPr/>
        </p:nvPicPr>
        <p:blipFill>
          <a:blip r:embed="rId2">
            <a:extLst>
              <a:ext uri="{28A0092B-C50C-407E-A947-70E740481C1C}">
                <a14:useLocalDpi xmlns:a14="http://schemas.microsoft.com/office/drawing/2010/main" val="0"/>
              </a:ext>
            </a:extLst>
          </a:blip>
          <a:srcRect/>
          <a:stretch>
            <a:fillRect/>
          </a:stretch>
        </p:blipFill>
        <p:spPr bwMode="auto">
          <a:xfrm>
            <a:off x="1472570" y="2561288"/>
            <a:ext cx="3213092" cy="1697761"/>
          </a:xfrm>
          <a:prstGeom prst="rect">
            <a:avLst/>
          </a:prstGeom>
          <a:noFill/>
          <a:ln>
            <a:noFill/>
          </a:ln>
        </p:spPr>
      </p:pic>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5757863" y="2072384"/>
            <a:ext cx="5943600" cy="1867492"/>
          </a:xfrm>
          <a:prstGeom prst="rect">
            <a:avLst/>
          </a:prstGeom>
          <a:noFill/>
          <a:ln>
            <a:noFill/>
          </a:ln>
        </p:spPr>
      </p:pic>
      <p:pic>
        <p:nvPicPr>
          <p:cNvPr id="16" name="Picture 15"/>
          <p:cNvPicPr/>
          <p:nvPr/>
        </p:nvPicPr>
        <p:blipFill>
          <a:blip r:embed="rId4">
            <a:extLst>
              <a:ext uri="{28A0092B-C50C-407E-A947-70E740481C1C}">
                <a14:useLocalDpi xmlns:a14="http://schemas.microsoft.com/office/drawing/2010/main" val="0"/>
              </a:ext>
            </a:extLst>
          </a:blip>
          <a:srcRect/>
          <a:stretch>
            <a:fillRect/>
          </a:stretch>
        </p:blipFill>
        <p:spPr bwMode="auto">
          <a:xfrm>
            <a:off x="5757863" y="3949333"/>
            <a:ext cx="5943600" cy="1020016"/>
          </a:xfrm>
          <a:prstGeom prst="rect">
            <a:avLst/>
          </a:prstGeom>
          <a:noFill/>
          <a:ln>
            <a:noFill/>
          </a:ln>
        </p:spPr>
      </p:pic>
    </p:spTree>
    <p:extLst>
      <p:ext uri="{BB962C8B-B14F-4D97-AF65-F5344CB8AC3E}">
        <p14:creationId xmlns:p14="http://schemas.microsoft.com/office/powerpoint/2010/main" val="3802707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14651" y="0"/>
            <a:ext cx="6429374" cy="117792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rPr>
              <a:t>Non-function requirements</a:t>
            </a:r>
          </a:p>
          <a:p>
            <a:pPr algn="ctr"/>
            <a:r>
              <a:rPr lang="ja-JP" altLang="en-US" sz="4800" dirty="0">
                <a:solidFill>
                  <a:schemeClr val="accent1"/>
                </a:solidFill>
                <a:latin typeface="Times New Roman" panose="02020603050405020304" pitchFamily="18" charset="0"/>
                <a:cs typeface="Times New Roman" panose="02020603050405020304" pitchFamily="18" charset="0"/>
              </a:rPr>
              <a:t>非機能仕様</a:t>
            </a:r>
            <a:endParaRPr lang="en-US" sz="4800" b="1" dirty="0">
              <a:solidFill>
                <a:schemeClr val="accent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235665526"/>
              </p:ext>
            </p:extLst>
          </p:nvPr>
        </p:nvGraphicFramePr>
        <p:xfrm>
          <a:off x="150020" y="1177924"/>
          <a:ext cx="11896208" cy="5050597"/>
        </p:xfrm>
        <a:graphic>
          <a:graphicData uri="http://schemas.openxmlformats.org/drawingml/2006/table">
            <a:tbl>
              <a:tblPr firstRow="1" bandRow="1">
                <a:tableStyleId>{5C22544A-7EE6-4342-B048-85BDC9FD1C3A}</a:tableStyleId>
              </a:tblPr>
              <a:tblGrid>
                <a:gridCol w="2974052"/>
                <a:gridCol w="2974052"/>
                <a:gridCol w="2974052"/>
                <a:gridCol w="2974052"/>
              </a:tblGrid>
              <a:tr h="485628">
                <a:tc>
                  <a:txBody>
                    <a:bodyPr/>
                    <a:lstStyle/>
                    <a:p>
                      <a:pPr algn="ctr"/>
                      <a:r>
                        <a:rPr lang="en-US" sz="2000" dirty="0" smtClean="0"/>
                        <a:t>Usability</a:t>
                      </a:r>
                      <a:endParaRPr lang="en-US" sz="2000" dirty="0"/>
                    </a:p>
                  </a:txBody>
                  <a:tcPr/>
                </a:tc>
                <a:tc>
                  <a:txBody>
                    <a:bodyPr/>
                    <a:lstStyle/>
                    <a:p>
                      <a:pPr algn="ctr"/>
                      <a:r>
                        <a:rPr lang="en-US" sz="2000" smtClean="0"/>
                        <a:t>Security</a:t>
                      </a:r>
                      <a:endParaRPr lang="en-US" sz="2000"/>
                    </a:p>
                  </a:txBody>
                  <a:tcPr/>
                </a:tc>
                <a:tc>
                  <a:txBody>
                    <a:bodyPr/>
                    <a:lstStyle/>
                    <a:p>
                      <a:pPr algn="ctr"/>
                      <a:r>
                        <a:rPr lang="en-US" sz="2000" dirty="0" smtClean="0"/>
                        <a:t>Maintainability</a:t>
                      </a:r>
                      <a:endParaRPr lang="en-US" sz="2000" dirty="0"/>
                    </a:p>
                  </a:txBody>
                  <a:tcPr/>
                </a:tc>
                <a:tc>
                  <a:txBody>
                    <a:bodyPr/>
                    <a:lstStyle/>
                    <a:p>
                      <a:pPr algn="ctr"/>
                      <a:r>
                        <a:rPr lang="en-US" sz="2000" smtClean="0"/>
                        <a:t>Performance</a:t>
                      </a:r>
                      <a:endParaRPr lang="en-US" sz="2000"/>
                    </a:p>
                  </a:txBody>
                  <a:tcPr/>
                </a:tc>
              </a:tr>
              <a:tr h="1739036">
                <a:tc>
                  <a:txBody>
                    <a:bodyPr/>
                    <a:lstStyle/>
                    <a:p>
                      <a:r>
                        <a:rPr lang="en-US" dirty="0" smtClean="0"/>
                        <a:t>Support</a:t>
                      </a:r>
                      <a:r>
                        <a:rPr lang="en-US" baseline="0" dirty="0" smtClean="0"/>
                        <a:t>s Vietnamese.</a:t>
                      </a:r>
                      <a:endParaRPr lang="en-US" dirty="0"/>
                    </a:p>
                  </a:txBody>
                  <a:tcPr/>
                </a:tc>
                <a:tc>
                  <a:txBody>
                    <a:bodyPr/>
                    <a:lstStyle/>
                    <a:p>
                      <a:r>
                        <a:rPr lang="en-US" dirty="0" smtClean="0"/>
                        <a:t>Require authentication for</a:t>
                      </a:r>
                      <a:r>
                        <a:rPr lang="en-US" baseline="0" dirty="0" smtClean="0"/>
                        <a:t> any access.</a:t>
                      </a:r>
                      <a:endParaRPr lang="en-US" dirty="0"/>
                    </a:p>
                  </a:txBody>
                  <a:tcPr/>
                </a:tc>
                <a:tc>
                  <a:txBody>
                    <a:bodyPr/>
                    <a:lstStyle/>
                    <a:p>
                      <a:r>
                        <a:rPr lang="en-US" dirty="0" smtClean="0"/>
                        <a:t>Follow</a:t>
                      </a:r>
                      <a:r>
                        <a:rPr lang="en-US" baseline="0" dirty="0" smtClean="0"/>
                        <a:t> coding convention.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Comment before each</a:t>
                      </a:r>
                      <a:r>
                        <a:rPr lang="en-US" baseline="0" dirty="0" smtClean="0"/>
                        <a:t> function.</a:t>
                      </a:r>
                      <a:endParaRPr lang="en-US" dirty="0" smtClean="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Database indexing.</a:t>
                      </a:r>
                      <a:endParaRPr lang="en-US"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Database in 3NF.</a:t>
                      </a:r>
                      <a:endParaRPr lang="en-US" dirty="0"/>
                    </a:p>
                  </a:txBody>
                  <a:tcPr/>
                </a:tc>
              </a:tr>
              <a:tr h="1086897">
                <a:tc>
                  <a:txBody>
                    <a:bodyPr/>
                    <a:lstStyle/>
                    <a:p>
                      <a:r>
                        <a:rPr lang="en-US" dirty="0" smtClean="0"/>
                        <a:t>The user interface should be elegant, simple,</a:t>
                      </a:r>
                      <a:r>
                        <a:rPr lang="en-US" baseline="0" dirty="0" smtClean="0"/>
                        <a:t> easy to use.</a:t>
                      </a:r>
                      <a:endParaRPr lang="en-US" dirty="0"/>
                    </a:p>
                  </a:txBody>
                  <a:tcPr/>
                </a:tc>
                <a:tc>
                  <a:txBody>
                    <a:bodyPr/>
                    <a:lstStyle/>
                    <a:p>
                      <a:r>
                        <a:rPr lang="en-US" dirty="0" smtClean="0"/>
                        <a:t>Password is encrypted by </a:t>
                      </a:r>
                      <a:r>
                        <a:rPr lang="en-US" sz="1800" b="0" i="0" kern="1200" dirty="0" smtClean="0">
                          <a:solidFill>
                            <a:schemeClr val="dk1"/>
                          </a:solidFill>
                          <a:effectLst/>
                          <a:latin typeface="+mn-lt"/>
                          <a:ea typeface="+mn-ea"/>
                          <a:cs typeface="+mn-cs"/>
                        </a:rPr>
                        <a:t>crypto</a:t>
                      </a:r>
                      <a:r>
                        <a:rPr lang="en-US" dirty="0" smtClean="0"/>
                        <a:t>, </a:t>
                      </a:r>
                      <a:r>
                        <a:rPr lang="en-US" sz="1800" b="0" i="0" kern="1200" dirty="0" smtClean="0">
                          <a:solidFill>
                            <a:schemeClr val="dk1"/>
                          </a:solidFill>
                          <a:effectLst/>
                          <a:latin typeface="+mn-lt"/>
                          <a:ea typeface="+mn-ea"/>
                          <a:cs typeface="+mn-cs"/>
                        </a:rPr>
                        <a:t>hash password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Follow Object-Oriented-Programming paradigm.</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Review code to reduce unnecessary code.</a:t>
                      </a:r>
                      <a:endParaRPr lang="en-US" sz="1800" kern="1200" dirty="0" smtClean="0">
                        <a:solidFill>
                          <a:schemeClr val="dk1"/>
                        </a:solidFill>
                        <a:effectLst/>
                        <a:latin typeface="+mn-lt"/>
                        <a:ea typeface="+mn-ea"/>
                        <a:cs typeface="+mn-cs"/>
                      </a:endParaRPr>
                    </a:p>
                    <a:p>
                      <a:endParaRPr lang="en-US" dirty="0"/>
                    </a:p>
                  </a:txBody>
                  <a:tcPr/>
                </a:tc>
              </a:tr>
              <a:tr h="1739036">
                <a:tc>
                  <a:txBody>
                    <a:bodyPr/>
                    <a:lstStyle/>
                    <a:p>
                      <a:endParaRPr lang="en-US"/>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Follow layered architecture, modular software and component-based development.</a:t>
                      </a:r>
                      <a:endParaRPr lang="en-US" sz="1800" kern="1200" dirty="0" smtClean="0">
                        <a:solidFill>
                          <a:schemeClr val="dk1"/>
                        </a:solidFill>
                        <a:effectLst/>
                        <a:latin typeface="+mn-lt"/>
                        <a:ea typeface="+mn-ea"/>
                        <a:cs typeface="+mn-cs"/>
                      </a:endParaRPr>
                    </a:p>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968405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lowchart: Data 88"/>
          <p:cNvSpPr>
            <a:spLocks/>
          </p:cNvSpPr>
          <p:nvPr/>
        </p:nvSpPr>
        <p:spPr>
          <a:xfrm rot="10800000" flipH="1">
            <a:off x="998647" y="3623231"/>
            <a:ext cx="5332876" cy="48098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8908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cubicBezTo>
                  <a:pt x="283" y="6766"/>
                  <a:pt x="567" y="3532"/>
                  <a:pt x="850" y="298"/>
                </a:cubicBezTo>
                <a:lnTo>
                  <a:pt x="10000" y="0"/>
                </a:lnTo>
                <a:lnTo>
                  <a:pt x="8908" y="10000"/>
                </a:lnTo>
                <a:lnTo>
                  <a:pt x="0" y="10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a:off x="1145957" y="1321057"/>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378225" y="1591633"/>
            <a:ext cx="43069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145957" y="2154256"/>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78225" y="2424832"/>
            <a:ext cx="43069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140365" y="2984559"/>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372633" y="3255135"/>
            <a:ext cx="4306957"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591351" y="2404047"/>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4" name="Oval 53"/>
          <p:cNvSpPr/>
          <p:nvPr/>
        </p:nvSpPr>
        <p:spPr>
          <a:xfrm>
            <a:off x="611138" y="4093343"/>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5" name="Straight Connector 54"/>
          <p:cNvCxnSpPr>
            <a:stCxn id="54" idx="5"/>
          </p:cNvCxnSpPr>
          <p:nvPr/>
        </p:nvCxnSpPr>
        <p:spPr>
          <a:xfrm>
            <a:off x="1174000" y="4656205"/>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406268" y="4926781"/>
            <a:ext cx="4306957"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345170" y="4448676"/>
            <a:ext cx="1962012" cy="461665"/>
          </a:xfrm>
          <a:prstGeom prst="rect">
            <a:avLst/>
          </a:prstGeom>
          <a:noFill/>
        </p:spPr>
        <p:txBody>
          <a:bodyPr wrap="none" rtlCol="0">
            <a:spAutoFit/>
          </a:bodyPr>
          <a:lstStyle/>
          <a:p>
            <a:r>
              <a:rPr lang="en-US" sz="2400" dirty="0" smtClean="0"/>
              <a:t>Testing-</a:t>
            </a:r>
            <a:r>
              <a:rPr lang="ja-JP" altLang="en-US" sz="2400" dirty="0" smtClean="0"/>
              <a:t>テスト</a:t>
            </a:r>
            <a:endParaRPr lang="en-US" sz="2400" dirty="0"/>
          </a:p>
        </p:txBody>
      </p:sp>
      <p:sp>
        <p:nvSpPr>
          <p:cNvPr id="58" name="Oval 57"/>
          <p:cNvSpPr/>
          <p:nvPr/>
        </p:nvSpPr>
        <p:spPr>
          <a:xfrm>
            <a:off x="611138" y="4937822"/>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9" name="Straight Connector 58"/>
          <p:cNvCxnSpPr>
            <a:stCxn id="58" idx="5"/>
          </p:cNvCxnSpPr>
          <p:nvPr/>
        </p:nvCxnSpPr>
        <p:spPr>
          <a:xfrm>
            <a:off x="1174000" y="5500684"/>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406268" y="5771260"/>
            <a:ext cx="4306957"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64563" y="5341536"/>
            <a:ext cx="3522118" cy="461665"/>
          </a:xfrm>
          <a:prstGeom prst="rect">
            <a:avLst/>
          </a:prstGeom>
          <a:noFill/>
        </p:spPr>
        <p:txBody>
          <a:bodyPr wrap="none" rtlCol="0">
            <a:spAutoFit/>
          </a:bodyPr>
          <a:lstStyle/>
          <a:p>
            <a:r>
              <a:rPr lang="en-US" altLang="ja-JP" sz="2400" dirty="0" smtClean="0"/>
              <a:t>Lesson learned-</a:t>
            </a:r>
            <a:r>
              <a:rPr lang="ja-JP" altLang="en-US" sz="2400" dirty="0" smtClean="0"/>
              <a:t>学んだこと</a:t>
            </a:r>
            <a:endParaRPr lang="en-US" sz="2400" dirty="0"/>
          </a:p>
        </p:txBody>
      </p:sp>
      <p:sp>
        <p:nvSpPr>
          <p:cNvPr id="62" name="Oval 61"/>
          <p:cNvSpPr/>
          <p:nvPr/>
        </p:nvSpPr>
        <p:spPr>
          <a:xfrm>
            <a:off x="611138" y="5768125"/>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63" name="Straight Connector 62"/>
          <p:cNvCxnSpPr>
            <a:stCxn id="62" idx="5"/>
          </p:cNvCxnSpPr>
          <p:nvPr/>
        </p:nvCxnSpPr>
        <p:spPr>
          <a:xfrm>
            <a:off x="1174000" y="6330987"/>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406268" y="6601563"/>
            <a:ext cx="4306957"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364563" y="6172533"/>
            <a:ext cx="3966150" cy="461665"/>
          </a:xfrm>
          <a:prstGeom prst="rect">
            <a:avLst/>
          </a:prstGeom>
          <a:noFill/>
        </p:spPr>
        <p:txBody>
          <a:bodyPr wrap="none" rtlCol="0">
            <a:spAutoFit/>
          </a:bodyPr>
          <a:lstStyle/>
          <a:p>
            <a:r>
              <a:rPr lang="en-US" sz="2400" dirty="0" smtClean="0"/>
              <a:t>Demo  - Q&amp;A-</a:t>
            </a:r>
            <a:r>
              <a:rPr lang="ja-JP" altLang="en-US" sz="2400" dirty="0">
                <a:latin typeface="Times New Roman" panose="02020603050405020304" pitchFamily="18" charset="0"/>
                <a:ea typeface="MS PGothic" panose="020B0600070205080204" pitchFamily="34" charset="-128"/>
              </a:rPr>
              <a:t>デモと質疑応答</a:t>
            </a:r>
            <a:endParaRPr lang="en-US" sz="2400" dirty="0"/>
          </a:p>
        </p:txBody>
      </p:sp>
      <p:sp>
        <p:nvSpPr>
          <p:cNvPr id="69" name="Rectangle 68"/>
          <p:cNvSpPr/>
          <p:nvPr/>
        </p:nvSpPr>
        <p:spPr>
          <a:xfrm>
            <a:off x="669903" y="2322385"/>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3</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0" name="Rectangle 69"/>
          <p:cNvSpPr/>
          <p:nvPr/>
        </p:nvSpPr>
        <p:spPr>
          <a:xfrm>
            <a:off x="689690" y="4019233"/>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5</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1" name="Rectangle 70"/>
          <p:cNvSpPr/>
          <p:nvPr/>
        </p:nvSpPr>
        <p:spPr>
          <a:xfrm>
            <a:off x="689690" y="4882818"/>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6</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2" name="Rectangle 71"/>
          <p:cNvSpPr/>
          <p:nvPr/>
        </p:nvSpPr>
        <p:spPr>
          <a:xfrm>
            <a:off x="689690" y="5713121"/>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7</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5"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cxnSp>
        <p:nvCxnSpPr>
          <p:cNvPr id="77" name="Straight Connector 76"/>
          <p:cNvCxnSpPr/>
          <p:nvPr/>
        </p:nvCxnSpPr>
        <p:spPr>
          <a:xfrm flipV="1">
            <a:off x="9883943" y="6728686"/>
            <a:ext cx="2168302"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3" name="Title 1"/>
          <p:cNvSpPr>
            <a:spLocks noGrp="1"/>
          </p:cNvSpPr>
          <p:nvPr>
            <p:ph type="title"/>
          </p:nvPr>
        </p:nvSpPr>
        <p:spPr>
          <a:xfrm>
            <a:off x="5002898" y="-135014"/>
            <a:ext cx="3620839" cy="1177925"/>
          </a:xfrm>
        </p:spPr>
        <p:txBody>
          <a:bodyPr>
            <a:normAutofit/>
          </a:bodyPr>
          <a:lstStyle/>
          <a:p>
            <a:pPr algn="ctr"/>
            <a:r>
              <a:rPr lang="en-US" sz="4800" b="1" dirty="0" smtClean="0">
                <a:solidFill>
                  <a:schemeClr val="accent1"/>
                </a:solidFill>
              </a:rPr>
              <a:t>Content-</a:t>
            </a:r>
            <a:r>
              <a:rPr lang="ja-JP" altLang="en-US" sz="4800"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目次</a:t>
            </a:r>
            <a:endParaRPr lang="en-US" sz="4800" b="1" dirty="0">
              <a:solidFill>
                <a:schemeClr val="accent1"/>
              </a:solidFill>
            </a:endParaRPr>
          </a:p>
        </p:txBody>
      </p:sp>
      <p:cxnSp>
        <p:nvCxnSpPr>
          <p:cNvPr id="97" name="Straight Connector 96"/>
          <p:cNvCxnSpPr/>
          <p:nvPr/>
        </p:nvCxnSpPr>
        <p:spPr>
          <a:xfrm>
            <a:off x="5469907" y="3852385"/>
            <a:ext cx="6143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813317" y="4448676"/>
            <a:ext cx="36780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077460" y="3863724"/>
            <a:ext cx="4985882"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293207" y="1101503"/>
            <a:ext cx="3913315" cy="830997"/>
          </a:xfrm>
          <a:prstGeom prst="rect">
            <a:avLst/>
          </a:prstGeom>
          <a:noFill/>
        </p:spPr>
        <p:txBody>
          <a:bodyPr wrap="none" rtlCol="0">
            <a:spAutoFit/>
          </a:bodyPr>
          <a:lstStyle/>
          <a:p>
            <a:r>
              <a:rPr lang="en-US" sz="2400" dirty="0" smtClean="0"/>
              <a:t>Project introduction-</a:t>
            </a:r>
            <a:r>
              <a:rPr lang="ja-JP" altLang="en-US" sz="2400" dirty="0">
                <a:ln w="0"/>
                <a:effectLst>
                  <a:outerShdw blurRad="38100" dist="25400" dir="5400000" algn="ctr" rotWithShape="0">
                    <a:srgbClr val="6E747A">
                      <a:alpha val="43000"/>
                    </a:srgbClr>
                  </a:outerShdw>
                </a:effectLst>
              </a:rPr>
              <a:t>はじめに</a:t>
            </a:r>
            <a:endParaRPr lang="en-US" sz="2400" dirty="0"/>
          </a:p>
          <a:p>
            <a:endParaRPr lang="en-US" sz="2400" dirty="0"/>
          </a:p>
        </p:txBody>
      </p:sp>
      <p:sp>
        <p:nvSpPr>
          <p:cNvPr id="78" name="Oval 77"/>
          <p:cNvSpPr/>
          <p:nvPr/>
        </p:nvSpPr>
        <p:spPr>
          <a:xfrm>
            <a:off x="587730" y="786986"/>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0" name="Rectangle 79"/>
          <p:cNvSpPr/>
          <p:nvPr/>
        </p:nvSpPr>
        <p:spPr>
          <a:xfrm>
            <a:off x="685556" y="737486"/>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1</a:t>
            </a:r>
            <a:endParaRPr lang="en-US" sz="5400">
              <a:ln w="0"/>
              <a:solidFill>
                <a:schemeClr val="accent1"/>
              </a:solidFill>
              <a:effectLst>
                <a:outerShdw blurRad="38100" dist="25400" dir="5400000" algn="ctr" rotWithShape="0">
                  <a:srgbClr val="6E747A">
                    <a:alpha val="43000"/>
                  </a:srgbClr>
                </a:outerShdw>
              </a:effectLst>
            </a:endParaRPr>
          </a:p>
        </p:txBody>
      </p:sp>
      <p:sp>
        <p:nvSpPr>
          <p:cNvPr id="67" name="TextBox 66"/>
          <p:cNvSpPr txBox="1"/>
          <p:nvPr/>
        </p:nvSpPr>
        <p:spPr>
          <a:xfrm>
            <a:off x="1316209" y="1967022"/>
            <a:ext cx="4999317" cy="830997"/>
          </a:xfrm>
          <a:prstGeom prst="rect">
            <a:avLst/>
          </a:prstGeom>
          <a:noFill/>
        </p:spPr>
        <p:txBody>
          <a:bodyPr wrap="none" rtlCol="0">
            <a:spAutoFit/>
          </a:bodyPr>
          <a:lstStyle/>
          <a:p>
            <a:r>
              <a:rPr lang="en-US" sz="2400" dirty="0" smtClean="0"/>
              <a:t>Project management-</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プロジェクト管理</a:t>
            </a:r>
            <a:endParaRPr lang="en-US" sz="2400" dirty="0"/>
          </a:p>
          <a:p>
            <a:endParaRPr lang="en-US" sz="2400" dirty="0"/>
          </a:p>
        </p:txBody>
      </p:sp>
      <p:sp>
        <p:nvSpPr>
          <p:cNvPr id="81" name="Oval 80"/>
          <p:cNvSpPr/>
          <p:nvPr/>
        </p:nvSpPr>
        <p:spPr>
          <a:xfrm>
            <a:off x="582944" y="1568807"/>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8" name="Rectangle 67"/>
          <p:cNvSpPr/>
          <p:nvPr/>
        </p:nvSpPr>
        <p:spPr>
          <a:xfrm>
            <a:off x="689690" y="1506714"/>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2</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9" name="TextBox 48"/>
          <p:cNvSpPr txBox="1"/>
          <p:nvPr/>
        </p:nvSpPr>
        <p:spPr>
          <a:xfrm>
            <a:off x="1378225" y="3666011"/>
            <a:ext cx="4699235" cy="461665"/>
          </a:xfrm>
          <a:prstGeom prst="rect">
            <a:avLst/>
          </a:prstGeom>
          <a:noFill/>
        </p:spPr>
        <p:txBody>
          <a:bodyPr wrap="none" rtlCol="0">
            <a:spAutoFit/>
          </a:bodyPr>
          <a:lstStyle/>
          <a:p>
            <a:r>
              <a:rPr lang="en-US" sz="2400" dirty="0" smtClean="0">
                <a:ln w="0"/>
                <a:solidFill>
                  <a:schemeClr val="bg1"/>
                </a:solidFill>
                <a:effectLst>
                  <a:outerShdw blurRad="38100" dist="25400" dir="5400000" algn="ctr" rotWithShape="0">
                    <a:srgbClr val="6E747A">
                      <a:alpha val="43000"/>
                    </a:srgbClr>
                  </a:outerShdw>
                </a:effectLst>
              </a:rPr>
              <a:t>Software design-</a:t>
            </a:r>
            <a:r>
              <a:rPr lang="ja-JP" altLang="en-US" sz="2400"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ソフトウェアの設計</a:t>
            </a:r>
            <a:endParaRPr lang="en-US" sz="2400" dirty="0">
              <a:ln w="0"/>
              <a:solidFill>
                <a:schemeClr val="bg1"/>
              </a:solidFill>
              <a:effectLst>
                <a:outerShdw blurRad="38100" dist="25400" dir="5400000" algn="ctr" rotWithShape="0">
                  <a:srgbClr val="6E747A">
                    <a:alpha val="43000"/>
                  </a:srgbClr>
                </a:outerShdw>
              </a:effectLst>
            </a:endParaRPr>
          </a:p>
        </p:txBody>
      </p:sp>
      <p:sp>
        <p:nvSpPr>
          <p:cNvPr id="66" name="TextBox 65"/>
          <p:cNvSpPr txBox="1"/>
          <p:nvPr/>
        </p:nvSpPr>
        <p:spPr>
          <a:xfrm>
            <a:off x="1314185" y="2804513"/>
            <a:ext cx="4777142" cy="461665"/>
          </a:xfrm>
          <a:prstGeom prst="rect">
            <a:avLst/>
          </a:prstGeom>
          <a:noFill/>
        </p:spPr>
        <p:txBody>
          <a:bodyPr wrap="none" rtlCol="0">
            <a:spAutoFit/>
          </a:bodyPr>
          <a:lstStyle/>
          <a:p>
            <a:r>
              <a:rPr lang="en-US" sz="2400" dirty="0" smtClean="0"/>
              <a:t>Requirement specification-</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要求仕様</a:t>
            </a:r>
            <a:endParaRPr lang="en-US" sz="2400" dirty="0"/>
          </a:p>
        </p:txBody>
      </p:sp>
      <p:sp>
        <p:nvSpPr>
          <p:cNvPr id="84" name="Oval 83"/>
          <p:cNvSpPr/>
          <p:nvPr/>
        </p:nvSpPr>
        <p:spPr>
          <a:xfrm>
            <a:off x="591351" y="3248820"/>
            <a:ext cx="659434" cy="65943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5" name="Rectangle 84"/>
          <p:cNvSpPr/>
          <p:nvPr/>
        </p:nvSpPr>
        <p:spPr>
          <a:xfrm>
            <a:off x="702189" y="3185628"/>
            <a:ext cx="476413" cy="769441"/>
          </a:xfrm>
          <a:prstGeom prst="rect">
            <a:avLst/>
          </a:prstGeom>
          <a:noFill/>
        </p:spPr>
        <p:txBody>
          <a:bodyPr wrap="none" lIns="91440" tIns="45720" rIns="91440" bIns="45720">
            <a:spAutoFit/>
          </a:bodyPr>
          <a:lstStyle/>
          <a:p>
            <a:pPr algn="ctr"/>
            <a:r>
              <a:rPr lang="en-US" sz="44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4</a:t>
            </a:r>
            <a:endParaRPr lang="en-US" sz="5400">
              <a:ln w="0"/>
              <a:solidFill>
                <a:schemeClr val="accent1"/>
              </a:solidFill>
              <a:effectLst>
                <a:outerShdw blurRad="38100" dist="25400" dir="5400000" algn="ctr" rotWithShape="0">
                  <a:srgbClr val="6E747A">
                    <a:alpha val="43000"/>
                  </a:srgbClr>
                </a:outerShdw>
              </a:effectLst>
            </a:endParaRPr>
          </a:p>
        </p:txBody>
      </p:sp>
      <p:cxnSp>
        <p:nvCxnSpPr>
          <p:cNvPr id="86" name="Straight Connector 85"/>
          <p:cNvCxnSpPr/>
          <p:nvPr/>
        </p:nvCxnSpPr>
        <p:spPr>
          <a:xfrm flipH="1">
            <a:off x="6606846" y="2097898"/>
            <a:ext cx="951409" cy="1798944"/>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320462" y="2798019"/>
            <a:ext cx="2229841" cy="461665"/>
          </a:xfrm>
          <a:prstGeom prst="rect">
            <a:avLst/>
          </a:prstGeom>
          <a:noFill/>
        </p:spPr>
        <p:txBody>
          <a:bodyPr wrap="none" rtlCol="0">
            <a:spAutoFit/>
          </a:bodyPr>
          <a:lstStyle/>
          <a:p>
            <a:r>
              <a:rPr lang="en-US" sz="2400" dirty="0"/>
              <a:t>D</a:t>
            </a:r>
            <a:r>
              <a:rPr lang="en-US" sz="2400" dirty="0" smtClean="0"/>
              <a:t>atabase design</a:t>
            </a:r>
            <a:endParaRPr lang="en-US" sz="2400" dirty="0"/>
          </a:p>
        </p:txBody>
      </p:sp>
      <p:cxnSp>
        <p:nvCxnSpPr>
          <p:cNvPr id="91" name="Straight Connector 90"/>
          <p:cNvCxnSpPr/>
          <p:nvPr/>
        </p:nvCxnSpPr>
        <p:spPr>
          <a:xfrm>
            <a:off x="7300918" y="2666999"/>
            <a:ext cx="4751327" cy="19678"/>
          </a:xfrm>
          <a:prstGeom prst="line">
            <a:avLst/>
          </a:prstGeom>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7320462" y="2225012"/>
            <a:ext cx="2073645" cy="461665"/>
          </a:xfrm>
          <a:prstGeom prst="rect">
            <a:avLst/>
          </a:prstGeom>
          <a:noFill/>
        </p:spPr>
        <p:txBody>
          <a:bodyPr wrap="none" rtlCol="0">
            <a:spAutoFit/>
          </a:bodyPr>
          <a:lstStyle/>
          <a:p>
            <a:r>
              <a:rPr lang="en-US" sz="2400" dirty="0" smtClean="0"/>
              <a:t>Decomposition</a:t>
            </a:r>
            <a:endParaRPr lang="en-US" sz="2400" dirty="0"/>
          </a:p>
        </p:txBody>
      </p:sp>
      <p:sp>
        <p:nvSpPr>
          <p:cNvPr id="94" name="TextBox 93"/>
          <p:cNvSpPr txBox="1"/>
          <p:nvPr/>
        </p:nvSpPr>
        <p:spPr>
          <a:xfrm>
            <a:off x="7357398" y="3354397"/>
            <a:ext cx="2204578" cy="461665"/>
          </a:xfrm>
          <a:prstGeom prst="rect">
            <a:avLst/>
          </a:prstGeom>
          <a:noFill/>
        </p:spPr>
        <p:txBody>
          <a:bodyPr wrap="none" rtlCol="0">
            <a:spAutoFit/>
          </a:bodyPr>
          <a:lstStyle/>
          <a:p>
            <a:r>
              <a:rPr lang="en-US" sz="2400" dirty="0" smtClean="0"/>
              <a:t>Activity diagram</a:t>
            </a:r>
            <a:endParaRPr lang="en-US" sz="2400" dirty="0"/>
          </a:p>
        </p:txBody>
      </p:sp>
      <p:cxnSp>
        <p:nvCxnSpPr>
          <p:cNvPr id="95" name="Straight Connector 94"/>
          <p:cNvCxnSpPr/>
          <p:nvPr/>
        </p:nvCxnSpPr>
        <p:spPr>
          <a:xfrm flipV="1">
            <a:off x="6963653" y="3249899"/>
            <a:ext cx="4493958" cy="10944"/>
          </a:xfrm>
          <a:prstGeom prst="line">
            <a:avLst/>
          </a:prstGeom>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357398" y="3963532"/>
            <a:ext cx="4853747" cy="461665"/>
          </a:xfrm>
          <a:prstGeom prst="rect">
            <a:avLst/>
          </a:prstGeom>
          <a:noFill/>
        </p:spPr>
        <p:txBody>
          <a:bodyPr wrap="square" rtlCol="0">
            <a:spAutoFit/>
          </a:bodyPr>
          <a:lstStyle/>
          <a:p>
            <a:r>
              <a:rPr lang="en-US" sz="2400" dirty="0" smtClean="0"/>
              <a:t>Class diagram</a:t>
            </a:r>
            <a:endParaRPr lang="en-US" sz="2400" dirty="0"/>
          </a:p>
        </p:txBody>
      </p:sp>
      <p:cxnSp>
        <p:nvCxnSpPr>
          <p:cNvPr id="98" name="Straight Connector 97"/>
          <p:cNvCxnSpPr/>
          <p:nvPr/>
        </p:nvCxnSpPr>
        <p:spPr>
          <a:xfrm flipV="1">
            <a:off x="7072396" y="5051244"/>
            <a:ext cx="3990946" cy="9206"/>
          </a:xfrm>
          <a:prstGeom prst="line">
            <a:avLst/>
          </a:prstGeom>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333694" y="4589906"/>
            <a:ext cx="4853747" cy="461665"/>
          </a:xfrm>
          <a:prstGeom prst="rect">
            <a:avLst/>
          </a:prstGeom>
          <a:noFill/>
        </p:spPr>
        <p:txBody>
          <a:bodyPr wrap="square" rtlCol="0">
            <a:spAutoFit/>
          </a:bodyPr>
          <a:lstStyle/>
          <a:p>
            <a:r>
              <a:rPr lang="en-US" sz="2400" dirty="0" smtClean="0"/>
              <a:t>Sequence diagram</a:t>
            </a:r>
            <a:endParaRPr lang="en-US" sz="2400" dirty="0"/>
          </a:p>
        </p:txBody>
      </p:sp>
      <p:cxnSp>
        <p:nvCxnSpPr>
          <p:cNvPr id="109" name="Straight Connector 108"/>
          <p:cNvCxnSpPr/>
          <p:nvPr/>
        </p:nvCxnSpPr>
        <p:spPr>
          <a:xfrm>
            <a:off x="7415868" y="5652259"/>
            <a:ext cx="4041743" cy="0"/>
          </a:xfrm>
          <a:prstGeom prst="line">
            <a:avLst/>
          </a:prstGeom>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7386633" y="5207708"/>
            <a:ext cx="4853747" cy="461665"/>
          </a:xfrm>
          <a:prstGeom prst="rect">
            <a:avLst/>
          </a:prstGeom>
          <a:noFill/>
        </p:spPr>
        <p:txBody>
          <a:bodyPr wrap="square" rtlCol="0">
            <a:spAutoFit/>
          </a:bodyPr>
          <a:lstStyle/>
          <a:p>
            <a:r>
              <a:rPr lang="en-US" sz="2400" dirty="0" smtClean="0"/>
              <a:t>Algorithm</a:t>
            </a:r>
            <a:endParaRPr lang="en-US" sz="2400" dirty="0"/>
          </a:p>
        </p:txBody>
      </p:sp>
      <p:cxnSp>
        <p:nvCxnSpPr>
          <p:cNvPr id="74" name="Straight Connector 73"/>
          <p:cNvCxnSpPr/>
          <p:nvPr/>
        </p:nvCxnSpPr>
        <p:spPr>
          <a:xfrm flipH="1" flipV="1">
            <a:off x="6640480" y="3896843"/>
            <a:ext cx="775388" cy="1786833"/>
          </a:xfrm>
          <a:prstGeom prst="line">
            <a:avLst/>
          </a:prstGeom>
        </p:spPr>
        <p:style>
          <a:lnRef idx="1">
            <a:schemeClr val="accent1"/>
          </a:lnRef>
          <a:fillRef idx="0">
            <a:schemeClr val="accent1"/>
          </a:fillRef>
          <a:effectRef idx="0">
            <a:schemeClr val="accent1"/>
          </a:effectRef>
          <a:fontRef idx="minor">
            <a:schemeClr val="tx1"/>
          </a:fontRef>
        </p:style>
      </p:cxnSp>
      <p:pic>
        <p:nvPicPr>
          <p:cNvPr id="79" name="Picture 78"/>
          <p:cNvPicPr>
            <a:picLocks noChangeAspect="1"/>
          </p:cNvPicPr>
          <p:nvPr/>
        </p:nvPicPr>
        <p:blipFill>
          <a:blip r:embed="rId2"/>
          <a:stretch>
            <a:fillRect/>
          </a:stretch>
        </p:blipFill>
        <p:spPr>
          <a:xfrm>
            <a:off x="9505274" y="6287615"/>
            <a:ext cx="684411" cy="547529"/>
          </a:xfrm>
          <a:prstGeom prst="rect">
            <a:avLst/>
          </a:prstGeom>
        </p:spPr>
      </p:pic>
      <p:cxnSp>
        <p:nvCxnSpPr>
          <p:cNvPr id="82" name="Straight Connector 81"/>
          <p:cNvCxnSpPr/>
          <p:nvPr/>
        </p:nvCxnSpPr>
        <p:spPr>
          <a:xfrm>
            <a:off x="7546690" y="2097898"/>
            <a:ext cx="4751327" cy="19678"/>
          </a:xfrm>
          <a:prstGeom prst="line">
            <a:avLst/>
          </a:prstGeom>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7391616" y="1655558"/>
            <a:ext cx="3589894" cy="461665"/>
          </a:xfrm>
          <a:prstGeom prst="rect">
            <a:avLst/>
          </a:prstGeom>
          <a:noFill/>
        </p:spPr>
        <p:txBody>
          <a:bodyPr wrap="none" rtlCol="0">
            <a:spAutoFit/>
          </a:bodyPr>
          <a:lstStyle/>
          <a:p>
            <a:r>
              <a:rPr lang="en-US" sz="2400" dirty="0" smtClean="0"/>
              <a:t>Overall system architecture</a:t>
            </a:r>
            <a:endParaRPr lang="en-US" sz="2400" dirty="0"/>
          </a:p>
        </p:txBody>
      </p:sp>
    </p:spTree>
    <p:extLst>
      <p:ext uri="{BB962C8B-B14F-4D97-AF65-F5344CB8AC3E}">
        <p14:creationId xmlns:p14="http://schemas.microsoft.com/office/powerpoint/2010/main" val="3390265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28986" y="0"/>
            <a:ext cx="6891646" cy="134210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rPr>
              <a:t>Overall system architecture</a:t>
            </a:r>
          </a:p>
          <a:p>
            <a:r>
              <a:rPr lang="ja-JP" altLang="en-US" sz="4800" dirty="0">
                <a:solidFill>
                  <a:schemeClr val="accent1"/>
                </a:solidFill>
                <a:latin typeface="Times New Roman" panose="02020603050405020304" pitchFamily="18" charset="0"/>
                <a:ea typeface="MS PGothic" panose="020B0600070205080204" pitchFamily="34" charset="-128"/>
                <a:cs typeface="Times New Roman" panose="02020603050405020304" pitchFamily="18" charset="0"/>
              </a:rPr>
              <a:t>システムアーキテクチャ全体</a:t>
            </a:r>
            <a:r>
              <a:rPr lang="en-US" sz="4800" dirty="0">
                <a:solidFill>
                  <a:srgbClr val="0070C0"/>
                </a:solidFill>
                <a:latin typeface="Times New Roman" panose="02020603050405020304" pitchFamily="18" charset="0"/>
                <a:cs typeface="Times New Roman" panose="02020603050405020304" pitchFamily="18" charset="0"/>
              </a:rPr>
              <a:t> </a:t>
            </a:r>
          </a:p>
        </p:txBody>
      </p:sp>
      <p:pic>
        <p:nvPicPr>
          <p:cNvPr id="5" name="Picture 4" descr="Architecture"/>
          <p:cNvPicPr/>
          <p:nvPr/>
        </p:nvPicPr>
        <p:blipFill>
          <a:blip r:embed="rId2">
            <a:extLst>
              <a:ext uri="{28A0092B-C50C-407E-A947-70E740481C1C}">
                <a14:useLocalDpi xmlns:a14="http://schemas.microsoft.com/office/drawing/2010/main" val="0"/>
              </a:ext>
            </a:extLst>
          </a:blip>
          <a:srcRect/>
          <a:stretch>
            <a:fillRect/>
          </a:stretch>
        </p:blipFill>
        <p:spPr bwMode="auto">
          <a:xfrm>
            <a:off x="1687430" y="1843548"/>
            <a:ext cx="9078893" cy="3716594"/>
          </a:xfrm>
          <a:prstGeom prst="rect">
            <a:avLst/>
          </a:prstGeom>
          <a:noFill/>
          <a:ln>
            <a:noFill/>
          </a:ln>
        </p:spPr>
      </p:pic>
    </p:spTree>
    <p:extLst>
      <p:ext uri="{BB962C8B-B14F-4D97-AF65-F5344CB8AC3E}">
        <p14:creationId xmlns:p14="http://schemas.microsoft.com/office/powerpoint/2010/main" val="37170564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328986" y="0"/>
            <a:ext cx="6891646" cy="13421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rPr>
              <a:t>Decomposition-</a:t>
            </a:r>
            <a:r>
              <a:rPr lang="ja-JP" altLang="en-US" sz="4800" b="1" dirty="0">
                <a:solidFill>
                  <a:schemeClr val="accent1"/>
                </a:solidFill>
              </a:rPr>
              <a:t>分解</a:t>
            </a:r>
            <a:endParaRPr lang="en-US" sz="4800" b="1" dirty="0" smtClean="0">
              <a:solidFill>
                <a:schemeClr val="accent1"/>
              </a:solidFill>
            </a:endParaRPr>
          </a:p>
          <a:p>
            <a:r>
              <a:rPr lang="en-US" sz="4800" dirty="0" smtClean="0">
                <a:solidFill>
                  <a:srgbClr val="0070C0"/>
                </a:solidFill>
                <a:latin typeface="Times New Roman" panose="02020603050405020304" pitchFamily="18" charset="0"/>
                <a:cs typeface="Times New Roman" panose="02020603050405020304" pitchFamily="18" charset="0"/>
              </a:rPr>
              <a:t> </a:t>
            </a:r>
            <a:endParaRPr lang="en-US" sz="4800"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421182" y="671051"/>
            <a:ext cx="9477876" cy="6017222"/>
          </a:xfrm>
          <a:prstGeom prst="rect">
            <a:avLst/>
          </a:prstGeom>
        </p:spPr>
      </p:pic>
    </p:spTree>
    <p:extLst>
      <p:ext uri="{BB962C8B-B14F-4D97-AF65-F5344CB8AC3E}">
        <p14:creationId xmlns:p14="http://schemas.microsoft.com/office/powerpoint/2010/main" val="32609934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488328" y="44245"/>
            <a:ext cx="7437338" cy="1430594"/>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300" b="1" dirty="0" smtClean="0">
                <a:solidFill>
                  <a:schemeClr val="accent1"/>
                </a:solidFill>
              </a:rPr>
              <a:t>Database design</a:t>
            </a:r>
          </a:p>
          <a:p>
            <a:pPr algn="ctr"/>
            <a:r>
              <a:rPr lang="ja-JP" altLang="en-US" sz="6300" b="1" dirty="0">
                <a:solidFill>
                  <a:schemeClr val="accent1"/>
                </a:solidFill>
              </a:rPr>
              <a:t>データベー</a:t>
            </a:r>
            <a:r>
              <a:rPr lang="ja-JP" altLang="en-US" sz="6300" b="1" dirty="0" smtClean="0">
                <a:solidFill>
                  <a:schemeClr val="accent1"/>
                </a:solidFill>
              </a:rPr>
              <a:t>スの設</a:t>
            </a:r>
            <a:r>
              <a:rPr lang="ja-JP" altLang="en-US" sz="6300" b="1" dirty="0">
                <a:solidFill>
                  <a:schemeClr val="accent1"/>
                </a:solidFill>
              </a:rPr>
              <a:t>計</a:t>
            </a:r>
            <a:endParaRPr lang="en-US" sz="6300" b="1" dirty="0" smtClean="0">
              <a:solidFill>
                <a:schemeClr val="accent1"/>
              </a:solidFill>
            </a:endParaRPr>
          </a:p>
          <a:p>
            <a:r>
              <a:rPr lang="en-US" sz="4800" dirty="0" smtClean="0">
                <a:solidFill>
                  <a:srgbClr val="0070C0"/>
                </a:solidFill>
                <a:latin typeface="Times New Roman" panose="02020603050405020304" pitchFamily="18" charset="0"/>
                <a:cs typeface="Times New Roman" panose="02020603050405020304" pitchFamily="18" charset="0"/>
              </a:rPr>
              <a:t> </a:t>
            </a:r>
            <a:endParaRPr lang="en-US" sz="4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514626" y="1210414"/>
            <a:ext cx="8897735" cy="5370476"/>
          </a:xfrm>
          <a:prstGeom prst="rect">
            <a:avLst/>
          </a:prstGeom>
        </p:spPr>
      </p:pic>
    </p:spTree>
    <p:extLst>
      <p:ext uri="{BB962C8B-B14F-4D97-AF65-F5344CB8AC3E}">
        <p14:creationId xmlns:p14="http://schemas.microsoft.com/office/powerpoint/2010/main" val="26020636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88327" y="44245"/>
            <a:ext cx="8617207" cy="14305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ja-JP" b="1" dirty="0" smtClean="0">
                <a:solidFill>
                  <a:schemeClr val="accent1"/>
                </a:solidFill>
              </a:rPr>
              <a:t>Activity diagram</a:t>
            </a:r>
          </a:p>
          <a:p>
            <a:pPr algn="ctr"/>
            <a:r>
              <a:rPr lang="ja-JP" altLang="en-US" b="1" dirty="0" smtClean="0">
                <a:solidFill>
                  <a:schemeClr val="accent1"/>
                </a:solidFill>
              </a:rPr>
              <a:t>ア</a:t>
            </a:r>
            <a:r>
              <a:rPr lang="ja-JP" altLang="en-US" b="1" dirty="0">
                <a:solidFill>
                  <a:schemeClr val="accent1"/>
                </a:solidFill>
              </a:rPr>
              <a:t>クティビティダイアグラム</a:t>
            </a:r>
            <a:r>
              <a:rPr lang="en-US" sz="4800" dirty="0" smtClean="0">
                <a:solidFill>
                  <a:srgbClr val="0070C0"/>
                </a:solidFill>
                <a:latin typeface="Times New Roman" panose="02020603050405020304" pitchFamily="18" charset="0"/>
                <a:cs typeface="Times New Roman" panose="02020603050405020304" pitchFamily="18" charset="0"/>
              </a:rPr>
              <a:t> </a:t>
            </a:r>
            <a:endParaRPr lang="en-US" sz="4800" dirty="0">
              <a:solidFill>
                <a:srgbClr val="0070C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1292994" y="1474839"/>
            <a:ext cx="9812539" cy="5046670"/>
          </a:xfrm>
          <a:prstGeom prst="rect">
            <a:avLst/>
          </a:prstGeom>
        </p:spPr>
      </p:pic>
    </p:spTree>
    <p:extLst>
      <p:ext uri="{BB962C8B-B14F-4D97-AF65-F5344CB8AC3E}">
        <p14:creationId xmlns:p14="http://schemas.microsoft.com/office/powerpoint/2010/main" val="822600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00426" y="179311"/>
            <a:ext cx="4829174" cy="1177925"/>
          </a:xfrm>
        </p:spPr>
        <p:txBody>
          <a:bodyPr>
            <a:normAutofit fontScale="90000"/>
          </a:bodyPr>
          <a:lstStyle/>
          <a:p>
            <a:pPr algn="ctr"/>
            <a:r>
              <a:rPr lang="en-US" sz="4800" b="1" dirty="0">
                <a:solidFill>
                  <a:schemeClr val="accent1"/>
                </a:solidFill>
              </a:rPr>
              <a:t>Project </a:t>
            </a:r>
            <a:r>
              <a:rPr lang="en-US" sz="4800" b="1" dirty="0" smtClean="0">
                <a:solidFill>
                  <a:schemeClr val="accent1"/>
                </a:solidFill>
              </a:rPr>
              <a:t>background</a:t>
            </a:r>
            <a:r>
              <a:rPr lang="ja-JP" altLang="en-US" sz="4800" dirty="0" smtClean="0">
                <a:solidFill>
                  <a:schemeClr val="accent1"/>
                </a:solidFill>
                <a:latin typeface="Times New Roman" pitchFamily="18" charset="0"/>
                <a:cs typeface="Times New Roman" pitchFamily="18" charset="0"/>
              </a:rPr>
              <a:t>プ</a:t>
            </a:r>
            <a:r>
              <a:rPr lang="ja-JP" altLang="en-US" sz="4800" dirty="0">
                <a:solidFill>
                  <a:schemeClr val="accent1"/>
                </a:solidFill>
                <a:latin typeface="Times New Roman" pitchFamily="18" charset="0"/>
                <a:cs typeface="Times New Roman" pitchFamily="18" charset="0"/>
              </a:rPr>
              <a:t>ロジェクトの背景</a:t>
            </a:r>
            <a:r>
              <a:rPr lang="en-US" sz="4800" dirty="0"/>
              <a:t/>
            </a:r>
            <a:br>
              <a:rPr lang="en-US" sz="4800" dirty="0"/>
            </a:br>
            <a:endParaRPr lang="en-US" sz="4800" dirty="0"/>
          </a:p>
        </p:txBody>
      </p:sp>
      <p:sp>
        <p:nvSpPr>
          <p:cNvPr id="7" name="TextBox 6"/>
          <p:cNvSpPr txBox="1"/>
          <p:nvPr/>
        </p:nvSpPr>
        <p:spPr>
          <a:xfrm>
            <a:off x="608610" y="6054813"/>
            <a:ext cx="7187545" cy="1169551"/>
          </a:xfrm>
          <a:prstGeom prst="rect">
            <a:avLst/>
          </a:prstGeom>
          <a:noFill/>
        </p:spPr>
        <p:txBody>
          <a:bodyPr wrap="none" rtlCol="0">
            <a:spAutoFit/>
          </a:bodyPr>
          <a:lstStyle/>
          <a:p>
            <a:r>
              <a:rPr lang="en-US" sz="1400" i="1" dirty="0" smtClean="0"/>
              <a:t>Source: </a:t>
            </a:r>
            <a:r>
              <a:rPr lang="en-US" sz="1400" u="sng" dirty="0">
                <a:hlinkClick r:id="rId2"/>
              </a:rPr>
              <a:t>http://</a:t>
            </a:r>
            <a:r>
              <a:rPr lang="en-US" sz="1400" u="sng" dirty="0" smtClean="0">
                <a:hlinkClick r:id="rId2"/>
              </a:rPr>
              <a:t>www.statista.com/statistics/278414/number-of-worldwide-social-network-users/</a:t>
            </a:r>
            <a:endParaRPr lang="en-US" sz="1400" u="sng" dirty="0" smtClean="0"/>
          </a:p>
          <a:p>
            <a:r>
              <a:rPr lang="en-US" sz="1400" u="sng" dirty="0">
                <a:hlinkClick r:id="rId3"/>
              </a:rPr>
              <a:t>http://</a:t>
            </a:r>
            <a:r>
              <a:rPr lang="en-US" sz="1400" u="sng" dirty="0" smtClean="0">
                <a:hlinkClick r:id="rId3"/>
              </a:rPr>
              <a:t>www.slideshare.net/lehoangha304/facebook-market?related=1</a:t>
            </a:r>
            <a:endParaRPr lang="en-US" sz="1400" u="sng" dirty="0" smtClean="0"/>
          </a:p>
          <a:p>
            <a:r>
              <a:rPr lang="en-US" sz="1400" u="sng" dirty="0">
                <a:solidFill>
                  <a:srgbClr val="0070C0"/>
                </a:solidFill>
              </a:rPr>
              <a:t>http://www.statista.com/statistics/316481/us-beliefs-online-dating/</a:t>
            </a:r>
            <a:endParaRPr lang="en-US" sz="1400" u="sng" dirty="0" smtClean="0">
              <a:solidFill>
                <a:srgbClr val="0070C0"/>
              </a:solidFill>
            </a:endParaRPr>
          </a:p>
          <a:p>
            <a:endParaRPr lang="en-US" sz="1400" i="1" dirty="0" smtClean="0"/>
          </a:p>
          <a:p>
            <a:endParaRPr lang="en-US" sz="1400" i="1" dirty="0" smtClean="0"/>
          </a:p>
        </p:txBody>
      </p:sp>
      <p:sp>
        <p:nvSpPr>
          <p:cNvPr id="14" name="TextBox 13"/>
          <p:cNvSpPr txBox="1"/>
          <p:nvPr/>
        </p:nvSpPr>
        <p:spPr>
          <a:xfrm>
            <a:off x="1813285" y="4694512"/>
            <a:ext cx="9241231" cy="461665"/>
          </a:xfrm>
          <a:prstGeom prst="rect">
            <a:avLst/>
          </a:prstGeom>
          <a:noFill/>
        </p:spPr>
        <p:txBody>
          <a:bodyPr wrap="square" rtlCol="0">
            <a:spAutoFit/>
          </a:bodyPr>
          <a:lstStyle/>
          <a:p>
            <a:r>
              <a:rPr lang="en-US" sz="2400" i="1" dirty="0"/>
              <a:t>Number of social network users worldwide from 2010 to 2018 </a:t>
            </a:r>
            <a:r>
              <a:rPr lang="en-US" sz="2400" i="1" dirty="0" smtClean="0"/>
              <a:t>in </a:t>
            </a:r>
            <a:r>
              <a:rPr lang="en-US" sz="2400" i="1" dirty="0"/>
              <a:t>billions)</a:t>
            </a:r>
            <a:endParaRPr lang="en-US" sz="2400" dirty="0"/>
          </a:p>
        </p:txBody>
      </p:sp>
      <p:sp>
        <p:nvSpPr>
          <p:cNvPr id="11"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cxnSp>
        <p:nvCxnSpPr>
          <p:cNvPr id="16" name="Straight Connector 15"/>
          <p:cNvCxnSpPr/>
          <p:nvPr/>
        </p:nvCxnSpPr>
        <p:spPr>
          <a:xfrm flipV="1">
            <a:off x="9883943" y="6728686"/>
            <a:ext cx="2168302"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descr="001"/>
          <p:cNvPicPr/>
          <p:nvPr/>
        </p:nvPicPr>
        <p:blipFill>
          <a:blip r:embed="rId4">
            <a:extLst>
              <a:ext uri="{28A0092B-C50C-407E-A947-70E740481C1C}">
                <a14:useLocalDpi xmlns:a14="http://schemas.microsoft.com/office/drawing/2010/main" val="0"/>
              </a:ext>
            </a:extLst>
          </a:blip>
          <a:srcRect/>
          <a:stretch>
            <a:fillRect/>
          </a:stretch>
        </p:blipFill>
        <p:spPr bwMode="auto">
          <a:xfrm>
            <a:off x="899652" y="1159534"/>
            <a:ext cx="10300186" cy="3352800"/>
          </a:xfrm>
          <a:prstGeom prst="rect">
            <a:avLst/>
          </a:prstGeom>
          <a:noFill/>
          <a:ln>
            <a:noFill/>
          </a:ln>
        </p:spPr>
      </p:pic>
      <p:pic>
        <p:nvPicPr>
          <p:cNvPr id="18" name="Picture 17"/>
          <p:cNvPicPr>
            <a:picLocks noChangeAspect="1"/>
          </p:cNvPicPr>
          <p:nvPr/>
        </p:nvPicPr>
        <p:blipFill>
          <a:blip r:embed="rId5"/>
          <a:stretch>
            <a:fillRect/>
          </a:stretch>
        </p:blipFill>
        <p:spPr>
          <a:xfrm>
            <a:off x="9505274" y="6287615"/>
            <a:ext cx="684411" cy="547529"/>
          </a:xfrm>
          <a:prstGeom prst="rect">
            <a:avLst/>
          </a:prstGeom>
        </p:spPr>
      </p:pic>
    </p:spTree>
    <p:extLst>
      <p:ext uri="{BB962C8B-B14F-4D97-AF65-F5344CB8AC3E}">
        <p14:creationId xmlns:p14="http://schemas.microsoft.com/office/powerpoint/2010/main" val="437760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88327" y="44245"/>
            <a:ext cx="8617207" cy="14305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ja-JP" b="1" dirty="0" smtClean="0">
                <a:solidFill>
                  <a:schemeClr val="accent1"/>
                </a:solidFill>
              </a:rPr>
              <a:t>Class diagram</a:t>
            </a:r>
          </a:p>
          <a:p>
            <a:pPr algn="ctr"/>
            <a:r>
              <a:rPr lang="ja-JP" altLang="en-US" b="1" dirty="0">
                <a:solidFill>
                  <a:schemeClr val="accent1"/>
                </a:solidFill>
              </a:rPr>
              <a:t>クラスダイアグラム</a:t>
            </a:r>
            <a:r>
              <a:rPr lang="en-US" sz="4800" dirty="0" smtClean="0">
                <a:solidFill>
                  <a:srgbClr val="0070C0"/>
                </a:solidFill>
                <a:latin typeface="Times New Roman" panose="02020603050405020304" pitchFamily="18" charset="0"/>
                <a:cs typeface="Times New Roman" panose="02020603050405020304" pitchFamily="18" charset="0"/>
              </a:rPr>
              <a:t> </a:t>
            </a:r>
            <a:endParaRPr lang="en-US" sz="4800"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25673" y="1474839"/>
            <a:ext cx="9983101" cy="4800000"/>
          </a:xfrm>
          <a:prstGeom prst="rect">
            <a:avLst/>
          </a:prstGeom>
        </p:spPr>
      </p:pic>
    </p:spTree>
    <p:extLst>
      <p:ext uri="{BB962C8B-B14F-4D97-AF65-F5344CB8AC3E}">
        <p14:creationId xmlns:p14="http://schemas.microsoft.com/office/powerpoint/2010/main" val="852870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88327" y="44245"/>
            <a:ext cx="8617207" cy="14305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ja-JP" b="1" dirty="0" smtClean="0">
                <a:solidFill>
                  <a:schemeClr val="accent1"/>
                </a:solidFill>
              </a:rPr>
              <a:t>Sequence diagram</a:t>
            </a:r>
          </a:p>
          <a:p>
            <a:pPr algn="ctr"/>
            <a:r>
              <a:rPr lang="ja-JP" altLang="en-US" b="1" dirty="0">
                <a:solidFill>
                  <a:schemeClr val="accent1"/>
                </a:solidFill>
              </a:rPr>
              <a:t>シーケンスダイアグラム</a:t>
            </a:r>
            <a:r>
              <a:rPr lang="en-US" sz="4800" dirty="0" smtClean="0">
                <a:solidFill>
                  <a:srgbClr val="0070C0"/>
                </a:solidFill>
                <a:latin typeface="Times New Roman" panose="02020603050405020304" pitchFamily="18" charset="0"/>
                <a:cs typeface="Times New Roman" panose="02020603050405020304" pitchFamily="18" charset="0"/>
              </a:rPr>
              <a:t> </a:t>
            </a:r>
            <a:endParaRPr lang="en-US" sz="4800"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88078" y="1602606"/>
            <a:ext cx="9817456" cy="4903027"/>
          </a:xfrm>
          <a:prstGeom prst="rect">
            <a:avLst/>
          </a:prstGeom>
        </p:spPr>
      </p:pic>
    </p:spTree>
    <p:extLst>
      <p:ext uri="{BB962C8B-B14F-4D97-AF65-F5344CB8AC3E}">
        <p14:creationId xmlns:p14="http://schemas.microsoft.com/office/powerpoint/2010/main" val="17802617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cxnSp>
        <p:nvCxnSpPr>
          <p:cNvPr id="6" name="Straight Connector 5"/>
          <p:cNvCxnSpPr/>
          <p:nvPr/>
        </p:nvCxnSpPr>
        <p:spPr>
          <a:xfrm flipV="1">
            <a:off x="9883943" y="6728686"/>
            <a:ext cx="2168302"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3157538" y="-135014"/>
            <a:ext cx="5779985" cy="1177925"/>
          </a:xfrm>
        </p:spPr>
        <p:txBody>
          <a:bodyPr>
            <a:normAutofit fontScale="90000"/>
          </a:bodyPr>
          <a:lstStyle/>
          <a:p>
            <a:pPr algn="ctr"/>
            <a:r>
              <a:rPr lang="en-US" sz="4800" b="1" dirty="0" smtClean="0">
                <a:solidFill>
                  <a:schemeClr val="accent1"/>
                </a:solidFill>
              </a:rPr>
              <a:t>Algorithm-</a:t>
            </a:r>
            <a:r>
              <a:rPr lang="ja-JP" altLang="en-US" sz="4800" b="1" dirty="0">
                <a:solidFill>
                  <a:schemeClr val="accent1"/>
                </a:solidFill>
              </a:rPr>
              <a:t>アルゴリズム</a:t>
            </a:r>
            <a:endParaRPr lang="en-US" sz="4800" b="1" dirty="0">
              <a:solidFill>
                <a:schemeClr val="accent1"/>
              </a:solidFill>
            </a:endParaRPr>
          </a:p>
        </p:txBody>
      </p:sp>
      <p:sp>
        <p:nvSpPr>
          <p:cNvPr id="24" name="Title 1"/>
          <p:cNvSpPr txBox="1">
            <a:spLocks/>
          </p:cNvSpPr>
          <p:nvPr/>
        </p:nvSpPr>
        <p:spPr>
          <a:xfrm>
            <a:off x="4560787" y="1042911"/>
            <a:ext cx="2509372" cy="840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err="1" smtClean="0">
                <a:solidFill>
                  <a:schemeClr val="accent1"/>
                </a:solidFill>
              </a:rPr>
              <a:t>Amatch</a:t>
            </a:r>
            <a:r>
              <a:rPr lang="en-US" sz="2400" b="1" dirty="0" smtClean="0">
                <a:solidFill>
                  <a:schemeClr val="accent1"/>
                </a:solidFill>
              </a:rPr>
              <a:t> Algorithm</a:t>
            </a:r>
            <a:endParaRPr lang="en-US" sz="2400" b="1" dirty="0">
              <a:solidFill>
                <a:schemeClr val="accent1"/>
              </a:solidFill>
            </a:endParaRPr>
          </a:p>
        </p:txBody>
      </p:sp>
      <p:sp>
        <p:nvSpPr>
          <p:cNvPr id="32" name="TextBox 31"/>
          <p:cNvSpPr txBox="1"/>
          <p:nvPr/>
        </p:nvSpPr>
        <p:spPr>
          <a:xfrm>
            <a:off x="1064828" y="2336630"/>
            <a:ext cx="9903266" cy="2308324"/>
          </a:xfrm>
          <a:prstGeom prst="rect">
            <a:avLst/>
          </a:prstGeom>
          <a:noFill/>
        </p:spPr>
        <p:txBody>
          <a:bodyPr wrap="square" rtlCol="0">
            <a:spAutoFit/>
          </a:bodyPr>
          <a:lstStyle/>
          <a:p>
            <a:pPr lvl="0"/>
            <a:r>
              <a:rPr lang="en-US" sz="2400" b="1" cap="small" dirty="0">
                <a:solidFill>
                  <a:srgbClr val="0070C0"/>
                </a:solidFill>
              </a:rPr>
              <a:t>What is </a:t>
            </a:r>
            <a:r>
              <a:rPr lang="en-US" sz="2400" b="1" cap="small" dirty="0" err="1">
                <a:solidFill>
                  <a:srgbClr val="0070C0"/>
                </a:solidFill>
              </a:rPr>
              <a:t>AMatch</a:t>
            </a:r>
            <a:r>
              <a:rPr lang="en-US" sz="2400" b="1" cap="small" dirty="0" smtClean="0">
                <a:solidFill>
                  <a:srgbClr val="0070C0"/>
                </a:solidFill>
              </a:rPr>
              <a:t>?</a:t>
            </a:r>
          </a:p>
          <a:p>
            <a:r>
              <a:rPr lang="en-US" sz="2400" b="1" cap="small" dirty="0" smtClean="0"/>
              <a:t>Each </a:t>
            </a:r>
            <a:r>
              <a:rPr lang="en-US" sz="2400" b="1" cap="small" dirty="0"/>
              <a:t>user want to find someone have some common to make friend, find a mate or just or share something like idol, music, movie. How to meet someone like that?</a:t>
            </a:r>
            <a:endParaRPr lang="en-US" sz="2400" dirty="0"/>
          </a:p>
          <a:p>
            <a:r>
              <a:rPr lang="en-US" sz="2400" b="1" cap="small" dirty="0" err="1"/>
              <a:t>AMatch</a:t>
            </a:r>
            <a:r>
              <a:rPr lang="en-US" sz="2400" b="1" cap="small" dirty="0"/>
              <a:t> Algorithm allow we make a function that making sure that user can meet great people have so much in common with each user.</a:t>
            </a:r>
            <a:endParaRPr lang="en-US" sz="2400" dirty="0"/>
          </a:p>
        </p:txBody>
      </p:sp>
      <p:pic>
        <p:nvPicPr>
          <p:cNvPr id="20" name="Picture 19"/>
          <p:cNvPicPr>
            <a:picLocks noChangeAspect="1"/>
          </p:cNvPicPr>
          <p:nvPr/>
        </p:nvPicPr>
        <p:blipFill>
          <a:blip r:embed="rId2"/>
          <a:stretch>
            <a:fillRect/>
          </a:stretch>
        </p:blipFill>
        <p:spPr>
          <a:xfrm>
            <a:off x="9505274" y="6287615"/>
            <a:ext cx="684411" cy="547529"/>
          </a:xfrm>
          <a:prstGeom prst="rect">
            <a:avLst/>
          </a:prstGeom>
        </p:spPr>
      </p:pic>
    </p:spTree>
    <p:extLst>
      <p:ext uri="{BB962C8B-B14F-4D97-AF65-F5344CB8AC3E}">
        <p14:creationId xmlns:p14="http://schemas.microsoft.com/office/powerpoint/2010/main" val="199191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cxnSp>
        <p:nvCxnSpPr>
          <p:cNvPr id="6" name="Straight Connector 5"/>
          <p:cNvCxnSpPr/>
          <p:nvPr/>
        </p:nvCxnSpPr>
        <p:spPr>
          <a:xfrm flipV="1">
            <a:off x="9883943" y="6728686"/>
            <a:ext cx="2168302"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3157538" y="-135014"/>
            <a:ext cx="5779985" cy="1177925"/>
          </a:xfrm>
        </p:spPr>
        <p:txBody>
          <a:bodyPr>
            <a:normAutofit fontScale="90000"/>
          </a:bodyPr>
          <a:lstStyle/>
          <a:p>
            <a:pPr algn="ctr"/>
            <a:r>
              <a:rPr lang="en-US" sz="4800" b="1" dirty="0" smtClean="0">
                <a:solidFill>
                  <a:schemeClr val="accent1"/>
                </a:solidFill>
              </a:rPr>
              <a:t>Algorithm-</a:t>
            </a:r>
            <a:r>
              <a:rPr lang="ja-JP" altLang="en-US" sz="4800" b="1" dirty="0">
                <a:solidFill>
                  <a:schemeClr val="accent1"/>
                </a:solidFill>
              </a:rPr>
              <a:t>アルゴリズム</a:t>
            </a:r>
            <a:endParaRPr lang="en-US" sz="4800" b="1" dirty="0">
              <a:solidFill>
                <a:schemeClr val="accent1"/>
              </a:solidFill>
            </a:endParaRPr>
          </a:p>
        </p:txBody>
      </p:sp>
      <p:sp>
        <p:nvSpPr>
          <p:cNvPr id="24" name="Title 1"/>
          <p:cNvSpPr txBox="1">
            <a:spLocks/>
          </p:cNvSpPr>
          <p:nvPr/>
        </p:nvSpPr>
        <p:spPr>
          <a:xfrm>
            <a:off x="4546039" y="1234725"/>
            <a:ext cx="2509372" cy="840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err="1" smtClean="0">
                <a:solidFill>
                  <a:schemeClr val="accent1"/>
                </a:solidFill>
              </a:rPr>
              <a:t>Amatch</a:t>
            </a:r>
            <a:r>
              <a:rPr lang="en-US" sz="2400" b="1" dirty="0" smtClean="0">
                <a:solidFill>
                  <a:schemeClr val="accent1"/>
                </a:solidFill>
              </a:rPr>
              <a:t> Algorithm</a:t>
            </a:r>
            <a:endParaRPr lang="en-US" sz="2400" b="1" dirty="0">
              <a:solidFill>
                <a:schemeClr val="accent1"/>
              </a:solidFill>
            </a:endParaRPr>
          </a:p>
        </p:txBody>
      </p:sp>
      <p:sp>
        <p:nvSpPr>
          <p:cNvPr id="32" name="TextBox 31"/>
          <p:cNvSpPr txBox="1"/>
          <p:nvPr/>
        </p:nvSpPr>
        <p:spPr>
          <a:xfrm>
            <a:off x="1064828" y="2336630"/>
            <a:ext cx="9903266" cy="3046988"/>
          </a:xfrm>
          <a:prstGeom prst="rect">
            <a:avLst/>
          </a:prstGeom>
          <a:noFill/>
        </p:spPr>
        <p:txBody>
          <a:bodyPr wrap="square" rtlCol="0">
            <a:spAutoFit/>
          </a:bodyPr>
          <a:lstStyle/>
          <a:p>
            <a:pPr lvl="0"/>
            <a:r>
              <a:rPr lang="en-US" sz="2400" b="1" cap="small" dirty="0">
                <a:solidFill>
                  <a:srgbClr val="0070C0"/>
                </a:solidFill>
              </a:rPr>
              <a:t>How </a:t>
            </a:r>
            <a:r>
              <a:rPr lang="en-US" sz="2400" b="1" cap="small" dirty="0" err="1">
                <a:solidFill>
                  <a:srgbClr val="0070C0"/>
                </a:solidFill>
              </a:rPr>
              <a:t>AMatch</a:t>
            </a:r>
            <a:r>
              <a:rPr lang="en-US" sz="2400" b="1" cap="small" dirty="0">
                <a:solidFill>
                  <a:srgbClr val="0070C0"/>
                </a:solidFill>
              </a:rPr>
              <a:t> work</a:t>
            </a:r>
            <a:r>
              <a:rPr lang="en-US" sz="2400" b="1" cap="small" dirty="0" smtClean="0">
                <a:solidFill>
                  <a:srgbClr val="0070C0"/>
                </a:solidFill>
              </a:rPr>
              <a:t>?</a:t>
            </a:r>
          </a:p>
          <a:p>
            <a:r>
              <a:rPr lang="en-US" sz="2400" b="1" cap="small" dirty="0"/>
              <a:t>Our goal is to help people connect with each other, help them to find people who share hobby, personality, style ... By answering the questions, user can find someone matching criteria</a:t>
            </a:r>
            <a:r>
              <a:rPr lang="en-US" sz="2400" b="1" cap="small" dirty="0" smtClean="0"/>
              <a:t>.</a:t>
            </a:r>
            <a:r>
              <a:rPr lang="en-US" sz="2400" b="1" cap="small" dirty="0"/>
              <a:t> There will be 3 easy parts for every question:</a:t>
            </a:r>
            <a:endParaRPr lang="en-US" sz="2400" dirty="0"/>
          </a:p>
          <a:p>
            <a:r>
              <a:rPr lang="en-US" sz="2400" b="1" cap="small" dirty="0"/>
              <a:t>1.	User’ answer</a:t>
            </a:r>
            <a:endParaRPr lang="en-US" sz="2400" dirty="0"/>
          </a:p>
          <a:p>
            <a:r>
              <a:rPr lang="en-US" sz="2400" b="1" cap="small" dirty="0"/>
              <a:t>2.	Answer that user accept</a:t>
            </a:r>
            <a:endParaRPr lang="en-US" sz="2400" dirty="0"/>
          </a:p>
          <a:p>
            <a:r>
              <a:rPr lang="en-US" sz="2400" b="1" cap="small" dirty="0"/>
              <a:t>3.	Importance</a:t>
            </a:r>
            <a:endParaRPr lang="en-US" sz="2400" dirty="0"/>
          </a:p>
          <a:p>
            <a:endParaRPr lang="en-US" sz="2400" dirty="0"/>
          </a:p>
        </p:txBody>
      </p:sp>
      <p:pic>
        <p:nvPicPr>
          <p:cNvPr id="20" name="Picture 19"/>
          <p:cNvPicPr>
            <a:picLocks noChangeAspect="1"/>
          </p:cNvPicPr>
          <p:nvPr/>
        </p:nvPicPr>
        <p:blipFill>
          <a:blip r:embed="rId2"/>
          <a:stretch>
            <a:fillRect/>
          </a:stretch>
        </p:blipFill>
        <p:spPr>
          <a:xfrm>
            <a:off x="9505274" y="6287615"/>
            <a:ext cx="684411" cy="547529"/>
          </a:xfrm>
          <a:prstGeom prst="rect">
            <a:avLst/>
          </a:prstGeom>
        </p:spPr>
      </p:pic>
    </p:spTree>
    <p:extLst>
      <p:ext uri="{BB962C8B-B14F-4D97-AF65-F5344CB8AC3E}">
        <p14:creationId xmlns:p14="http://schemas.microsoft.com/office/powerpoint/2010/main" val="16938884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cxnSp>
        <p:nvCxnSpPr>
          <p:cNvPr id="6" name="Straight Connector 5"/>
          <p:cNvCxnSpPr/>
          <p:nvPr/>
        </p:nvCxnSpPr>
        <p:spPr>
          <a:xfrm flipV="1">
            <a:off x="9883943" y="6728686"/>
            <a:ext cx="2168302"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3157538" y="-135014"/>
            <a:ext cx="5779985" cy="1177925"/>
          </a:xfrm>
        </p:spPr>
        <p:txBody>
          <a:bodyPr>
            <a:normAutofit fontScale="90000"/>
          </a:bodyPr>
          <a:lstStyle/>
          <a:p>
            <a:pPr algn="ctr"/>
            <a:r>
              <a:rPr lang="en-US" sz="4800" b="1" dirty="0" smtClean="0">
                <a:solidFill>
                  <a:schemeClr val="accent1"/>
                </a:solidFill>
              </a:rPr>
              <a:t>Algorithm-</a:t>
            </a:r>
            <a:r>
              <a:rPr lang="ja-JP" altLang="en-US" sz="4800" b="1" dirty="0">
                <a:solidFill>
                  <a:schemeClr val="accent1"/>
                </a:solidFill>
              </a:rPr>
              <a:t>アルゴリズム</a:t>
            </a:r>
            <a:endParaRPr lang="en-US" sz="4800" b="1" dirty="0">
              <a:solidFill>
                <a:schemeClr val="accent1"/>
              </a:solidFill>
            </a:endParaRPr>
          </a:p>
        </p:txBody>
      </p:sp>
      <p:sp>
        <p:nvSpPr>
          <p:cNvPr id="24" name="Title 1"/>
          <p:cNvSpPr txBox="1">
            <a:spLocks/>
          </p:cNvSpPr>
          <p:nvPr/>
        </p:nvSpPr>
        <p:spPr>
          <a:xfrm>
            <a:off x="4546039" y="1234725"/>
            <a:ext cx="2509372" cy="840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err="1" smtClean="0">
                <a:solidFill>
                  <a:schemeClr val="accent1"/>
                </a:solidFill>
              </a:rPr>
              <a:t>Amatch</a:t>
            </a:r>
            <a:r>
              <a:rPr lang="en-US" sz="2400" b="1" dirty="0" smtClean="0">
                <a:solidFill>
                  <a:schemeClr val="accent1"/>
                </a:solidFill>
              </a:rPr>
              <a:t> Algorithm</a:t>
            </a:r>
            <a:endParaRPr lang="en-US" sz="2400" b="1" dirty="0">
              <a:solidFill>
                <a:schemeClr val="accent1"/>
              </a:solidFill>
            </a:endParaRPr>
          </a:p>
        </p:txBody>
      </p:sp>
      <p:sp>
        <p:nvSpPr>
          <p:cNvPr id="32" name="TextBox 31"/>
          <p:cNvSpPr txBox="1"/>
          <p:nvPr/>
        </p:nvSpPr>
        <p:spPr>
          <a:xfrm>
            <a:off x="1064828" y="2336630"/>
            <a:ext cx="9903266" cy="830997"/>
          </a:xfrm>
          <a:prstGeom prst="rect">
            <a:avLst/>
          </a:prstGeom>
          <a:noFill/>
        </p:spPr>
        <p:txBody>
          <a:bodyPr wrap="square" rtlCol="0">
            <a:spAutoFit/>
          </a:bodyPr>
          <a:lstStyle/>
          <a:p>
            <a:pPr lvl="0"/>
            <a:r>
              <a:rPr lang="en-US" sz="2400" b="1" cap="small" dirty="0" err="1">
                <a:solidFill>
                  <a:srgbClr val="0070C0"/>
                </a:solidFill>
              </a:rPr>
              <a:t>AMatch</a:t>
            </a:r>
            <a:r>
              <a:rPr lang="en-US" sz="2400" b="1" cap="small" dirty="0">
                <a:solidFill>
                  <a:srgbClr val="0070C0"/>
                </a:solidFill>
              </a:rPr>
              <a:t> </a:t>
            </a:r>
            <a:r>
              <a:rPr lang="en-US" sz="2400" b="1" cap="small" dirty="0" smtClean="0">
                <a:solidFill>
                  <a:srgbClr val="0070C0"/>
                </a:solidFill>
              </a:rPr>
              <a:t>calculating</a:t>
            </a:r>
          </a:p>
          <a:p>
            <a:endParaRPr lang="en-US" sz="2400" dirty="0"/>
          </a:p>
        </p:txBody>
      </p:sp>
      <p:pic>
        <p:nvPicPr>
          <p:cNvPr id="20" name="Picture 19"/>
          <p:cNvPicPr>
            <a:picLocks noChangeAspect="1"/>
          </p:cNvPicPr>
          <p:nvPr/>
        </p:nvPicPr>
        <p:blipFill>
          <a:blip r:embed="rId2"/>
          <a:stretch>
            <a:fillRect/>
          </a:stretch>
        </p:blipFill>
        <p:spPr>
          <a:xfrm>
            <a:off x="9505274" y="6287615"/>
            <a:ext cx="684411" cy="54752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745701761"/>
              </p:ext>
            </p:extLst>
          </p:nvPr>
        </p:nvGraphicFramePr>
        <p:xfrm>
          <a:off x="1710812" y="3274141"/>
          <a:ext cx="7654413" cy="2374490"/>
        </p:xfrm>
        <a:graphic>
          <a:graphicData uri="http://schemas.openxmlformats.org/drawingml/2006/table">
            <a:tbl>
              <a:tblPr firstRow="1" firstCol="1" bandRow="1">
                <a:tableStyleId>{5C22544A-7EE6-4342-B048-85BDC9FD1C3A}</a:tableStyleId>
              </a:tblPr>
              <a:tblGrid>
                <a:gridCol w="3095691"/>
                <a:gridCol w="4558722"/>
              </a:tblGrid>
              <a:tr h="617264">
                <a:tc>
                  <a:txBody>
                    <a:bodyPr/>
                    <a:lstStyle/>
                    <a:p>
                      <a:pPr marL="0" marR="0" algn="ctr">
                        <a:lnSpc>
                          <a:spcPct val="110000"/>
                        </a:lnSpc>
                        <a:spcBef>
                          <a:spcPts val="0"/>
                        </a:spcBef>
                        <a:spcAft>
                          <a:spcPts val="0"/>
                        </a:spcAft>
                      </a:pPr>
                      <a:r>
                        <a:rPr lang="en-US" sz="2000" cap="small" dirty="0">
                          <a:effectLst/>
                        </a:rPr>
                        <a:t>Importance</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2000" cap="small">
                          <a:effectLst/>
                        </a:rPr>
                        <a:t>Point</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585742">
                <a:tc>
                  <a:txBody>
                    <a:bodyPr/>
                    <a:lstStyle/>
                    <a:p>
                      <a:pPr marL="0" marR="0" algn="ctr">
                        <a:lnSpc>
                          <a:spcPct val="110000"/>
                        </a:lnSpc>
                        <a:spcBef>
                          <a:spcPts val="0"/>
                        </a:spcBef>
                        <a:spcAft>
                          <a:spcPts val="0"/>
                        </a:spcAft>
                      </a:pPr>
                      <a:r>
                        <a:rPr lang="en-US" sz="2000" cap="small">
                          <a:effectLst/>
                        </a:rPr>
                        <a:t>Very</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2000" cap="small" dirty="0">
                          <a:effectLst/>
                        </a:rPr>
                        <a:t>50</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585742">
                <a:tc>
                  <a:txBody>
                    <a:bodyPr/>
                    <a:lstStyle/>
                    <a:p>
                      <a:pPr marL="0" marR="0" algn="ctr">
                        <a:lnSpc>
                          <a:spcPct val="110000"/>
                        </a:lnSpc>
                        <a:spcBef>
                          <a:spcPts val="0"/>
                        </a:spcBef>
                        <a:spcAft>
                          <a:spcPts val="0"/>
                        </a:spcAft>
                      </a:pPr>
                      <a:r>
                        <a:rPr lang="en-US" sz="2000" cap="small">
                          <a:effectLst/>
                        </a:rPr>
                        <a:t>Normal</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2000" cap="small">
                          <a:effectLst/>
                        </a:rPr>
                        <a:t>10</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585742">
                <a:tc>
                  <a:txBody>
                    <a:bodyPr/>
                    <a:lstStyle/>
                    <a:p>
                      <a:pPr marL="0" marR="0" algn="ctr">
                        <a:lnSpc>
                          <a:spcPct val="110000"/>
                        </a:lnSpc>
                        <a:spcBef>
                          <a:spcPts val="0"/>
                        </a:spcBef>
                        <a:spcAft>
                          <a:spcPts val="0"/>
                        </a:spcAft>
                      </a:pPr>
                      <a:r>
                        <a:rPr lang="en-US" sz="2000" cap="small">
                          <a:effectLst/>
                        </a:rPr>
                        <a:t>A little</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2000" cap="small" dirty="0">
                          <a:effectLst/>
                        </a:rPr>
                        <a:t>1</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5345483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cxnSp>
        <p:nvCxnSpPr>
          <p:cNvPr id="6" name="Straight Connector 5"/>
          <p:cNvCxnSpPr/>
          <p:nvPr/>
        </p:nvCxnSpPr>
        <p:spPr>
          <a:xfrm flipV="1">
            <a:off x="9883943" y="6728686"/>
            <a:ext cx="2168302"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3157538" y="-135014"/>
            <a:ext cx="5779985" cy="1177925"/>
          </a:xfrm>
        </p:spPr>
        <p:txBody>
          <a:bodyPr>
            <a:normAutofit fontScale="90000"/>
          </a:bodyPr>
          <a:lstStyle/>
          <a:p>
            <a:pPr algn="ctr"/>
            <a:r>
              <a:rPr lang="en-US" sz="4800" b="1" dirty="0" smtClean="0">
                <a:solidFill>
                  <a:schemeClr val="accent1"/>
                </a:solidFill>
              </a:rPr>
              <a:t>Algorithm-</a:t>
            </a:r>
            <a:r>
              <a:rPr lang="ja-JP" altLang="en-US" sz="4800" b="1" dirty="0">
                <a:solidFill>
                  <a:schemeClr val="accent1"/>
                </a:solidFill>
              </a:rPr>
              <a:t>アルゴリズム</a:t>
            </a:r>
            <a:endParaRPr lang="en-US" sz="4800" b="1" dirty="0">
              <a:solidFill>
                <a:schemeClr val="accent1"/>
              </a:solidFill>
            </a:endParaRPr>
          </a:p>
        </p:txBody>
      </p:sp>
      <p:sp>
        <p:nvSpPr>
          <p:cNvPr id="24" name="Title 1"/>
          <p:cNvSpPr txBox="1">
            <a:spLocks/>
          </p:cNvSpPr>
          <p:nvPr/>
        </p:nvSpPr>
        <p:spPr>
          <a:xfrm>
            <a:off x="4531291" y="1042911"/>
            <a:ext cx="2509372" cy="840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err="1" smtClean="0">
                <a:solidFill>
                  <a:schemeClr val="accent1"/>
                </a:solidFill>
              </a:rPr>
              <a:t>Amatch</a:t>
            </a:r>
            <a:r>
              <a:rPr lang="en-US" sz="2400" b="1" dirty="0" smtClean="0">
                <a:solidFill>
                  <a:schemeClr val="accent1"/>
                </a:solidFill>
              </a:rPr>
              <a:t> Algorithm</a:t>
            </a:r>
            <a:endParaRPr lang="en-US" sz="2400" b="1" dirty="0">
              <a:solidFill>
                <a:schemeClr val="accent1"/>
              </a:solidFill>
            </a:endParaRPr>
          </a:p>
        </p:txBody>
      </p:sp>
      <p:sp>
        <p:nvSpPr>
          <p:cNvPr id="32" name="TextBox 31"/>
          <p:cNvSpPr txBox="1"/>
          <p:nvPr/>
        </p:nvSpPr>
        <p:spPr>
          <a:xfrm>
            <a:off x="1064828" y="2014543"/>
            <a:ext cx="9903266" cy="4524315"/>
          </a:xfrm>
          <a:prstGeom prst="rect">
            <a:avLst/>
          </a:prstGeom>
          <a:noFill/>
        </p:spPr>
        <p:txBody>
          <a:bodyPr wrap="square" rtlCol="0">
            <a:spAutoFit/>
          </a:bodyPr>
          <a:lstStyle/>
          <a:p>
            <a:pPr lvl="0"/>
            <a:r>
              <a:rPr lang="en-US" sz="2400" b="1" cap="small" dirty="0" smtClean="0">
                <a:solidFill>
                  <a:srgbClr val="0070C0"/>
                </a:solidFill>
              </a:rPr>
              <a:t>Example</a:t>
            </a:r>
          </a:p>
          <a:p>
            <a:pPr lvl="0"/>
            <a:r>
              <a:rPr lang="en-US" sz="2400" b="1" cap="small" dirty="0"/>
              <a:t>Stephan and </a:t>
            </a:r>
            <a:r>
              <a:rPr lang="en-US" sz="2400" b="1" cap="small" dirty="0" smtClean="0"/>
              <a:t>Jessica also answer 2 questions:</a:t>
            </a:r>
          </a:p>
          <a:p>
            <a:r>
              <a:rPr lang="en-US" sz="2400" b="1" cap="small" dirty="0"/>
              <a:t>Q1. How long do you want your next relationship to last?</a:t>
            </a:r>
            <a:endParaRPr lang="en-US" sz="2400" dirty="0"/>
          </a:p>
          <a:p>
            <a:r>
              <a:rPr lang="en-US" sz="2400" b="1" cap="small" dirty="0"/>
              <a:t>1.	One night</a:t>
            </a:r>
            <a:endParaRPr lang="en-US" sz="2400" dirty="0"/>
          </a:p>
          <a:p>
            <a:r>
              <a:rPr lang="en-US" sz="2400" b="1" cap="small" dirty="0"/>
              <a:t>2.	A few months to a year</a:t>
            </a:r>
            <a:endParaRPr lang="en-US" sz="2400" dirty="0"/>
          </a:p>
          <a:p>
            <a:r>
              <a:rPr lang="en-US" sz="2400" b="1" cap="small" dirty="0"/>
              <a:t>3.	Several years</a:t>
            </a:r>
            <a:endParaRPr lang="en-US" sz="2400" dirty="0"/>
          </a:p>
          <a:p>
            <a:r>
              <a:rPr lang="en-US" sz="2400" b="1" cap="small" dirty="0"/>
              <a:t>4.	The rest of my life</a:t>
            </a:r>
            <a:endParaRPr lang="en-US" sz="2400" dirty="0"/>
          </a:p>
          <a:p>
            <a:r>
              <a:rPr lang="en-US" sz="2400" b="1" cap="small" dirty="0"/>
              <a:t>Q2. Do you believe in God?</a:t>
            </a:r>
            <a:endParaRPr lang="en-US" sz="2400" dirty="0"/>
          </a:p>
          <a:p>
            <a:r>
              <a:rPr lang="en-US" sz="2400" b="1" cap="small" dirty="0"/>
              <a:t>1.	Yes</a:t>
            </a:r>
            <a:endParaRPr lang="en-US" sz="2400" dirty="0"/>
          </a:p>
          <a:p>
            <a:r>
              <a:rPr lang="en-US" sz="2400" b="1" cap="small" dirty="0"/>
              <a:t>2.	No</a:t>
            </a:r>
            <a:endParaRPr lang="en-US" sz="2400" dirty="0"/>
          </a:p>
          <a:p>
            <a:pPr lvl="0"/>
            <a:endParaRPr lang="en-US" sz="2400" b="1" cap="small" dirty="0" smtClean="0">
              <a:solidFill>
                <a:srgbClr val="0070C0"/>
              </a:solidFill>
            </a:endParaRPr>
          </a:p>
          <a:p>
            <a:endParaRPr lang="en-US" sz="2400" dirty="0"/>
          </a:p>
        </p:txBody>
      </p:sp>
      <p:pic>
        <p:nvPicPr>
          <p:cNvPr id="20" name="Picture 19"/>
          <p:cNvPicPr>
            <a:picLocks noChangeAspect="1"/>
          </p:cNvPicPr>
          <p:nvPr/>
        </p:nvPicPr>
        <p:blipFill>
          <a:blip r:embed="rId2"/>
          <a:stretch>
            <a:fillRect/>
          </a:stretch>
        </p:blipFill>
        <p:spPr>
          <a:xfrm>
            <a:off x="9505274" y="6287615"/>
            <a:ext cx="684411" cy="547529"/>
          </a:xfrm>
          <a:prstGeom prst="rect">
            <a:avLst/>
          </a:prstGeom>
        </p:spPr>
      </p:pic>
    </p:spTree>
    <p:extLst>
      <p:ext uri="{BB962C8B-B14F-4D97-AF65-F5344CB8AC3E}">
        <p14:creationId xmlns:p14="http://schemas.microsoft.com/office/powerpoint/2010/main" val="22351630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cxnSp>
        <p:nvCxnSpPr>
          <p:cNvPr id="6" name="Straight Connector 5"/>
          <p:cNvCxnSpPr/>
          <p:nvPr/>
        </p:nvCxnSpPr>
        <p:spPr>
          <a:xfrm flipV="1">
            <a:off x="9883943" y="6728686"/>
            <a:ext cx="2168302"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3157538" y="-135014"/>
            <a:ext cx="5779985" cy="1177925"/>
          </a:xfrm>
        </p:spPr>
        <p:txBody>
          <a:bodyPr>
            <a:normAutofit fontScale="90000"/>
          </a:bodyPr>
          <a:lstStyle/>
          <a:p>
            <a:pPr algn="ctr"/>
            <a:r>
              <a:rPr lang="en-US" sz="4800" b="1" dirty="0" smtClean="0">
                <a:solidFill>
                  <a:schemeClr val="accent1"/>
                </a:solidFill>
              </a:rPr>
              <a:t>Algorithm-</a:t>
            </a:r>
            <a:r>
              <a:rPr lang="ja-JP" altLang="en-US" sz="4800" b="1" dirty="0">
                <a:solidFill>
                  <a:schemeClr val="accent1"/>
                </a:solidFill>
              </a:rPr>
              <a:t>アルゴリズム</a:t>
            </a:r>
            <a:endParaRPr lang="en-US" sz="4800" b="1" dirty="0">
              <a:solidFill>
                <a:schemeClr val="accent1"/>
              </a:solidFill>
            </a:endParaRPr>
          </a:p>
        </p:txBody>
      </p:sp>
      <p:sp>
        <p:nvSpPr>
          <p:cNvPr id="24" name="Title 1"/>
          <p:cNvSpPr txBox="1">
            <a:spLocks/>
          </p:cNvSpPr>
          <p:nvPr/>
        </p:nvSpPr>
        <p:spPr>
          <a:xfrm>
            <a:off x="4531291" y="1042911"/>
            <a:ext cx="2509372" cy="840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err="1" smtClean="0">
                <a:solidFill>
                  <a:schemeClr val="accent1"/>
                </a:solidFill>
              </a:rPr>
              <a:t>Amatch</a:t>
            </a:r>
            <a:r>
              <a:rPr lang="en-US" sz="2400" b="1" dirty="0" smtClean="0">
                <a:solidFill>
                  <a:schemeClr val="accent1"/>
                </a:solidFill>
              </a:rPr>
              <a:t> Algorithm</a:t>
            </a:r>
            <a:endParaRPr lang="en-US" sz="2400" b="1" dirty="0">
              <a:solidFill>
                <a:schemeClr val="accent1"/>
              </a:solidFill>
            </a:endParaRPr>
          </a:p>
        </p:txBody>
      </p:sp>
      <p:sp>
        <p:nvSpPr>
          <p:cNvPr id="32" name="TextBox 31"/>
          <p:cNvSpPr txBox="1"/>
          <p:nvPr/>
        </p:nvSpPr>
        <p:spPr>
          <a:xfrm>
            <a:off x="1064828" y="2014543"/>
            <a:ext cx="9903266" cy="4524315"/>
          </a:xfrm>
          <a:prstGeom prst="rect">
            <a:avLst/>
          </a:prstGeom>
          <a:noFill/>
        </p:spPr>
        <p:txBody>
          <a:bodyPr wrap="square" rtlCol="0">
            <a:spAutoFit/>
          </a:bodyPr>
          <a:lstStyle/>
          <a:p>
            <a:pPr lvl="0"/>
            <a:r>
              <a:rPr lang="en-US" sz="2400" b="1" cap="small" dirty="0" smtClean="0">
                <a:solidFill>
                  <a:srgbClr val="0070C0"/>
                </a:solidFill>
              </a:rPr>
              <a:t>Example</a:t>
            </a:r>
          </a:p>
          <a:p>
            <a:pPr lvl="0"/>
            <a:r>
              <a:rPr lang="en-US" sz="2400" b="1" cap="small" dirty="0"/>
              <a:t>Stephan </a:t>
            </a:r>
            <a:r>
              <a:rPr lang="en-US" sz="2400" b="1" cap="small" dirty="0" smtClean="0"/>
              <a:t>answer</a:t>
            </a:r>
          </a:p>
          <a:p>
            <a:r>
              <a:rPr lang="en-US" sz="2400" b="1" cap="small" dirty="0"/>
              <a:t>Q1:</a:t>
            </a:r>
            <a:endParaRPr lang="en-US" sz="2400" dirty="0"/>
          </a:p>
          <a:p>
            <a:r>
              <a:rPr lang="en-US" sz="2400" b="1" cap="small" dirty="0"/>
              <a:t>  1. Stephan’s own answer: Several years</a:t>
            </a:r>
            <a:endParaRPr lang="en-US" sz="2400" dirty="0"/>
          </a:p>
          <a:p>
            <a:r>
              <a:rPr lang="en-US" sz="2400" b="1" cap="small" dirty="0"/>
              <a:t>  2. Answer Stephan accept: A few months to a year/ Several years</a:t>
            </a:r>
            <a:endParaRPr lang="en-US" sz="2400" dirty="0"/>
          </a:p>
          <a:p>
            <a:r>
              <a:rPr lang="en-US" sz="2400" b="1" cap="small" dirty="0"/>
              <a:t>  3. Importance: Very important </a:t>
            </a:r>
            <a:endParaRPr lang="en-US" sz="2400" dirty="0"/>
          </a:p>
          <a:p>
            <a:r>
              <a:rPr lang="en-US" sz="2400" b="1" cap="small" dirty="0"/>
              <a:t>Q2:</a:t>
            </a:r>
            <a:endParaRPr lang="en-US" sz="2400" dirty="0"/>
          </a:p>
          <a:p>
            <a:r>
              <a:rPr lang="en-US" sz="2400" b="1" cap="small" dirty="0"/>
              <a:t>  1. Stephan’s own answer: No</a:t>
            </a:r>
            <a:endParaRPr lang="en-US" sz="2400" dirty="0"/>
          </a:p>
          <a:p>
            <a:r>
              <a:rPr lang="en-US" sz="2400" b="1" cap="small" dirty="0"/>
              <a:t>  2. Answer Stephan accept: No</a:t>
            </a:r>
            <a:endParaRPr lang="en-US" sz="2400" dirty="0"/>
          </a:p>
          <a:p>
            <a:r>
              <a:rPr lang="en-US" sz="2400" b="1" cap="small" dirty="0"/>
              <a:t>  3. Importance: Normal</a:t>
            </a:r>
            <a:endParaRPr lang="en-US" sz="2400" dirty="0"/>
          </a:p>
          <a:p>
            <a:pPr lvl="0"/>
            <a:endParaRPr lang="en-US" sz="2400" b="1" cap="small" dirty="0" smtClean="0">
              <a:solidFill>
                <a:srgbClr val="0070C0"/>
              </a:solidFill>
            </a:endParaRPr>
          </a:p>
          <a:p>
            <a:endParaRPr lang="en-US" sz="2400" dirty="0"/>
          </a:p>
        </p:txBody>
      </p:sp>
      <p:pic>
        <p:nvPicPr>
          <p:cNvPr id="20" name="Picture 19"/>
          <p:cNvPicPr>
            <a:picLocks noChangeAspect="1"/>
          </p:cNvPicPr>
          <p:nvPr/>
        </p:nvPicPr>
        <p:blipFill>
          <a:blip r:embed="rId2"/>
          <a:stretch>
            <a:fillRect/>
          </a:stretch>
        </p:blipFill>
        <p:spPr>
          <a:xfrm>
            <a:off x="9505274" y="6287615"/>
            <a:ext cx="684411" cy="547529"/>
          </a:xfrm>
          <a:prstGeom prst="rect">
            <a:avLst/>
          </a:prstGeom>
        </p:spPr>
      </p:pic>
    </p:spTree>
    <p:extLst>
      <p:ext uri="{BB962C8B-B14F-4D97-AF65-F5344CB8AC3E}">
        <p14:creationId xmlns:p14="http://schemas.microsoft.com/office/powerpoint/2010/main" val="39010962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cxnSp>
        <p:nvCxnSpPr>
          <p:cNvPr id="6" name="Straight Connector 5"/>
          <p:cNvCxnSpPr/>
          <p:nvPr/>
        </p:nvCxnSpPr>
        <p:spPr>
          <a:xfrm flipV="1">
            <a:off x="9883943" y="6728686"/>
            <a:ext cx="2168302"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3157538" y="-135014"/>
            <a:ext cx="5779985" cy="1177925"/>
          </a:xfrm>
        </p:spPr>
        <p:txBody>
          <a:bodyPr>
            <a:normAutofit fontScale="90000"/>
          </a:bodyPr>
          <a:lstStyle/>
          <a:p>
            <a:pPr algn="ctr"/>
            <a:r>
              <a:rPr lang="en-US" sz="4800" b="1" dirty="0" smtClean="0">
                <a:solidFill>
                  <a:schemeClr val="accent1"/>
                </a:solidFill>
              </a:rPr>
              <a:t>Algorithm-</a:t>
            </a:r>
            <a:r>
              <a:rPr lang="ja-JP" altLang="en-US" sz="4800" b="1" dirty="0">
                <a:solidFill>
                  <a:schemeClr val="accent1"/>
                </a:solidFill>
              </a:rPr>
              <a:t>アルゴリズム</a:t>
            </a:r>
            <a:endParaRPr lang="en-US" sz="4800" b="1" dirty="0">
              <a:solidFill>
                <a:schemeClr val="accent1"/>
              </a:solidFill>
            </a:endParaRPr>
          </a:p>
        </p:txBody>
      </p:sp>
      <p:sp>
        <p:nvSpPr>
          <p:cNvPr id="24" name="Title 1"/>
          <p:cNvSpPr txBox="1">
            <a:spLocks/>
          </p:cNvSpPr>
          <p:nvPr/>
        </p:nvSpPr>
        <p:spPr>
          <a:xfrm>
            <a:off x="4531291" y="1042911"/>
            <a:ext cx="2509372" cy="840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err="1" smtClean="0">
                <a:solidFill>
                  <a:schemeClr val="accent1"/>
                </a:solidFill>
              </a:rPr>
              <a:t>Amatch</a:t>
            </a:r>
            <a:r>
              <a:rPr lang="en-US" sz="2400" b="1" dirty="0" smtClean="0">
                <a:solidFill>
                  <a:schemeClr val="accent1"/>
                </a:solidFill>
              </a:rPr>
              <a:t> Algorithm</a:t>
            </a:r>
            <a:endParaRPr lang="en-US" sz="2400" b="1" dirty="0">
              <a:solidFill>
                <a:schemeClr val="accent1"/>
              </a:solidFill>
            </a:endParaRPr>
          </a:p>
        </p:txBody>
      </p:sp>
      <p:sp>
        <p:nvSpPr>
          <p:cNvPr id="32" name="TextBox 31"/>
          <p:cNvSpPr txBox="1"/>
          <p:nvPr/>
        </p:nvSpPr>
        <p:spPr>
          <a:xfrm>
            <a:off x="1064828" y="2014543"/>
            <a:ext cx="9903266" cy="4524315"/>
          </a:xfrm>
          <a:prstGeom prst="rect">
            <a:avLst/>
          </a:prstGeom>
          <a:noFill/>
        </p:spPr>
        <p:txBody>
          <a:bodyPr wrap="square" rtlCol="0">
            <a:spAutoFit/>
          </a:bodyPr>
          <a:lstStyle/>
          <a:p>
            <a:pPr lvl="0"/>
            <a:r>
              <a:rPr lang="en-US" sz="2400" b="1" cap="small" dirty="0" smtClean="0">
                <a:solidFill>
                  <a:srgbClr val="0070C0"/>
                </a:solidFill>
              </a:rPr>
              <a:t>Example</a:t>
            </a:r>
          </a:p>
          <a:p>
            <a:pPr lvl="0"/>
            <a:r>
              <a:rPr lang="en-US" sz="2400" b="1" cap="small" dirty="0" smtClean="0"/>
              <a:t>Jessica answer</a:t>
            </a:r>
          </a:p>
          <a:p>
            <a:r>
              <a:rPr lang="en-US" sz="2400" b="1" cap="small" dirty="0"/>
              <a:t>Q1:</a:t>
            </a:r>
            <a:endParaRPr lang="en-US" sz="2400" dirty="0"/>
          </a:p>
          <a:p>
            <a:r>
              <a:rPr lang="en-US" sz="2400" b="1" cap="small" dirty="0"/>
              <a:t>  1. Jessica’s own answer: One night</a:t>
            </a:r>
            <a:endParaRPr lang="en-US" sz="2400" dirty="0"/>
          </a:p>
          <a:p>
            <a:r>
              <a:rPr lang="en-US" sz="2400" b="1" cap="small" dirty="0"/>
              <a:t>  2. Answer Stephan accept: One night</a:t>
            </a:r>
            <a:endParaRPr lang="en-US" sz="2400" dirty="0"/>
          </a:p>
          <a:p>
            <a:r>
              <a:rPr lang="en-US" sz="2400" b="1" cap="small" dirty="0"/>
              <a:t>  3. Importance: A little </a:t>
            </a:r>
            <a:endParaRPr lang="en-US" sz="2400" dirty="0"/>
          </a:p>
          <a:p>
            <a:r>
              <a:rPr lang="en-US" sz="2400" b="1" cap="small" dirty="0"/>
              <a:t>Q2:</a:t>
            </a:r>
            <a:endParaRPr lang="en-US" sz="2400" dirty="0"/>
          </a:p>
          <a:p>
            <a:r>
              <a:rPr lang="en-US" sz="2400" b="1" cap="small" dirty="0"/>
              <a:t>  1. Stephan’s own answer: No</a:t>
            </a:r>
            <a:endParaRPr lang="en-US" sz="2400" dirty="0"/>
          </a:p>
          <a:p>
            <a:r>
              <a:rPr lang="en-US" sz="2400" b="1" cap="small" dirty="0"/>
              <a:t>  2. Answer Stephan accept: No</a:t>
            </a:r>
            <a:endParaRPr lang="en-US" sz="2400" dirty="0"/>
          </a:p>
          <a:p>
            <a:r>
              <a:rPr lang="en-US" sz="2400" b="1" cap="small" dirty="0"/>
              <a:t>  3. Importance: Normal</a:t>
            </a:r>
            <a:endParaRPr lang="en-US" sz="2400" dirty="0"/>
          </a:p>
          <a:p>
            <a:pPr lvl="0"/>
            <a:endParaRPr lang="en-US" sz="2400" b="1" cap="small" dirty="0" smtClean="0">
              <a:solidFill>
                <a:srgbClr val="0070C0"/>
              </a:solidFill>
            </a:endParaRPr>
          </a:p>
          <a:p>
            <a:endParaRPr lang="en-US" sz="2400" dirty="0"/>
          </a:p>
        </p:txBody>
      </p:sp>
      <p:pic>
        <p:nvPicPr>
          <p:cNvPr id="20" name="Picture 19"/>
          <p:cNvPicPr>
            <a:picLocks noChangeAspect="1"/>
          </p:cNvPicPr>
          <p:nvPr/>
        </p:nvPicPr>
        <p:blipFill>
          <a:blip r:embed="rId2"/>
          <a:stretch>
            <a:fillRect/>
          </a:stretch>
        </p:blipFill>
        <p:spPr>
          <a:xfrm>
            <a:off x="9505274" y="6287615"/>
            <a:ext cx="684411" cy="547529"/>
          </a:xfrm>
          <a:prstGeom prst="rect">
            <a:avLst/>
          </a:prstGeom>
        </p:spPr>
      </p:pic>
    </p:spTree>
    <p:extLst>
      <p:ext uri="{BB962C8B-B14F-4D97-AF65-F5344CB8AC3E}">
        <p14:creationId xmlns:p14="http://schemas.microsoft.com/office/powerpoint/2010/main" val="32937476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cxnSp>
        <p:nvCxnSpPr>
          <p:cNvPr id="6" name="Straight Connector 5"/>
          <p:cNvCxnSpPr/>
          <p:nvPr/>
        </p:nvCxnSpPr>
        <p:spPr>
          <a:xfrm flipV="1">
            <a:off x="9883943" y="6728686"/>
            <a:ext cx="2168302"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3157538" y="-135014"/>
            <a:ext cx="5779985" cy="1177925"/>
          </a:xfrm>
        </p:spPr>
        <p:txBody>
          <a:bodyPr>
            <a:normAutofit fontScale="90000"/>
          </a:bodyPr>
          <a:lstStyle/>
          <a:p>
            <a:pPr algn="ctr"/>
            <a:r>
              <a:rPr lang="en-US" sz="4800" b="1" dirty="0" smtClean="0">
                <a:solidFill>
                  <a:schemeClr val="accent1"/>
                </a:solidFill>
              </a:rPr>
              <a:t>Algorithm-</a:t>
            </a:r>
            <a:r>
              <a:rPr lang="ja-JP" altLang="en-US" sz="4800" b="1" dirty="0">
                <a:solidFill>
                  <a:schemeClr val="accent1"/>
                </a:solidFill>
              </a:rPr>
              <a:t>アルゴリズム</a:t>
            </a:r>
            <a:endParaRPr lang="en-US" sz="4800" b="1" dirty="0">
              <a:solidFill>
                <a:schemeClr val="accent1"/>
              </a:solidFill>
            </a:endParaRPr>
          </a:p>
        </p:txBody>
      </p:sp>
      <p:sp>
        <p:nvSpPr>
          <p:cNvPr id="24" name="Title 1"/>
          <p:cNvSpPr txBox="1">
            <a:spLocks/>
          </p:cNvSpPr>
          <p:nvPr/>
        </p:nvSpPr>
        <p:spPr>
          <a:xfrm>
            <a:off x="4531291" y="1042911"/>
            <a:ext cx="2509372" cy="840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err="1" smtClean="0">
                <a:solidFill>
                  <a:schemeClr val="accent1"/>
                </a:solidFill>
              </a:rPr>
              <a:t>Amatch</a:t>
            </a:r>
            <a:r>
              <a:rPr lang="en-US" sz="2400" b="1" dirty="0" smtClean="0">
                <a:solidFill>
                  <a:schemeClr val="accent1"/>
                </a:solidFill>
              </a:rPr>
              <a:t> Algorithm</a:t>
            </a:r>
            <a:endParaRPr lang="en-US" sz="2400" b="1" dirty="0">
              <a:solidFill>
                <a:schemeClr val="accent1"/>
              </a:solidFill>
            </a:endParaRPr>
          </a:p>
        </p:txBody>
      </p:sp>
      <p:sp>
        <p:nvSpPr>
          <p:cNvPr id="32" name="TextBox 31"/>
          <p:cNvSpPr txBox="1"/>
          <p:nvPr/>
        </p:nvSpPr>
        <p:spPr>
          <a:xfrm>
            <a:off x="1064828" y="2014543"/>
            <a:ext cx="9903266" cy="1569660"/>
          </a:xfrm>
          <a:prstGeom prst="rect">
            <a:avLst/>
          </a:prstGeom>
          <a:noFill/>
        </p:spPr>
        <p:txBody>
          <a:bodyPr wrap="square" rtlCol="0">
            <a:spAutoFit/>
          </a:bodyPr>
          <a:lstStyle/>
          <a:p>
            <a:pPr lvl="0"/>
            <a:r>
              <a:rPr lang="en-US" sz="2400" b="1" cap="small" dirty="0" smtClean="0">
                <a:solidFill>
                  <a:srgbClr val="0070C0"/>
                </a:solidFill>
              </a:rPr>
              <a:t>Example</a:t>
            </a:r>
          </a:p>
          <a:p>
            <a:r>
              <a:rPr lang="en-US" sz="2400" b="1" cap="small" dirty="0"/>
              <a:t>Stephan satisfaction with Jessica’s responses</a:t>
            </a:r>
            <a:endParaRPr lang="en-US" sz="2400" dirty="0"/>
          </a:p>
          <a:p>
            <a:pPr lvl="0"/>
            <a:endParaRPr lang="en-US" sz="2400" b="1" cap="small" dirty="0" smtClean="0">
              <a:solidFill>
                <a:srgbClr val="0070C0"/>
              </a:solidFill>
            </a:endParaRPr>
          </a:p>
          <a:p>
            <a:endParaRPr lang="en-US" sz="2400" dirty="0"/>
          </a:p>
        </p:txBody>
      </p:sp>
      <p:pic>
        <p:nvPicPr>
          <p:cNvPr id="20" name="Picture 19"/>
          <p:cNvPicPr>
            <a:picLocks noChangeAspect="1"/>
          </p:cNvPicPr>
          <p:nvPr/>
        </p:nvPicPr>
        <p:blipFill>
          <a:blip r:embed="rId2"/>
          <a:stretch>
            <a:fillRect/>
          </a:stretch>
        </p:blipFill>
        <p:spPr>
          <a:xfrm>
            <a:off x="9505274" y="6287615"/>
            <a:ext cx="684411" cy="54752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67191794"/>
              </p:ext>
            </p:extLst>
          </p:nvPr>
        </p:nvGraphicFramePr>
        <p:xfrm>
          <a:off x="1188503" y="3057200"/>
          <a:ext cx="7984995" cy="2564892"/>
        </p:xfrm>
        <a:graphic>
          <a:graphicData uri="http://schemas.openxmlformats.org/drawingml/2006/table">
            <a:tbl>
              <a:tblPr firstRow="1" firstCol="1" bandRow="1">
                <a:tableStyleId>{5C22544A-7EE6-4342-B048-85BDC9FD1C3A}</a:tableStyleId>
              </a:tblPr>
              <a:tblGrid>
                <a:gridCol w="3056756"/>
                <a:gridCol w="2495311"/>
                <a:gridCol w="2432928"/>
              </a:tblGrid>
              <a:tr h="274196">
                <a:tc>
                  <a:txBody>
                    <a:bodyPr/>
                    <a:lstStyle/>
                    <a:p>
                      <a:pPr marL="0" marR="0" algn="ctr">
                        <a:lnSpc>
                          <a:spcPct val="110000"/>
                        </a:lnSpc>
                        <a:spcBef>
                          <a:spcPts val="0"/>
                        </a:spcBef>
                        <a:spcAft>
                          <a:spcPts val="0"/>
                        </a:spcAft>
                      </a:pPr>
                      <a:r>
                        <a:rPr lang="en-US" sz="2000" cap="small">
                          <a:effectLst/>
                        </a:rPr>
                        <a:t> </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2000" cap="small">
                          <a:effectLst/>
                        </a:rPr>
                        <a:t>Question 1</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2000" cap="small">
                          <a:effectLst/>
                        </a:rPr>
                        <a:t>Question 2</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562801">
                <a:tc>
                  <a:txBody>
                    <a:bodyPr/>
                    <a:lstStyle/>
                    <a:p>
                      <a:pPr marL="0" marR="0">
                        <a:lnSpc>
                          <a:spcPct val="110000"/>
                        </a:lnSpc>
                        <a:spcBef>
                          <a:spcPts val="0"/>
                        </a:spcBef>
                        <a:spcAft>
                          <a:spcPts val="0"/>
                        </a:spcAft>
                      </a:pPr>
                      <a:r>
                        <a:rPr lang="en-US" sz="2000" cap="small">
                          <a:effectLst/>
                        </a:rPr>
                        <a:t>Answer Stephan accept</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000" cap="small">
                          <a:effectLst/>
                        </a:rPr>
                        <a:t>A few months to a year/ Several years</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000" cap="small">
                          <a:effectLst/>
                        </a:rPr>
                        <a:t>No</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74196">
                <a:tc>
                  <a:txBody>
                    <a:bodyPr/>
                    <a:lstStyle/>
                    <a:p>
                      <a:pPr marL="0" marR="0">
                        <a:lnSpc>
                          <a:spcPct val="110000"/>
                        </a:lnSpc>
                        <a:spcBef>
                          <a:spcPts val="0"/>
                        </a:spcBef>
                        <a:spcAft>
                          <a:spcPts val="0"/>
                        </a:spcAft>
                      </a:pPr>
                      <a:r>
                        <a:rPr lang="en-US" sz="2000" cap="small">
                          <a:effectLst/>
                        </a:rPr>
                        <a:t>Importance</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000" cap="small">
                          <a:effectLst/>
                        </a:rPr>
                        <a:t>Very</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000" cap="small">
                          <a:effectLst/>
                        </a:rPr>
                        <a:t>Normal</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74196">
                <a:tc>
                  <a:txBody>
                    <a:bodyPr/>
                    <a:lstStyle/>
                    <a:p>
                      <a:pPr marL="0" marR="0">
                        <a:lnSpc>
                          <a:spcPct val="110000"/>
                        </a:lnSpc>
                        <a:spcBef>
                          <a:spcPts val="0"/>
                        </a:spcBef>
                        <a:spcAft>
                          <a:spcPts val="0"/>
                        </a:spcAft>
                      </a:pPr>
                      <a:r>
                        <a:rPr lang="en-US" sz="2000" cap="small">
                          <a:effectLst/>
                        </a:rPr>
                        <a:t>Point</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000" cap="small">
                          <a:effectLst/>
                        </a:rPr>
                        <a:t>50</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000" cap="small">
                          <a:effectLst/>
                        </a:rPr>
                        <a:t>10</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74196">
                <a:tc>
                  <a:txBody>
                    <a:bodyPr/>
                    <a:lstStyle/>
                    <a:p>
                      <a:pPr marL="0" marR="0">
                        <a:lnSpc>
                          <a:spcPct val="110000"/>
                        </a:lnSpc>
                        <a:spcBef>
                          <a:spcPts val="0"/>
                        </a:spcBef>
                        <a:spcAft>
                          <a:spcPts val="0"/>
                        </a:spcAft>
                      </a:pPr>
                      <a:r>
                        <a:rPr lang="en-US" sz="2000" cap="small">
                          <a:effectLst/>
                        </a:rPr>
                        <a:t>Jessica answer</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000" cap="small">
                          <a:effectLst/>
                        </a:rPr>
                        <a:t>One night</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000" cap="small">
                          <a:effectLst/>
                        </a:rPr>
                        <a:t>No</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74196">
                <a:tc>
                  <a:txBody>
                    <a:bodyPr/>
                    <a:lstStyle/>
                    <a:p>
                      <a:pPr marL="0" marR="0">
                        <a:lnSpc>
                          <a:spcPct val="110000"/>
                        </a:lnSpc>
                        <a:spcBef>
                          <a:spcPts val="0"/>
                        </a:spcBef>
                        <a:spcAft>
                          <a:spcPts val="0"/>
                        </a:spcAft>
                      </a:pPr>
                      <a:r>
                        <a:rPr lang="en-US" sz="2000" cap="small">
                          <a:effectLst/>
                        </a:rPr>
                        <a:t>Match?</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000" cap="small">
                          <a:effectLst/>
                        </a:rPr>
                        <a:t>No</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000" cap="small">
                          <a:effectLst/>
                        </a:rPr>
                        <a:t>Yes</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74196">
                <a:tc>
                  <a:txBody>
                    <a:bodyPr/>
                    <a:lstStyle/>
                    <a:p>
                      <a:pPr marL="0" marR="0">
                        <a:lnSpc>
                          <a:spcPct val="110000"/>
                        </a:lnSpc>
                        <a:spcBef>
                          <a:spcPts val="0"/>
                        </a:spcBef>
                        <a:spcAft>
                          <a:spcPts val="0"/>
                        </a:spcAft>
                      </a:pPr>
                      <a:r>
                        <a:rPr lang="en-US" sz="2000" cap="small">
                          <a:effectLst/>
                        </a:rPr>
                        <a:t>Point</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000" cap="small">
                          <a:effectLst/>
                        </a:rPr>
                        <a:t>0/50</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000" cap="small" dirty="0">
                          <a:effectLst/>
                        </a:rPr>
                        <a:t>10/10</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bl>
          </a:graphicData>
        </a:graphic>
      </p:graphicFrame>
      <p:sp>
        <p:nvSpPr>
          <p:cNvPr id="10" name="TextBox 9"/>
          <p:cNvSpPr txBox="1"/>
          <p:nvPr/>
        </p:nvSpPr>
        <p:spPr>
          <a:xfrm>
            <a:off x="1151250" y="5632814"/>
            <a:ext cx="9903266" cy="1200329"/>
          </a:xfrm>
          <a:prstGeom prst="rect">
            <a:avLst/>
          </a:prstGeom>
          <a:noFill/>
        </p:spPr>
        <p:txBody>
          <a:bodyPr wrap="square" rtlCol="0">
            <a:spAutoFit/>
          </a:bodyPr>
          <a:lstStyle/>
          <a:p>
            <a:r>
              <a:rPr lang="en-US" sz="2400" b="1" cap="small" dirty="0"/>
              <a:t>Score = sum(numerator)/sum(denominator)=(0+10)/(50+10)~~16,67%</a:t>
            </a:r>
            <a:endParaRPr lang="en-US" sz="2400" dirty="0"/>
          </a:p>
          <a:p>
            <a:pPr lvl="0"/>
            <a:endParaRPr lang="en-US" sz="2400" b="1" cap="small" dirty="0" smtClean="0">
              <a:solidFill>
                <a:srgbClr val="0070C0"/>
              </a:solidFill>
            </a:endParaRPr>
          </a:p>
          <a:p>
            <a:endParaRPr lang="en-US" sz="2400" dirty="0"/>
          </a:p>
        </p:txBody>
      </p:sp>
    </p:spTree>
    <p:extLst>
      <p:ext uri="{BB962C8B-B14F-4D97-AF65-F5344CB8AC3E}">
        <p14:creationId xmlns:p14="http://schemas.microsoft.com/office/powerpoint/2010/main" val="38791003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cxnSp>
        <p:nvCxnSpPr>
          <p:cNvPr id="6" name="Straight Connector 5"/>
          <p:cNvCxnSpPr/>
          <p:nvPr/>
        </p:nvCxnSpPr>
        <p:spPr>
          <a:xfrm flipV="1">
            <a:off x="9883943" y="6728686"/>
            <a:ext cx="2168302"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3157538" y="-135014"/>
            <a:ext cx="5779985" cy="1177925"/>
          </a:xfrm>
        </p:spPr>
        <p:txBody>
          <a:bodyPr>
            <a:normAutofit fontScale="90000"/>
          </a:bodyPr>
          <a:lstStyle/>
          <a:p>
            <a:pPr algn="ctr"/>
            <a:r>
              <a:rPr lang="en-US" sz="4800" b="1" dirty="0" smtClean="0">
                <a:solidFill>
                  <a:schemeClr val="accent1"/>
                </a:solidFill>
              </a:rPr>
              <a:t>Algorithm-</a:t>
            </a:r>
            <a:r>
              <a:rPr lang="ja-JP" altLang="en-US" sz="4800" b="1" dirty="0">
                <a:solidFill>
                  <a:schemeClr val="accent1"/>
                </a:solidFill>
              </a:rPr>
              <a:t>アルゴリズム</a:t>
            </a:r>
            <a:endParaRPr lang="en-US" sz="4800" b="1" dirty="0">
              <a:solidFill>
                <a:schemeClr val="accent1"/>
              </a:solidFill>
            </a:endParaRPr>
          </a:p>
        </p:txBody>
      </p:sp>
      <p:sp>
        <p:nvSpPr>
          <p:cNvPr id="24" name="Title 1"/>
          <p:cNvSpPr txBox="1">
            <a:spLocks/>
          </p:cNvSpPr>
          <p:nvPr/>
        </p:nvSpPr>
        <p:spPr>
          <a:xfrm>
            <a:off x="4531291" y="1042911"/>
            <a:ext cx="2509372" cy="840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err="1" smtClean="0">
                <a:solidFill>
                  <a:schemeClr val="accent1"/>
                </a:solidFill>
              </a:rPr>
              <a:t>Amatch</a:t>
            </a:r>
            <a:r>
              <a:rPr lang="en-US" sz="2400" b="1" dirty="0" smtClean="0">
                <a:solidFill>
                  <a:schemeClr val="accent1"/>
                </a:solidFill>
              </a:rPr>
              <a:t> Algorithm</a:t>
            </a:r>
            <a:endParaRPr lang="en-US" sz="2400" b="1" dirty="0">
              <a:solidFill>
                <a:schemeClr val="accent1"/>
              </a:solidFill>
            </a:endParaRPr>
          </a:p>
        </p:txBody>
      </p:sp>
      <p:sp>
        <p:nvSpPr>
          <p:cNvPr id="32" name="TextBox 31"/>
          <p:cNvSpPr txBox="1"/>
          <p:nvPr/>
        </p:nvSpPr>
        <p:spPr>
          <a:xfrm>
            <a:off x="1064828" y="2014543"/>
            <a:ext cx="9903266" cy="1569660"/>
          </a:xfrm>
          <a:prstGeom prst="rect">
            <a:avLst/>
          </a:prstGeom>
          <a:noFill/>
        </p:spPr>
        <p:txBody>
          <a:bodyPr wrap="square" rtlCol="0">
            <a:spAutoFit/>
          </a:bodyPr>
          <a:lstStyle/>
          <a:p>
            <a:pPr lvl="0"/>
            <a:r>
              <a:rPr lang="en-US" sz="2400" b="1" cap="small" dirty="0" smtClean="0">
                <a:solidFill>
                  <a:srgbClr val="0070C0"/>
                </a:solidFill>
              </a:rPr>
              <a:t>Example</a:t>
            </a:r>
          </a:p>
          <a:p>
            <a:r>
              <a:rPr lang="en-US" sz="2400" b="1" cap="small" dirty="0"/>
              <a:t>Jessica satisfaction with Stephan’s responses</a:t>
            </a:r>
            <a:endParaRPr lang="en-US" sz="2400" dirty="0"/>
          </a:p>
          <a:p>
            <a:pPr lvl="0"/>
            <a:endParaRPr lang="en-US" sz="2400" b="1" cap="small" dirty="0" smtClean="0">
              <a:solidFill>
                <a:srgbClr val="0070C0"/>
              </a:solidFill>
            </a:endParaRPr>
          </a:p>
          <a:p>
            <a:endParaRPr lang="en-US" sz="2400" dirty="0"/>
          </a:p>
        </p:txBody>
      </p:sp>
      <p:pic>
        <p:nvPicPr>
          <p:cNvPr id="20" name="Picture 19"/>
          <p:cNvPicPr>
            <a:picLocks noChangeAspect="1"/>
          </p:cNvPicPr>
          <p:nvPr/>
        </p:nvPicPr>
        <p:blipFill>
          <a:blip r:embed="rId2"/>
          <a:stretch>
            <a:fillRect/>
          </a:stretch>
        </p:blipFill>
        <p:spPr>
          <a:xfrm>
            <a:off x="9505274" y="6287615"/>
            <a:ext cx="684411" cy="547529"/>
          </a:xfrm>
          <a:prstGeom prst="rect">
            <a:avLst/>
          </a:prstGeom>
        </p:spPr>
      </p:pic>
      <p:sp>
        <p:nvSpPr>
          <p:cNvPr id="10" name="TextBox 9"/>
          <p:cNvSpPr txBox="1"/>
          <p:nvPr/>
        </p:nvSpPr>
        <p:spPr>
          <a:xfrm>
            <a:off x="1095897" y="5282434"/>
            <a:ext cx="9903266" cy="1200329"/>
          </a:xfrm>
          <a:prstGeom prst="rect">
            <a:avLst/>
          </a:prstGeom>
          <a:noFill/>
        </p:spPr>
        <p:txBody>
          <a:bodyPr wrap="square" rtlCol="0">
            <a:spAutoFit/>
          </a:bodyPr>
          <a:lstStyle/>
          <a:p>
            <a:r>
              <a:rPr lang="en-US" sz="2400" b="1" cap="small" dirty="0"/>
              <a:t>Score = (0+10)/(1+10)~~90.1%</a:t>
            </a:r>
            <a:endParaRPr lang="en-US" sz="2400" dirty="0"/>
          </a:p>
          <a:p>
            <a:pPr lvl="0"/>
            <a:r>
              <a:rPr lang="en-US" sz="2400" b="1" cap="small" dirty="0" smtClean="0">
                <a:solidFill>
                  <a:srgbClr val="FF0000"/>
                </a:solidFill>
              </a:rPr>
              <a:t>Stephan and Jessica match </a:t>
            </a:r>
            <a:r>
              <a:rPr lang="en-US" sz="2400" b="1" cap="small" dirty="0" err="1" smtClean="0">
                <a:solidFill>
                  <a:srgbClr val="FF0000"/>
                </a:solidFill>
              </a:rPr>
              <a:t>sqrt</a:t>
            </a:r>
            <a:r>
              <a:rPr lang="en-US" sz="2400" b="1" cap="small" dirty="0" smtClean="0">
                <a:solidFill>
                  <a:srgbClr val="FF0000"/>
                </a:solidFill>
              </a:rPr>
              <a:t>(90.1%*16.67%)=38.67%</a:t>
            </a:r>
          </a:p>
          <a:p>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1249367517"/>
              </p:ext>
            </p:extLst>
          </p:nvPr>
        </p:nvGraphicFramePr>
        <p:xfrm>
          <a:off x="1188503" y="2928178"/>
          <a:ext cx="8622513" cy="2346960"/>
        </p:xfrm>
        <a:graphic>
          <a:graphicData uri="http://schemas.openxmlformats.org/drawingml/2006/table">
            <a:tbl>
              <a:tblPr firstRow="1" firstCol="1" bandRow="1">
                <a:tableStyleId>{5C22544A-7EE6-4342-B048-85BDC9FD1C3A}</a:tableStyleId>
              </a:tblPr>
              <a:tblGrid>
                <a:gridCol w="3300806"/>
                <a:gridCol w="2694535"/>
                <a:gridCol w="2627172"/>
              </a:tblGrid>
              <a:tr h="0">
                <a:tc>
                  <a:txBody>
                    <a:bodyPr/>
                    <a:lstStyle/>
                    <a:p>
                      <a:pPr marL="0" marR="0" algn="ctr">
                        <a:lnSpc>
                          <a:spcPct val="110000"/>
                        </a:lnSpc>
                        <a:spcBef>
                          <a:spcPts val="0"/>
                        </a:spcBef>
                        <a:spcAft>
                          <a:spcPts val="0"/>
                        </a:spcAft>
                      </a:pPr>
                      <a:r>
                        <a:rPr lang="en-US" sz="2000" cap="small" dirty="0">
                          <a:effectLst/>
                        </a:rPr>
                        <a:t> </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2000" cap="small">
                          <a:effectLst/>
                        </a:rPr>
                        <a:t>Question 1</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2000" cap="small">
                          <a:effectLst/>
                        </a:rPr>
                        <a:t>Question 2</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0">
                <a:tc>
                  <a:txBody>
                    <a:bodyPr/>
                    <a:lstStyle/>
                    <a:p>
                      <a:pPr marL="0" marR="0">
                        <a:lnSpc>
                          <a:spcPct val="110000"/>
                        </a:lnSpc>
                        <a:spcBef>
                          <a:spcPts val="0"/>
                        </a:spcBef>
                        <a:spcAft>
                          <a:spcPts val="0"/>
                        </a:spcAft>
                      </a:pPr>
                      <a:r>
                        <a:rPr lang="en-US" sz="2000" cap="small">
                          <a:effectLst/>
                        </a:rPr>
                        <a:t>Answer Jessica accept</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000" cap="small">
                          <a:effectLst/>
                        </a:rPr>
                        <a:t>One night</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000" cap="small">
                          <a:effectLst/>
                        </a:rPr>
                        <a:t>No</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0">
                <a:tc>
                  <a:txBody>
                    <a:bodyPr/>
                    <a:lstStyle/>
                    <a:p>
                      <a:pPr marL="0" marR="0">
                        <a:lnSpc>
                          <a:spcPct val="110000"/>
                        </a:lnSpc>
                        <a:spcBef>
                          <a:spcPts val="0"/>
                        </a:spcBef>
                        <a:spcAft>
                          <a:spcPts val="0"/>
                        </a:spcAft>
                      </a:pPr>
                      <a:r>
                        <a:rPr lang="en-US" sz="2000" cap="small">
                          <a:effectLst/>
                        </a:rPr>
                        <a:t>Importance</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000" cap="small">
                          <a:effectLst/>
                        </a:rPr>
                        <a:t>A little</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000" cap="small">
                          <a:effectLst/>
                        </a:rPr>
                        <a:t>Normal</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0">
                <a:tc>
                  <a:txBody>
                    <a:bodyPr/>
                    <a:lstStyle/>
                    <a:p>
                      <a:pPr marL="0" marR="0">
                        <a:lnSpc>
                          <a:spcPct val="110000"/>
                        </a:lnSpc>
                        <a:spcBef>
                          <a:spcPts val="0"/>
                        </a:spcBef>
                        <a:spcAft>
                          <a:spcPts val="0"/>
                        </a:spcAft>
                      </a:pPr>
                      <a:r>
                        <a:rPr lang="en-US" sz="2000" cap="small">
                          <a:effectLst/>
                        </a:rPr>
                        <a:t>Point</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000" cap="small">
                          <a:effectLst/>
                        </a:rPr>
                        <a:t>1</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000" cap="small">
                          <a:effectLst/>
                        </a:rPr>
                        <a:t>10</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0">
                <a:tc>
                  <a:txBody>
                    <a:bodyPr/>
                    <a:lstStyle/>
                    <a:p>
                      <a:pPr marL="0" marR="0">
                        <a:lnSpc>
                          <a:spcPct val="110000"/>
                        </a:lnSpc>
                        <a:spcBef>
                          <a:spcPts val="0"/>
                        </a:spcBef>
                        <a:spcAft>
                          <a:spcPts val="0"/>
                        </a:spcAft>
                      </a:pPr>
                      <a:r>
                        <a:rPr lang="en-US" sz="2000" cap="small">
                          <a:effectLst/>
                        </a:rPr>
                        <a:t>Jessica answer</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000" cap="small">
                          <a:effectLst/>
                        </a:rPr>
                        <a:t>A few months to a year</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000" cap="small" dirty="0">
                          <a:effectLst/>
                        </a:rPr>
                        <a:t>No</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0">
                <a:tc>
                  <a:txBody>
                    <a:bodyPr/>
                    <a:lstStyle/>
                    <a:p>
                      <a:pPr marL="0" marR="0">
                        <a:lnSpc>
                          <a:spcPct val="110000"/>
                        </a:lnSpc>
                        <a:spcBef>
                          <a:spcPts val="0"/>
                        </a:spcBef>
                        <a:spcAft>
                          <a:spcPts val="0"/>
                        </a:spcAft>
                      </a:pPr>
                      <a:r>
                        <a:rPr lang="en-US" sz="2000" cap="small">
                          <a:effectLst/>
                        </a:rPr>
                        <a:t>Match?</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000" cap="small">
                          <a:effectLst/>
                        </a:rPr>
                        <a:t>No</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000" cap="small">
                          <a:effectLst/>
                        </a:rPr>
                        <a:t>Yes</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0">
                <a:tc>
                  <a:txBody>
                    <a:bodyPr/>
                    <a:lstStyle/>
                    <a:p>
                      <a:pPr marL="0" marR="0">
                        <a:lnSpc>
                          <a:spcPct val="110000"/>
                        </a:lnSpc>
                        <a:spcBef>
                          <a:spcPts val="0"/>
                        </a:spcBef>
                        <a:spcAft>
                          <a:spcPts val="0"/>
                        </a:spcAft>
                      </a:pPr>
                      <a:r>
                        <a:rPr lang="en-US" sz="2000" cap="small">
                          <a:effectLst/>
                        </a:rPr>
                        <a:t>Point</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000" cap="small">
                          <a:effectLst/>
                        </a:rPr>
                        <a:t>0/1</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2000" cap="small" dirty="0">
                          <a:effectLst/>
                        </a:rPr>
                        <a:t>10/10</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866041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400426" y="179311"/>
            <a:ext cx="4757738" cy="1177925"/>
          </a:xfrm>
        </p:spPr>
        <p:txBody>
          <a:bodyPr>
            <a:normAutofit fontScale="90000"/>
          </a:bodyPr>
          <a:lstStyle/>
          <a:p>
            <a:pPr algn="ctr"/>
            <a:r>
              <a:rPr lang="en-US" sz="4800" b="1" dirty="0">
                <a:solidFill>
                  <a:schemeClr val="accent1"/>
                </a:solidFill>
              </a:rPr>
              <a:t>Project </a:t>
            </a:r>
            <a:r>
              <a:rPr lang="en-US" sz="4800" b="1" dirty="0" smtClean="0">
                <a:solidFill>
                  <a:schemeClr val="accent1"/>
                </a:solidFill>
              </a:rPr>
              <a:t>background</a:t>
            </a:r>
            <a:r>
              <a:rPr lang="ja-JP" altLang="en-US" sz="4800" dirty="0">
                <a:solidFill>
                  <a:schemeClr val="accent1"/>
                </a:solidFill>
                <a:latin typeface="Times New Roman" pitchFamily="18" charset="0"/>
                <a:cs typeface="Times New Roman" pitchFamily="18" charset="0"/>
              </a:rPr>
              <a:t>プロジェクトの背景</a:t>
            </a:r>
            <a:r>
              <a:rPr lang="en-US" sz="4800" dirty="0"/>
              <a:t/>
            </a:r>
            <a:br>
              <a:rPr lang="en-US" sz="4800" dirty="0"/>
            </a:br>
            <a:endParaRPr lang="en-US" sz="4800" dirty="0"/>
          </a:p>
        </p:txBody>
      </p:sp>
      <p:pic>
        <p:nvPicPr>
          <p:cNvPr id="9" name="Picture 8" descr="D:\img\Untitled.png"/>
          <p:cNvPicPr/>
          <p:nvPr/>
        </p:nvPicPr>
        <p:blipFill>
          <a:blip r:embed="rId2">
            <a:extLst>
              <a:ext uri="{28A0092B-C50C-407E-A947-70E740481C1C}">
                <a14:useLocalDpi xmlns:a14="http://schemas.microsoft.com/office/drawing/2010/main" val="0"/>
              </a:ext>
            </a:extLst>
          </a:blip>
          <a:srcRect/>
          <a:stretch>
            <a:fillRect/>
          </a:stretch>
        </p:blipFill>
        <p:spPr bwMode="auto">
          <a:xfrm>
            <a:off x="963254" y="1666340"/>
            <a:ext cx="5162550" cy="1609725"/>
          </a:xfrm>
          <a:prstGeom prst="rect">
            <a:avLst/>
          </a:prstGeom>
          <a:noFill/>
          <a:ln>
            <a:noFill/>
          </a:ln>
        </p:spPr>
      </p:pic>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963254" y="3493231"/>
            <a:ext cx="5943600" cy="3696970"/>
          </a:xfrm>
          <a:prstGeom prst="rect">
            <a:avLst/>
          </a:prstGeom>
        </p:spPr>
      </p:pic>
      <p:sp>
        <p:nvSpPr>
          <p:cNvPr id="3" name="Rectangle 2"/>
          <p:cNvSpPr/>
          <p:nvPr/>
        </p:nvSpPr>
        <p:spPr>
          <a:xfrm>
            <a:off x="6764594" y="4798624"/>
            <a:ext cx="6096000" cy="369332"/>
          </a:xfrm>
          <a:prstGeom prst="rect">
            <a:avLst/>
          </a:prstGeom>
        </p:spPr>
        <p:txBody>
          <a:bodyPr>
            <a:spAutoFit/>
          </a:bodyPr>
          <a:lstStyle/>
          <a:p>
            <a:r>
              <a:rPr lang="en-US" i="1" dirty="0" smtClean="0"/>
              <a:t>Beliefs about dating online dating according to U.S singles</a:t>
            </a:r>
            <a:endParaRPr lang="en-US" dirty="0"/>
          </a:p>
        </p:txBody>
      </p:sp>
      <p:sp>
        <p:nvSpPr>
          <p:cNvPr id="12" name="Rectangle 11"/>
          <p:cNvSpPr/>
          <p:nvPr/>
        </p:nvSpPr>
        <p:spPr>
          <a:xfrm>
            <a:off x="6351639" y="2286537"/>
            <a:ext cx="6096000" cy="369332"/>
          </a:xfrm>
          <a:prstGeom prst="rect">
            <a:avLst/>
          </a:prstGeom>
        </p:spPr>
        <p:txBody>
          <a:bodyPr>
            <a:spAutoFit/>
          </a:bodyPr>
          <a:lstStyle/>
          <a:p>
            <a:r>
              <a:rPr lang="en-US" i="1" dirty="0" smtClean="0"/>
              <a:t>Relationship status of </a:t>
            </a:r>
            <a:r>
              <a:rPr lang="en-US" i="1" dirty="0" err="1" smtClean="0"/>
              <a:t>Facebooks</a:t>
            </a:r>
            <a:r>
              <a:rPr lang="en-US" i="1" dirty="0" smtClean="0"/>
              <a:t> user in Vietnam</a:t>
            </a:r>
            <a:endParaRPr lang="en-US" dirty="0"/>
          </a:p>
        </p:txBody>
      </p:sp>
      <p:sp>
        <p:nvSpPr>
          <p:cNvPr id="13"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pic>
        <p:nvPicPr>
          <p:cNvPr id="14" name="Picture 13"/>
          <p:cNvPicPr>
            <a:picLocks noChangeAspect="1"/>
          </p:cNvPicPr>
          <p:nvPr/>
        </p:nvPicPr>
        <p:blipFill>
          <a:blip r:embed="rId4"/>
          <a:stretch>
            <a:fillRect/>
          </a:stretch>
        </p:blipFill>
        <p:spPr>
          <a:xfrm>
            <a:off x="9505274" y="6287615"/>
            <a:ext cx="684411" cy="547529"/>
          </a:xfrm>
          <a:prstGeom prst="rect">
            <a:avLst/>
          </a:prstGeom>
        </p:spPr>
      </p:pic>
    </p:spTree>
    <p:extLst>
      <p:ext uri="{BB962C8B-B14F-4D97-AF65-F5344CB8AC3E}">
        <p14:creationId xmlns:p14="http://schemas.microsoft.com/office/powerpoint/2010/main" val="40437840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lowchart: Data 88"/>
          <p:cNvSpPr>
            <a:spLocks/>
          </p:cNvSpPr>
          <p:nvPr/>
        </p:nvSpPr>
        <p:spPr>
          <a:xfrm rot="10800000" flipH="1">
            <a:off x="998647" y="4379505"/>
            <a:ext cx="4722468" cy="47893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8908 w 10000"/>
              <a:gd name="connsiteY3" fmla="*/ 10000 h 10000"/>
              <a:gd name="connsiteX4" fmla="*/ 0 w 10000"/>
              <a:gd name="connsiteY4" fmla="*/ 10000 h 10000"/>
              <a:gd name="connsiteX0" fmla="*/ 0 w 10000"/>
              <a:gd name="connsiteY0" fmla="*/ 10000 h 10000"/>
              <a:gd name="connsiteX1" fmla="*/ 850 w 10000"/>
              <a:gd name="connsiteY1" fmla="*/ 298 h 10000"/>
              <a:gd name="connsiteX2" fmla="*/ 10000 w 10000"/>
              <a:gd name="connsiteY2" fmla="*/ 0 h 10000"/>
              <a:gd name="connsiteX3" fmla="*/ 8908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cubicBezTo>
                  <a:pt x="283" y="6766"/>
                  <a:pt x="567" y="3532"/>
                  <a:pt x="850" y="298"/>
                </a:cubicBezTo>
                <a:lnTo>
                  <a:pt x="10000" y="0"/>
                </a:lnTo>
                <a:lnTo>
                  <a:pt x="8908" y="10000"/>
                </a:lnTo>
                <a:lnTo>
                  <a:pt x="0" y="10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a:off x="1145957" y="1321057"/>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378225" y="1591633"/>
            <a:ext cx="43069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145957" y="2154256"/>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78225" y="2424832"/>
            <a:ext cx="43069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140365" y="2984559"/>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372633" y="3255135"/>
            <a:ext cx="4306957"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591351" y="2404047"/>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4" name="Oval 53"/>
          <p:cNvSpPr/>
          <p:nvPr/>
        </p:nvSpPr>
        <p:spPr>
          <a:xfrm>
            <a:off x="583945" y="3193222"/>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5" name="Straight Connector 54"/>
          <p:cNvCxnSpPr>
            <a:stCxn id="54" idx="5"/>
          </p:cNvCxnSpPr>
          <p:nvPr/>
        </p:nvCxnSpPr>
        <p:spPr>
          <a:xfrm>
            <a:off x="1146807" y="3756084"/>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379075" y="4026660"/>
            <a:ext cx="4306957"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559687" y="3579848"/>
            <a:ext cx="4699235" cy="830997"/>
          </a:xfrm>
          <a:prstGeom prst="rect">
            <a:avLst/>
          </a:prstGeom>
          <a:noFill/>
        </p:spPr>
        <p:txBody>
          <a:bodyPr wrap="none" rtlCol="0">
            <a:spAutoFit/>
          </a:bodyPr>
          <a:lstStyle/>
          <a:p>
            <a:r>
              <a:rPr lang="en-US" sz="2400" dirty="0" smtClean="0"/>
              <a:t>Software design-</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ソフトウェアの設計</a:t>
            </a:r>
            <a:endParaRPr lang="en-US" sz="2400" dirty="0"/>
          </a:p>
          <a:p>
            <a:endParaRPr lang="en-US" sz="2400" dirty="0"/>
          </a:p>
        </p:txBody>
      </p:sp>
      <p:sp>
        <p:nvSpPr>
          <p:cNvPr id="58" name="Oval 57"/>
          <p:cNvSpPr/>
          <p:nvPr/>
        </p:nvSpPr>
        <p:spPr>
          <a:xfrm>
            <a:off x="611138" y="4937822"/>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9" name="Straight Connector 58"/>
          <p:cNvCxnSpPr>
            <a:stCxn id="58" idx="5"/>
          </p:cNvCxnSpPr>
          <p:nvPr/>
        </p:nvCxnSpPr>
        <p:spPr>
          <a:xfrm>
            <a:off x="1174000" y="5500684"/>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406268" y="5771260"/>
            <a:ext cx="4306957"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638536" y="5309595"/>
            <a:ext cx="3522118" cy="461665"/>
          </a:xfrm>
          <a:prstGeom prst="rect">
            <a:avLst/>
          </a:prstGeom>
          <a:noFill/>
        </p:spPr>
        <p:txBody>
          <a:bodyPr wrap="none" rtlCol="0">
            <a:spAutoFit/>
          </a:bodyPr>
          <a:lstStyle/>
          <a:p>
            <a:r>
              <a:rPr lang="en-US" sz="2400" dirty="0" smtClean="0"/>
              <a:t>Lesson learned-</a:t>
            </a:r>
            <a:r>
              <a:rPr lang="ja-JP" altLang="en-US" sz="2400" dirty="0" smtClean="0"/>
              <a:t>学んだこと</a:t>
            </a:r>
            <a:endParaRPr lang="en-US" sz="2400" dirty="0"/>
          </a:p>
        </p:txBody>
      </p:sp>
      <p:sp>
        <p:nvSpPr>
          <p:cNvPr id="62" name="Oval 61"/>
          <p:cNvSpPr/>
          <p:nvPr/>
        </p:nvSpPr>
        <p:spPr>
          <a:xfrm>
            <a:off x="611138" y="5768125"/>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63" name="Straight Connector 62"/>
          <p:cNvCxnSpPr>
            <a:stCxn id="62" idx="5"/>
          </p:cNvCxnSpPr>
          <p:nvPr/>
        </p:nvCxnSpPr>
        <p:spPr>
          <a:xfrm>
            <a:off x="1174000" y="6330987"/>
            <a:ext cx="232268" cy="27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406268" y="6601563"/>
            <a:ext cx="4306957"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38536" y="6139898"/>
            <a:ext cx="3966150" cy="830997"/>
          </a:xfrm>
          <a:prstGeom prst="rect">
            <a:avLst/>
          </a:prstGeom>
          <a:noFill/>
        </p:spPr>
        <p:txBody>
          <a:bodyPr wrap="none" rtlCol="0">
            <a:spAutoFit/>
          </a:bodyPr>
          <a:lstStyle/>
          <a:p>
            <a:r>
              <a:rPr lang="en-US" sz="2400" dirty="0" smtClean="0"/>
              <a:t>Demo  - Q&amp;A-</a:t>
            </a:r>
            <a:r>
              <a:rPr lang="ja-JP" altLang="en-US" sz="2400" dirty="0">
                <a:latin typeface="Times New Roman" panose="02020603050405020304" pitchFamily="18" charset="0"/>
                <a:ea typeface="MS PGothic" panose="020B0600070205080204" pitchFamily="34" charset="-128"/>
              </a:rPr>
              <a:t>デモと質疑応答</a:t>
            </a:r>
            <a:endParaRPr lang="en-US" sz="2400" dirty="0"/>
          </a:p>
          <a:p>
            <a:endParaRPr lang="en-US" sz="2400" dirty="0"/>
          </a:p>
        </p:txBody>
      </p:sp>
      <p:sp>
        <p:nvSpPr>
          <p:cNvPr id="69" name="Rectangle 68"/>
          <p:cNvSpPr/>
          <p:nvPr/>
        </p:nvSpPr>
        <p:spPr>
          <a:xfrm>
            <a:off x="669903" y="2322385"/>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3</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0" name="Rectangle 69"/>
          <p:cNvSpPr/>
          <p:nvPr/>
        </p:nvSpPr>
        <p:spPr>
          <a:xfrm>
            <a:off x="662497" y="3119112"/>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4</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1" name="Rectangle 70"/>
          <p:cNvSpPr/>
          <p:nvPr/>
        </p:nvSpPr>
        <p:spPr>
          <a:xfrm>
            <a:off x="689690" y="4882818"/>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6</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2" name="Rectangle 71"/>
          <p:cNvSpPr/>
          <p:nvPr/>
        </p:nvSpPr>
        <p:spPr>
          <a:xfrm>
            <a:off x="689690" y="5713121"/>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7</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5"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cxnSp>
        <p:nvCxnSpPr>
          <p:cNvPr id="77" name="Straight Connector 76"/>
          <p:cNvCxnSpPr/>
          <p:nvPr/>
        </p:nvCxnSpPr>
        <p:spPr>
          <a:xfrm flipV="1">
            <a:off x="9883943" y="6728686"/>
            <a:ext cx="2168302"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3" name="Title 1"/>
          <p:cNvSpPr>
            <a:spLocks noGrp="1"/>
          </p:cNvSpPr>
          <p:nvPr>
            <p:ph type="title"/>
          </p:nvPr>
        </p:nvSpPr>
        <p:spPr>
          <a:xfrm>
            <a:off x="5002899" y="-135014"/>
            <a:ext cx="2755212" cy="1177925"/>
          </a:xfrm>
        </p:spPr>
        <p:txBody>
          <a:bodyPr>
            <a:normAutofit/>
          </a:bodyPr>
          <a:lstStyle/>
          <a:p>
            <a:pPr algn="ctr"/>
            <a:r>
              <a:rPr lang="en-US" sz="4800" b="1" smtClean="0">
                <a:solidFill>
                  <a:schemeClr val="accent1"/>
                </a:solidFill>
              </a:rPr>
              <a:t>Content</a:t>
            </a:r>
            <a:endParaRPr lang="en-US" sz="4800" b="1">
              <a:solidFill>
                <a:schemeClr val="accent1"/>
              </a:solidFill>
            </a:endParaRPr>
          </a:p>
        </p:txBody>
      </p:sp>
      <p:cxnSp>
        <p:nvCxnSpPr>
          <p:cNvPr id="100" name="Straight Connector 99"/>
          <p:cNvCxnSpPr/>
          <p:nvPr/>
        </p:nvCxnSpPr>
        <p:spPr>
          <a:xfrm>
            <a:off x="6107560" y="4533977"/>
            <a:ext cx="259328" cy="1139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107560" y="4566403"/>
            <a:ext cx="29547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256432" y="4040369"/>
            <a:ext cx="4927745"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610493" y="1129968"/>
            <a:ext cx="3913315" cy="461665"/>
          </a:xfrm>
          <a:prstGeom prst="rect">
            <a:avLst/>
          </a:prstGeom>
          <a:noFill/>
        </p:spPr>
        <p:txBody>
          <a:bodyPr wrap="none" rtlCol="0">
            <a:spAutoFit/>
          </a:bodyPr>
          <a:lstStyle/>
          <a:p>
            <a:r>
              <a:rPr lang="en-US" sz="2400" dirty="0" smtClean="0"/>
              <a:t>Project introduction-</a:t>
            </a:r>
            <a:r>
              <a:rPr lang="ja-JP" altLang="en-US" sz="2400" dirty="0">
                <a:ln w="0"/>
                <a:effectLst>
                  <a:outerShdw blurRad="38100" dist="25400" dir="5400000" algn="ctr" rotWithShape="0">
                    <a:srgbClr val="6E747A">
                      <a:alpha val="43000"/>
                    </a:srgbClr>
                  </a:outerShdw>
                </a:effectLst>
              </a:rPr>
              <a:t>はじめに</a:t>
            </a:r>
            <a:endParaRPr lang="en-US" sz="2400" dirty="0"/>
          </a:p>
        </p:txBody>
      </p:sp>
      <p:sp>
        <p:nvSpPr>
          <p:cNvPr id="78" name="Oval 77"/>
          <p:cNvSpPr/>
          <p:nvPr/>
        </p:nvSpPr>
        <p:spPr>
          <a:xfrm>
            <a:off x="587730" y="786986"/>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0" name="Rectangle 79"/>
          <p:cNvSpPr/>
          <p:nvPr/>
        </p:nvSpPr>
        <p:spPr>
          <a:xfrm>
            <a:off x="685556" y="737486"/>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1</a:t>
            </a:r>
            <a:endParaRPr lang="en-US" sz="5400">
              <a:ln w="0"/>
              <a:solidFill>
                <a:schemeClr val="accent1"/>
              </a:solidFill>
              <a:effectLst>
                <a:outerShdw blurRad="38100" dist="25400" dir="5400000" algn="ctr" rotWithShape="0">
                  <a:srgbClr val="6E747A">
                    <a:alpha val="43000"/>
                  </a:srgbClr>
                </a:outerShdw>
              </a:effectLst>
            </a:endParaRPr>
          </a:p>
        </p:txBody>
      </p:sp>
      <p:sp>
        <p:nvSpPr>
          <p:cNvPr id="67" name="TextBox 66"/>
          <p:cNvSpPr txBox="1"/>
          <p:nvPr/>
        </p:nvSpPr>
        <p:spPr>
          <a:xfrm>
            <a:off x="1582594" y="1981321"/>
            <a:ext cx="4999317" cy="461665"/>
          </a:xfrm>
          <a:prstGeom prst="rect">
            <a:avLst/>
          </a:prstGeom>
          <a:noFill/>
        </p:spPr>
        <p:txBody>
          <a:bodyPr wrap="none" rtlCol="0">
            <a:spAutoFit/>
          </a:bodyPr>
          <a:lstStyle/>
          <a:p>
            <a:r>
              <a:rPr lang="en-US" sz="2400" dirty="0" smtClean="0"/>
              <a:t>Project management-</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プロジェクト管理</a:t>
            </a:r>
            <a:endParaRPr lang="en-US" sz="2400" dirty="0"/>
          </a:p>
        </p:txBody>
      </p:sp>
      <p:sp>
        <p:nvSpPr>
          <p:cNvPr id="81" name="Oval 80"/>
          <p:cNvSpPr/>
          <p:nvPr/>
        </p:nvSpPr>
        <p:spPr>
          <a:xfrm>
            <a:off x="582944" y="1568807"/>
            <a:ext cx="659434" cy="65943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8" name="Rectangle 67"/>
          <p:cNvSpPr/>
          <p:nvPr/>
        </p:nvSpPr>
        <p:spPr>
          <a:xfrm>
            <a:off x="689690" y="1506714"/>
            <a:ext cx="470000" cy="769441"/>
          </a:xfrm>
          <a:prstGeom prst="rect">
            <a:avLst/>
          </a:prstGeom>
          <a:noFill/>
        </p:spPr>
        <p:txBody>
          <a:bodyPr wrap="none" lIns="91440" tIns="45720" rIns="91440" bIns="45720">
            <a:spAutoFit/>
          </a:bodyPr>
          <a:lstStyle/>
          <a:p>
            <a:pPr algn="ctr"/>
            <a:r>
              <a:rPr lang="en-US" sz="4400" smtClean="0">
                <a:ln w="0"/>
                <a:solidFill>
                  <a:schemeClr val="accent1"/>
                </a:solidFill>
                <a:effectLst>
                  <a:outerShdw blurRad="38100" dist="25400" dir="5400000" algn="ctr" rotWithShape="0">
                    <a:srgbClr val="6E747A">
                      <a:alpha val="43000"/>
                    </a:srgbClr>
                  </a:outerShdw>
                </a:effectLst>
              </a:rPr>
              <a:t>2</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9" name="TextBox 48"/>
          <p:cNvSpPr txBox="1"/>
          <p:nvPr/>
        </p:nvSpPr>
        <p:spPr>
          <a:xfrm>
            <a:off x="1628226" y="4391088"/>
            <a:ext cx="1962012" cy="461665"/>
          </a:xfrm>
          <a:prstGeom prst="rect">
            <a:avLst/>
          </a:prstGeom>
          <a:noFill/>
        </p:spPr>
        <p:txBody>
          <a:bodyPr wrap="none" rtlCol="0">
            <a:spAutoFit/>
          </a:bodyPr>
          <a:lstStyle/>
          <a:p>
            <a:r>
              <a:rPr lang="en-US" sz="2400" dirty="0" smtClean="0">
                <a:ln w="0"/>
                <a:solidFill>
                  <a:schemeClr val="bg1"/>
                </a:solidFill>
                <a:effectLst>
                  <a:outerShdw blurRad="38100" dist="25400" dir="5400000" algn="ctr" rotWithShape="0">
                    <a:srgbClr val="6E747A">
                      <a:alpha val="43000"/>
                    </a:srgbClr>
                  </a:outerShdw>
                </a:effectLst>
              </a:rPr>
              <a:t>Testing-</a:t>
            </a:r>
            <a:r>
              <a:rPr lang="ja-JP" altLang="en-US" sz="2400" dirty="0" smtClean="0">
                <a:ln w="0"/>
                <a:solidFill>
                  <a:schemeClr val="bg1"/>
                </a:solidFill>
                <a:effectLst>
                  <a:outerShdw blurRad="38100" dist="25400" dir="5400000" algn="ctr" rotWithShape="0">
                    <a:srgbClr val="6E747A">
                      <a:alpha val="43000"/>
                    </a:srgbClr>
                  </a:outerShdw>
                </a:effectLst>
              </a:rPr>
              <a:t>テスト</a:t>
            </a:r>
            <a:endParaRPr lang="en-US" sz="2400" dirty="0">
              <a:ln w="0"/>
              <a:solidFill>
                <a:schemeClr val="bg1"/>
              </a:solidFill>
              <a:effectLst>
                <a:outerShdw blurRad="38100" dist="25400" dir="5400000" algn="ctr" rotWithShape="0">
                  <a:srgbClr val="6E747A">
                    <a:alpha val="43000"/>
                  </a:srgbClr>
                </a:outerShdw>
              </a:effectLst>
            </a:endParaRPr>
          </a:p>
        </p:txBody>
      </p:sp>
      <p:sp>
        <p:nvSpPr>
          <p:cNvPr id="66" name="TextBox 65"/>
          <p:cNvSpPr txBox="1"/>
          <p:nvPr/>
        </p:nvSpPr>
        <p:spPr>
          <a:xfrm>
            <a:off x="1582594" y="2789488"/>
            <a:ext cx="4777142" cy="461665"/>
          </a:xfrm>
          <a:prstGeom prst="rect">
            <a:avLst/>
          </a:prstGeom>
          <a:noFill/>
        </p:spPr>
        <p:txBody>
          <a:bodyPr wrap="none" rtlCol="0">
            <a:spAutoFit/>
          </a:bodyPr>
          <a:lstStyle/>
          <a:p>
            <a:r>
              <a:rPr lang="en-US" sz="2400" dirty="0" smtClean="0"/>
              <a:t>Requirement specification-</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要求仕様</a:t>
            </a:r>
            <a:endParaRPr lang="en-US" sz="2400" dirty="0"/>
          </a:p>
        </p:txBody>
      </p:sp>
      <p:sp>
        <p:nvSpPr>
          <p:cNvPr id="84" name="Oval 83"/>
          <p:cNvSpPr/>
          <p:nvPr/>
        </p:nvSpPr>
        <p:spPr>
          <a:xfrm>
            <a:off x="591351" y="4005093"/>
            <a:ext cx="659434" cy="65943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5" name="Rectangle 84"/>
          <p:cNvSpPr/>
          <p:nvPr/>
        </p:nvSpPr>
        <p:spPr>
          <a:xfrm>
            <a:off x="702189" y="3941901"/>
            <a:ext cx="476413" cy="769441"/>
          </a:xfrm>
          <a:prstGeom prst="rect">
            <a:avLst/>
          </a:prstGeom>
          <a:noFill/>
        </p:spPr>
        <p:txBody>
          <a:bodyPr wrap="none" lIns="91440" tIns="45720" rIns="91440" bIns="45720">
            <a:spAutoFit/>
          </a:bodyPr>
          <a:lstStyle/>
          <a:p>
            <a:pPr algn="ctr"/>
            <a:r>
              <a:rPr lang="en-US" sz="44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5</a:t>
            </a:r>
            <a:endParaRPr lang="en-US" sz="5400">
              <a:ln w="0"/>
              <a:solidFill>
                <a:schemeClr val="accent1"/>
              </a:solidFill>
              <a:effectLst>
                <a:outerShdw blurRad="38100" dist="25400" dir="5400000" algn="ctr" rotWithShape="0">
                  <a:srgbClr val="6E747A">
                    <a:alpha val="43000"/>
                  </a:srgbClr>
                </a:outerShdw>
              </a:effectLst>
            </a:endParaRPr>
          </a:p>
        </p:txBody>
      </p:sp>
      <p:cxnSp>
        <p:nvCxnSpPr>
          <p:cNvPr id="86" name="Straight Connector 85"/>
          <p:cNvCxnSpPr/>
          <p:nvPr/>
        </p:nvCxnSpPr>
        <p:spPr>
          <a:xfrm flipH="1">
            <a:off x="6096614" y="2941221"/>
            <a:ext cx="566660" cy="1625182"/>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663274" y="3022711"/>
            <a:ext cx="1905715" cy="461665"/>
          </a:xfrm>
          <a:prstGeom prst="rect">
            <a:avLst/>
          </a:prstGeom>
          <a:noFill/>
        </p:spPr>
        <p:txBody>
          <a:bodyPr wrap="none" rtlCol="0">
            <a:spAutoFit/>
          </a:bodyPr>
          <a:lstStyle/>
          <a:p>
            <a:r>
              <a:rPr lang="en-US" sz="2400" dirty="0"/>
              <a:t>Testing stages</a:t>
            </a:r>
          </a:p>
        </p:txBody>
      </p:sp>
      <p:cxnSp>
        <p:nvCxnSpPr>
          <p:cNvPr id="91" name="Straight Connector 90"/>
          <p:cNvCxnSpPr/>
          <p:nvPr/>
        </p:nvCxnSpPr>
        <p:spPr>
          <a:xfrm>
            <a:off x="6663274" y="2946489"/>
            <a:ext cx="5308859" cy="0"/>
          </a:xfrm>
          <a:prstGeom prst="line">
            <a:avLst/>
          </a:prstGeom>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807257" y="2479556"/>
            <a:ext cx="2077300" cy="461665"/>
          </a:xfrm>
          <a:prstGeom prst="rect">
            <a:avLst/>
          </a:prstGeom>
          <a:noFill/>
        </p:spPr>
        <p:txBody>
          <a:bodyPr wrap="none" rtlCol="0">
            <a:spAutoFit/>
          </a:bodyPr>
          <a:lstStyle/>
          <a:p>
            <a:r>
              <a:rPr lang="en-US" sz="2400" dirty="0"/>
              <a:t>Testing process</a:t>
            </a:r>
          </a:p>
        </p:txBody>
      </p:sp>
      <p:sp>
        <p:nvSpPr>
          <p:cNvPr id="94" name="TextBox 93"/>
          <p:cNvSpPr txBox="1"/>
          <p:nvPr/>
        </p:nvSpPr>
        <p:spPr>
          <a:xfrm>
            <a:off x="6380505" y="3586672"/>
            <a:ext cx="1804918" cy="461665"/>
          </a:xfrm>
          <a:prstGeom prst="rect">
            <a:avLst/>
          </a:prstGeom>
          <a:noFill/>
        </p:spPr>
        <p:txBody>
          <a:bodyPr wrap="none" rtlCol="0">
            <a:spAutoFit/>
          </a:bodyPr>
          <a:lstStyle/>
          <a:p>
            <a:r>
              <a:rPr lang="en-US" sz="2400" dirty="0"/>
              <a:t>Testing types</a:t>
            </a:r>
          </a:p>
        </p:txBody>
      </p:sp>
      <p:cxnSp>
        <p:nvCxnSpPr>
          <p:cNvPr id="95" name="Straight Connector 94"/>
          <p:cNvCxnSpPr/>
          <p:nvPr/>
        </p:nvCxnSpPr>
        <p:spPr>
          <a:xfrm>
            <a:off x="6471083" y="3505205"/>
            <a:ext cx="5159994" cy="0"/>
          </a:xfrm>
          <a:prstGeom prst="line">
            <a:avLst/>
          </a:prstGeom>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241595" y="4105301"/>
            <a:ext cx="4853747" cy="461665"/>
          </a:xfrm>
          <a:prstGeom prst="rect">
            <a:avLst/>
          </a:prstGeom>
          <a:noFill/>
        </p:spPr>
        <p:txBody>
          <a:bodyPr wrap="square" rtlCol="0">
            <a:spAutoFit/>
          </a:bodyPr>
          <a:lstStyle/>
          <a:p>
            <a:r>
              <a:rPr lang="en-US" sz="2400" dirty="0"/>
              <a:t>Testing tools &amp; Environment</a:t>
            </a:r>
          </a:p>
        </p:txBody>
      </p:sp>
      <p:cxnSp>
        <p:nvCxnSpPr>
          <p:cNvPr id="98" name="Straight Connector 97"/>
          <p:cNvCxnSpPr/>
          <p:nvPr/>
        </p:nvCxnSpPr>
        <p:spPr>
          <a:xfrm>
            <a:off x="6238820" y="5086846"/>
            <a:ext cx="2954778" cy="0"/>
          </a:xfrm>
          <a:prstGeom prst="line">
            <a:avLst/>
          </a:prstGeom>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6313418" y="4619648"/>
            <a:ext cx="4853747" cy="461665"/>
          </a:xfrm>
          <a:prstGeom prst="rect">
            <a:avLst/>
          </a:prstGeom>
          <a:noFill/>
        </p:spPr>
        <p:txBody>
          <a:bodyPr wrap="square" rtlCol="0">
            <a:spAutoFit/>
          </a:bodyPr>
          <a:lstStyle/>
          <a:p>
            <a:r>
              <a:rPr lang="en-US" sz="2400" dirty="0" smtClean="0"/>
              <a:t>Testing scenario</a:t>
            </a:r>
            <a:endParaRPr lang="en-US" sz="2400" dirty="0"/>
          </a:p>
        </p:txBody>
      </p:sp>
      <p:cxnSp>
        <p:nvCxnSpPr>
          <p:cNvPr id="109" name="Straight Connector 108"/>
          <p:cNvCxnSpPr/>
          <p:nvPr/>
        </p:nvCxnSpPr>
        <p:spPr>
          <a:xfrm>
            <a:off x="6374405" y="5686902"/>
            <a:ext cx="2954778" cy="0"/>
          </a:xfrm>
          <a:prstGeom prst="line">
            <a:avLst/>
          </a:prstGeom>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6471083" y="5204408"/>
            <a:ext cx="4853747" cy="461665"/>
          </a:xfrm>
          <a:prstGeom prst="rect">
            <a:avLst/>
          </a:prstGeom>
          <a:noFill/>
        </p:spPr>
        <p:txBody>
          <a:bodyPr wrap="square" rtlCol="0">
            <a:spAutoFit/>
          </a:bodyPr>
          <a:lstStyle/>
          <a:p>
            <a:r>
              <a:rPr lang="en-US" sz="2400" dirty="0" smtClean="0"/>
              <a:t>Testing result</a:t>
            </a:r>
            <a:endParaRPr lang="en-US" sz="2400" dirty="0"/>
          </a:p>
        </p:txBody>
      </p:sp>
      <p:cxnSp>
        <p:nvCxnSpPr>
          <p:cNvPr id="74" name="Straight Connector 73"/>
          <p:cNvCxnSpPr/>
          <p:nvPr/>
        </p:nvCxnSpPr>
        <p:spPr>
          <a:xfrm>
            <a:off x="5064081" y="4566403"/>
            <a:ext cx="1032533" cy="0"/>
          </a:xfrm>
          <a:prstGeom prst="line">
            <a:avLst/>
          </a:prstGeom>
        </p:spPr>
        <p:style>
          <a:lnRef idx="1">
            <a:schemeClr val="accent1"/>
          </a:lnRef>
          <a:fillRef idx="0">
            <a:schemeClr val="accent1"/>
          </a:fillRef>
          <a:effectRef idx="0">
            <a:schemeClr val="accent1"/>
          </a:effectRef>
          <a:fontRef idx="minor">
            <a:schemeClr val="tx1"/>
          </a:fontRef>
        </p:style>
      </p:cxnSp>
      <p:pic>
        <p:nvPicPr>
          <p:cNvPr id="79" name="Picture 78"/>
          <p:cNvPicPr>
            <a:picLocks noChangeAspect="1"/>
          </p:cNvPicPr>
          <p:nvPr/>
        </p:nvPicPr>
        <p:blipFill>
          <a:blip r:embed="rId2"/>
          <a:stretch>
            <a:fillRect/>
          </a:stretch>
        </p:blipFill>
        <p:spPr>
          <a:xfrm>
            <a:off x="9505274" y="6287615"/>
            <a:ext cx="684411" cy="547529"/>
          </a:xfrm>
          <a:prstGeom prst="rect">
            <a:avLst/>
          </a:prstGeom>
        </p:spPr>
      </p:pic>
    </p:spTree>
    <p:extLst>
      <p:ext uri="{BB962C8B-B14F-4D97-AF65-F5344CB8AC3E}">
        <p14:creationId xmlns:p14="http://schemas.microsoft.com/office/powerpoint/2010/main" val="23439559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03032" y="-135014"/>
            <a:ext cx="3555079" cy="117792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rPr>
              <a:t>Process Model</a:t>
            </a:r>
            <a:r>
              <a:rPr lang="ja-JP" altLang="en-US" sz="4800" b="1" dirty="0" smtClean="0">
                <a:solidFill>
                  <a:schemeClr val="accent1"/>
                </a:solidFill>
              </a:rPr>
              <a:t>プ</a:t>
            </a:r>
            <a:r>
              <a:rPr lang="ja-JP" altLang="en-US" sz="4800" b="1" dirty="0">
                <a:solidFill>
                  <a:schemeClr val="accent1"/>
                </a:solidFill>
              </a:rPr>
              <a:t>ロセスモデル</a:t>
            </a:r>
            <a:endParaRPr lang="en-US" sz="4800" b="1" dirty="0">
              <a:solidFill>
                <a:schemeClr val="accent1"/>
              </a:solidFill>
            </a:endParaRPr>
          </a:p>
        </p:txBody>
      </p:sp>
      <p:sp>
        <p:nvSpPr>
          <p:cNvPr id="3" name="Rounded Rectangle 2"/>
          <p:cNvSpPr/>
          <p:nvPr/>
        </p:nvSpPr>
        <p:spPr>
          <a:xfrm>
            <a:off x="4916554" y="882103"/>
            <a:ext cx="2099433" cy="653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Requirement Analysis</a:t>
            </a:r>
            <a:endParaRPr lang="en-US" sz="2400"/>
          </a:p>
        </p:txBody>
      </p:sp>
      <p:sp>
        <p:nvSpPr>
          <p:cNvPr id="5" name="Rounded Rectangle 4"/>
          <p:cNvSpPr/>
          <p:nvPr/>
        </p:nvSpPr>
        <p:spPr>
          <a:xfrm>
            <a:off x="4916555" y="1880111"/>
            <a:ext cx="2099433" cy="653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Test Planning</a:t>
            </a:r>
            <a:endParaRPr lang="en-US" sz="2400"/>
          </a:p>
        </p:txBody>
      </p:sp>
      <p:sp>
        <p:nvSpPr>
          <p:cNvPr id="6" name="Rounded Rectangle 5"/>
          <p:cNvSpPr/>
          <p:nvPr/>
        </p:nvSpPr>
        <p:spPr>
          <a:xfrm>
            <a:off x="4916555" y="2940454"/>
            <a:ext cx="2099433" cy="653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Create Test Case</a:t>
            </a:r>
            <a:endParaRPr lang="en-US" sz="2400"/>
          </a:p>
        </p:txBody>
      </p:sp>
      <p:sp>
        <p:nvSpPr>
          <p:cNvPr id="7" name="Rounded Rectangle 6"/>
          <p:cNvSpPr/>
          <p:nvPr/>
        </p:nvSpPr>
        <p:spPr>
          <a:xfrm>
            <a:off x="4916554" y="4000797"/>
            <a:ext cx="2099433" cy="653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Test Execution</a:t>
            </a:r>
            <a:endParaRPr lang="en-US" sz="2400"/>
          </a:p>
        </p:txBody>
      </p:sp>
      <p:sp>
        <p:nvSpPr>
          <p:cNvPr id="8" name="Rounded Rectangle 7"/>
          <p:cNvSpPr/>
          <p:nvPr/>
        </p:nvSpPr>
        <p:spPr>
          <a:xfrm>
            <a:off x="4916554" y="5061140"/>
            <a:ext cx="2099433" cy="653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Test Results</a:t>
            </a:r>
            <a:endParaRPr lang="en-US" sz="2400"/>
          </a:p>
        </p:txBody>
      </p:sp>
      <p:sp>
        <p:nvSpPr>
          <p:cNvPr id="9" name="Rounded Rectangle 8"/>
          <p:cNvSpPr/>
          <p:nvPr/>
        </p:nvSpPr>
        <p:spPr>
          <a:xfrm>
            <a:off x="4916554" y="6058832"/>
            <a:ext cx="2099433" cy="653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Test Closure</a:t>
            </a:r>
            <a:endParaRPr lang="en-US" sz="2400"/>
          </a:p>
        </p:txBody>
      </p:sp>
      <p:sp>
        <p:nvSpPr>
          <p:cNvPr id="10" name="Rounded Rectangle 9"/>
          <p:cNvSpPr/>
          <p:nvPr/>
        </p:nvSpPr>
        <p:spPr>
          <a:xfrm>
            <a:off x="1981910" y="5061139"/>
            <a:ext cx="2099433" cy="653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Bug Fix</a:t>
            </a:r>
            <a:endParaRPr lang="en-US" sz="2400"/>
          </a:p>
        </p:txBody>
      </p:sp>
      <p:cxnSp>
        <p:nvCxnSpPr>
          <p:cNvPr id="12" name="Straight Arrow Connector 11"/>
          <p:cNvCxnSpPr>
            <a:stCxn id="3" idx="2"/>
            <a:endCxn id="5" idx="0"/>
          </p:cNvCxnSpPr>
          <p:nvPr/>
        </p:nvCxnSpPr>
        <p:spPr>
          <a:xfrm>
            <a:off x="5966271" y="1535498"/>
            <a:ext cx="1" cy="344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2"/>
            <a:endCxn id="6" idx="0"/>
          </p:cNvCxnSpPr>
          <p:nvPr/>
        </p:nvCxnSpPr>
        <p:spPr>
          <a:xfrm>
            <a:off x="5966272" y="2533506"/>
            <a:ext cx="0" cy="406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2"/>
            <a:endCxn id="7" idx="0"/>
          </p:cNvCxnSpPr>
          <p:nvPr/>
        </p:nvCxnSpPr>
        <p:spPr>
          <a:xfrm flipH="1">
            <a:off x="5966271" y="3593849"/>
            <a:ext cx="1" cy="406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2"/>
            <a:endCxn id="8" idx="0"/>
          </p:cNvCxnSpPr>
          <p:nvPr/>
        </p:nvCxnSpPr>
        <p:spPr>
          <a:xfrm>
            <a:off x="5966271" y="4654192"/>
            <a:ext cx="0" cy="406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2"/>
            <a:endCxn id="9" idx="0"/>
          </p:cNvCxnSpPr>
          <p:nvPr/>
        </p:nvCxnSpPr>
        <p:spPr>
          <a:xfrm>
            <a:off x="5966271" y="5714535"/>
            <a:ext cx="0" cy="344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1"/>
            <a:endCxn id="10" idx="3"/>
          </p:cNvCxnSpPr>
          <p:nvPr/>
        </p:nvCxnSpPr>
        <p:spPr>
          <a:xfrm flipH="1" flipV="1">
            <a:off x="4081343" y="5387837"/>
            <a:ext cx="83521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0" idx="0"/>
            <a:endCxn id="7" idx="1"/>
          </p:cNvCxnSpPr>
          <p:nvPr/>
        </p:nvCxnSpPr>
        <p:spPr>
          <a:xfrm rot="5400000" flipH="1" flipV="1">
            <a:off x="3607268" y="3751854"/>
            <a:ext cx="733644" cy="188492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3358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03032" y="-135014"/>
            <a:ext cx="3555079" cy="117792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rPr>
              <a:t>V-Model</a:t>
            </a:r>
          </a:p>
          <a:p>
            <a:pPr algn="ctr"/>
            <a:r>
              <a:rPr lang="en-US" sz="4800" b="1" dirty="0" smtClean="0">
                <a:solidFill>
                  <a:schemeClr val="accent1"/>
                </a:solidFill>
              </a:rPr>
              <a:t>V-</a:t>
            </a:r>
            <a:r>
              <a:rPr lang="ja-JP" altLang="en-US" sz="4800" b="1" dirty="0">
                <a:solidFill>
                  <a:schemeClr val="accent1"/>
                </a:solidFill>
              </a:rPr>
              <a:t>モデル</a:t>
            </a:r>
            <a:endParaRPr lang="en-US" sz="4800" b="1" dirty="0">
              <a:solidFill>
                <a:schemeClr val="accent1"/>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78464" y="1042911"/>
            <a:ext cx="7604213" cy="5569924"/>
          </a:xfrm>
          <a:prstGeom prst="rect">
            <a:avLst/>
          </a:prstGeom>
        </p:spPr>
      </p:pic>
    </p:spTree>
    <p:extLst>
      <p:ext uri="{BB962C8B-B14F-4D97-AF65-F5344CB8AC3E}">
        <p14:creationId xmlns:p14="http://schemas.microsoft.com/office/powerpoint/2010/main" val="12337927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03032" y="-135014"/>
            <a:ext cx="3555079" cy="117792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rPr>
              <a:t>Testing types</a:t>
            </a:r>
          </a:p>
          <a:p>
            <a:pPr algn="ctr"/>
            <a:r>
              <a:rPr lang="ja-JP" altLang="en-US" sz="4800" b="1" dirty="0">
                <a:solidFill>
                  <a:schemeClr val="accent1"/>
                </a:solidFill>
              </a:rPr>
              <a:t>テストの種類</a:t>
            </a:r>
            <a:endParaRPr lang="en-US" sz="4800" b="1" dirty="0">
              <a:solidFill>
                <a:schemeClr val="accent1"/>
              </a:solidFill>
            </a:endParaRPr>
          </a:p>
        </p:txBody>
      </p:sp>
      <p:graphicFrame>
        <p:nvGraphicFramePr>
          <p:cNvPr id="2" name="Diagram 1"/>
          <p:cNvGraphicFramePr/>
          <p:nvPr>
            <p:extLst>
              <p:ext uri="{D42A27DB-BD31-4B8C-83A1-F6EECF244321}">
                <p14:modId xmlns:p14="http://schemas.microsoft.com/office/powerpoint/2010/main" val="2341235528"/>
              </p:ext>
            </p:extLst>
          </p:nvPr>
        </p:nvGraphicFramePr>
        <p:xfrm>
          <a:off x="2016235" y="104291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21348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68591" y="-82994"/>
            <a:ext cx="6737682" cy="117792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accent1"/>
                </a:solidFill>
              </a:rPr>
              <a:t>Testing tools &amp; Environment</a:t>
            </a:r>
          </a:p>
          <a:p>
            <a:pPr algn="ctr"/>
            <a:r>
              <a:rPr lang="ja-JP" altLang="en-US" sz="4800" b="1" dirty="0" smtClean="0">
                <a:solidFill>
                  <a:schemeClr val="accent1"/>
                </a:solidFill>
              </a:rPr>
              <a:t>テ</a:t>
            </a:r>
            <a:r>
              <a:rPr lang="ja-JP" altLang="en-US" sz="4800" b="1" dirty="0">
                <a:solidFill>
                  <a:schemeClr val="accent1"/>
                </a:solidFill>
              </a:rPr>
              <a:t>ス</a:t>
            </a:r>
            <a:r>
              <a:rPr lang="ja-JP" altLang="en-US" sz="4800" b="1" dirty="0" smtClean="0">
                <a:solidFill>
                  <a:schemeClr val="accent1"/>
                </a:solidFill>
              </a:rPr>
              <a:t>トのツ</a:t>
            </a:r>
            <a:r>
              <a:rPr lang="ja-JP" altLang="en-US" sz="4800" b="1" dirty="0">
                <a:solidFill>
                  <a:schemeClr val="accent1"/>
                </a:solidFill>
              </a:rPr>
              <a:t>ー</a:t>
            </a:r>
            <a:r>
              <a:rPr lang="ja-JP" altLang="en-US" sz="4800" b="1" dirty="0" smtClean="0">
                <a:solidFill>
                  <a:schemeClr val="accent1"/>
                </a:solidFill>
              </a:rPr>
              <a:t>ルや環</a:t>
            </a:r>
            <a:r>
              <a:rPr lang="ja-JP" altLang="en-US" sz="4800" b="1" dirty="0">
                <a:solidFill>
                  <a:schemeClr val="accent1"/>
                </a:solidFill>
              </a:rPr>
              <a:t>境</a:t>
            </a:r>
            <a:endParaRPr lang="en-US" sz="4800" b="1" dirty="0">
              <a:solidFill>
                <a:schemeClr val="accent1"/>
              </a:solidFill>
            </a:endParaRPr>
          </a:p>
        </p:txBody>
      </p:sp>
      <p:sp>
        <p:nvSpPr>
          <p:cNvPr id="3" name="Rounded Rectangle 2"/>
          <p:cNvSpPr/>
          <p:nvPr/>
        </p:nvSpPr>
        <p:spPr>
          <a:xfrm>
            <a:off x="227932" y="1728394"/>
            <a:ext cx="3193773"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TOOLS</a:t>
            </a:r>
            <a:endParaRPr lang="en-US" sz="36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Rounded Rectangle 4"/>
          <p:cNvSpPr/>
          <p:nvPr/>
        </p:nvSpPr>
        <p:spPr>
          <a:xfrm>
            <a:off x="227933" y="4094546"/>
            <a:ext cx="3193773"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ENVIRONMENT</a:t>
            </a:r>
            <a:endPar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Title 1"/>
          <p:cNvSpPr txBox="1">
            <a:spLocks/>
          </p:cNvSpPr>
          <p:nvPr/>
        </p:nvSpPr>
        <p:spPr>
          <a:xfrm>
            <a:off x="8622938" y="12078516"/>
            <a:ext cx="1180299" cy="392227"/>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smtClean="0">
                <a:solidFill>
                  <a:schemeClr val="accent1"/>
                </a:solidFill>
              </a:rPr>
              <a:t>Diabetes Buddy</a:t>
            </a:r>
            <a:endParaRPr lang="en-US" sz="2800" b="1">
              <a:solidFill>
                <a:schemeClr val="accent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7471" y="12239972"/>
            <a:ext cx="260261" cy="260261"/>
          </a:xfrm>
          <a:prstGeom prst="rect">
            <a:avLst/>
          </a:prstGeom>
        </p:spPr>
      </p:pic>
      <p:cxnSp>
        <p:nvCxnSpPr>
          <p:cNvPr id="10" name="Straight Connector 9"/>
          <p:cNvCxnSpPr/>
          <p:nvPr/>
        </p:nvCxnSpPr>
        <p:spPr>
          <a:xfrm flipV="1">
            <a:off x="8695865" y="12659052"/>
            <a:ext cx="1029049" cy="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19"/>
          <p:cNvPicPr/>
          <p:nvPr/>
        </p:nvPicPr>
        <p:blipFill>
          <a:blip r:embed="rId3">
            <a:extLst>
              <a:ext uri="{28A0092B-C50C-407E-A947-70E740481C1C}">
                <a14:useLocalDpi xmlns:a14="http://schemas.microsoft.com/office/drawing/2010/main" val="0"/>
              </a:ext>
            </a:extLst>
          </a:blip>
          <a:stretch>
            <a:fillRect/>
          </a:stretch>
        </p:blipFill>
        <p:spPr bwMode="auto">
          <a:xfrm>
            <a:off x="4853510" y="1039398"/>
            <a:ext cx="1695450" cy="1477645"/>
          </a:xfrm>
          <a:prstGeom prst="rect">
            <a:avLst/>
          </a:prstGeom>
          <a:noFill/>
          <a:ln>
            <a:noFill/>
          </a:ln>
        </p:spPr>
      </p:pic>
      <p:pic>
        <p:nvPicPr>
          <p:cNvPr id="22" name="Picture 21"/>
          <p:cNvPicPr/>
          <p:nvPr/>
        </p:nvPicPr>
        <p:blipFill>
          <a:blip r:embed="rId4" cstate="print">
            <a:extLst>
              <a:ext uri="{28A0092B-C50C-407E-A947-70E740481C1C}">
                <a14:useLocalDpi xmlns:a14="http://schemas.microsoft.com/office/drawing/2010/main" val="0"/>
              </a:ext>
            </a:extLst>
          </a:blip>
          <a:stretch>
            <a:fillRect/>
          </a:stretch>
        </p:blipFill>
        <p:spPr bwMode="auto">
          <a:xfrm>
            <a:off x="8406987" y="1094931"/>
            <a:ext cx="1485900" cy="1485900"/>
          </a:xfrm>
          <a:prstGeom prst="rect">
            <a:avLst/>
          </a:prstGeom>
          <a:noFill/>
        </p:spPr>
      </p:pic>
      <p:pic>
        <p:nvPicPr>
          <p:cNvPr id="23" name="Picture 22" descr="Chrome"/>
          <p:cNvPicPr/>
          <p:nvPr/>
        </p:nvPicPr>
        <p:blipFill>
          <a:blip r:embed="rId5">
            <a:extLst>
              <a:ext uri="{28A0092B-C50C-407E-A947-70E740481C1C}">
                <a14:useLocalDpi xmlns:a14="http://schemas.microsoft.com/office/drawing/2010/main" val="0"/>
              </a:ext>
            </a:extLst>
          </a:blip>
          <a:srcRect l="9885" t="11046" r="11046" b="11046"/>
          <a:stretch>
            <a:fillRect/>
          </a:stretch>
        </p:blipFill>
        <p:spPr bwMode="auto">
          <a:xfrm>
            <a:off x="4987229" y="3403983"/>
            <a:ext cx="1466850" cy="1381125"/>
          </a:xfrm>
          <a:prstGeom prst="rect">
            <a:avLst/>
          </a:prstGeom>
          <a:noFill/>
        </p:spPr>
      </p:pic>
    </p:spTree>
    <p:extLst>
      <p:ext uri="{BB962C8B-B14F-4D97-AF65-F5344CB8AC3E}">
        <p14:creationId xmlns:p14="http://schemas.microsoft.com/office/powerpoint/2010/main" val="30614425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04571" y="-135014"/>
            <a:ext cx="6399867" cy="117792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rPr>
              <a:t>Test case sample</a:t>
            </a:r>
          </a:p>
          <a:p>
            <a:pPr algn="ctr"/>
            <a:r>
              <a:rPr lang="ja-JP" altLang="en-US" sz="4800" b="1" dirty="0">
                <a:solidFill>
                  <a:schemeClr val="accent1"/>
                </a:solidFill>
              </a:rPr>
              <a:t>テストケースのサンプル</a:t>
            </a:r>
            <a:endParaRPr lang="en-US" sz="4800" b="1" dirty="0">
              <a:solidFill>
                <a:schemeClr val="accent1"/>
              </a:solidFill>
            </a:endParaRPr>
          </a:p>
        </p:txBody>
      </p:sp>
      <p:pic>
        <p:nvPicPr>
          <p:cNvPr id="2" name="Picture 1"/>
          <p:cNvPicPr>
            <a:picLocks noChangeAspect="1"/>
          </p:cNvPicPr>
          <p:nvPr/>
        </p:nvPicPr>
        <p:blipFill>
          <a:blip r:embed="rId2"/>
          <a:stretch>
            <a:fillRect/>
          </a:stretch>
        </p:blipFill>
        <p:spPr>
          <a:xfrm>
            <a:off x="971748" y="1042911"/>
            <a:ext cx="10443503" cy="4974431"/>
          </a:xfrm>
          <a:prstGeom prst="rect">
            <a:avLst/>
          </a:prstGeom>
        </p:spPr>
      </p:pic>
    </p:spTree>
    <p:extLst>
      <p:ext uri="{BB962C8B-B14F-4D97-AF65-F5344CB8AC3E}">
        <p14:creationId xmlns:p14="http://schemas.microsoft.com/office/powerpoint/2010/main" val="38564619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78442" y="-135014"/>
            <a:ext cx="4315326" cy="117792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rPr>
              <a:t>Testing result</a:t>
            </a:r>
          </a:p>
          <a:p>
            <a:pPr algn="ctr"/>
            <a:r>
              <a:rPr lang="ja-JP" altLang="en-US" sz="4800" b="1" dirty="0">
                <a:solidFill>
                  <a:schemeClr val="accent1"/>
                </a:solidFill>
              </a:rPr>
              <a:t>テス</a:t>
            </a:r>
            <a:r>
              <a:rPr lang="ja-JP" altLang="en-US" sz="4800" b="1" dirty="0" smtClean="0">
                <a:solidFill>
                  <a:schemeClr val="accent1"/>
                </a:solidFill>
              </a:rPr>
              <a:t>トの結</a:t>
            </a:r>
            <a:r>
              <a:rPr lang="ja-JP" altLang="en-US" sz="4800" b="1" dirty="0">
                <a:solidFill>
                  <a:schemeClr val="accent1"/>
                </a:solidFill>
              </a:rPr>
              <a:t>果</a:t>
            </a:r>
            <a:endParaRPr lang="en-US" sz="4800" b="1" dirty="0">
              <a:solidFill>
                <a:schemeClr val="accent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183418517"/>
              </p:ext>
            </p:extLst>
          </p:nvPr>
        </p:nvGraphicFramePr>
        <p:xfrm>
          <a:off x="781664" y="1042911"/>
          <a:ext cx="10574594" cy="5628601"/>
        </p:xfrm>
        <a:graphic>
          <a:graphicData uri="http://schemas.openxmlformats.org/drawingml/2006/table">
            <a:tbl>
              <a:tblPr firstRow="1" firstCol="1" bandRow="1">
                <a:tableStyleId>{5C22544A-7EE6-4342-B048-85BDC9FD1C3A}</a:tableStyleId>
              </a:tblPr>
              <a:tblGrid>
                <a:gridCol w="583067"/>
                <a:gridCol w="2644961"/>
                <a:gridCol w="1159188"/>
                <a:gridCol w="1213684"/>
                <a:gridCol w="1336624"/>
                <a:gridCol w="1336624"/>
                <a:gridCol w="2300446"/>
              </a:tblGrid>
              <a:tr h="444220">
                <a:tc>
                  <a:txBody>
                    <a:bodyPr/>
                    <a:lstStyle/>
                    <a:p>
                      <a:pPr marL="0" marR="0" algn="ctr">
                        <a:lnSpc>
                          <a:spcPct val="110000"/>
                        </a:lnSpc>
                        <a:spcBef>
                          <a:spcPts val="0"/>
                        </a:spcBef>
                        <a:spcAft>
                          <a:spcPts val="0"/>
                        </a:spcAft>
                      </a:pPr>
                      <a:r>
                        <a:rPr lang="en-US" sz="2000" dirty="0">
                          <a:effectLst/>
                        </a:rPr>
                        <a:t>No</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ctr"/>
                </a:tc>
                <a:tc>
                  <a:txBody>
                    <a:bodyPr/>
                    <a:lstStyle/>
                    <a:p>
                      <a:pPr marL="0" marR="0" algn="ctr">
                        <a:lnSpc>
                          <a:spcPct val="110000"/>
                        </a:lnSpc>
                        <a:spcBef>
                          <a:spcPts val="0"/>
                        </a:spcBef>
                        <a:spcAft>
                          <a:spcPts val="0"/>
                        </a:spcAft>
                      </a:pPr>
                      <a:r>
                        <a:rPr lang="en-US" sz="2000" dirty="0">
                          <a:effectLst/>
                        </a:rPr>
                        <a:t>Module code</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ctr"/>
                </a:tc>
                <a:tc>
                  <a:txBody>
                    <a:bodyPr/>
                    <a:lstStyle/>
                    <a:p>
                      <a:pPr marL="0" marR="0" algn="ctr">
                        <a:lnSpc>
                          <a:spcPct val="110000"/>
                        </a:lnSpc>
                        <a:spcBef>
                          <a:spcPts val="0"/>
                        </a:spcBef>
                        <a:spcAft>
                          <a:spcPts val="0"/>
                        </a:spcAft>
                      </a:pPr>
                      <a:r>
                        <a:rPr lang="en-US" sz="2000">
                          <a:effectLst/>
                        </a:rPr>
                        <a:t>Pass</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ctr"/>
                </a:tc>
                <a:tc>
                  <a:txBody>
                    <a:bodyPr/>
                    <a:lstStyle/>
                    <a:p>
                      <a:pPr marL="0" marR="0" algn="ctr">
                        <a:lnSpc>
                          <a:spcPct val="110000"/>
                        </a:lnSpc>
                        <a:spcBef>
                          <a:spcPts val="0"/>
                        </a:spcBef>
                        <a:spcAft>
                          <a:spcPts val="0"/>
                        </a:spcAft>
                      </a:pPr>
                      <a:r>
                        <a:rPr lang="en-US" sz="2000">
                          <a:effectLst/>
                        </a:rPr>
                        <a:t>Fail</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ctr"/>
                </a:tc>
                <a:tc>
                  <a:txBody>
                    <a:bodyPr/>
                    <a:lstStyle/>
                    <a:p>
                      <a:pPr marL="0" marR="0" algn="ctr">
                        <a:lnSpc>
                          <a:spcPct val="110000"/>
                        </a:lnSpc>
                        <a:spcBef>
                          <a:spcPts val="0"/>
                        </a:spcBef>
                        <a:spcAft>
                          <a:spcPts val="0"/>
                        </a:spcAft>
                      </a:pPr>
                      <a:r>
                        <a:rPr lang="en-US" sz="2000">
                          <a:effectLst/>
                        </a:rPr>
                        <a:t>Untested</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ctr"/>
                </a:tc>
                <a:tc>
                  <a:txBody>
                    <a:bodyPr/>
                    <a:lstStyle/>
                    <a:p>
                      <a:pPr marL="0" marR="0" algn="ctr">
                        <a:lnSpc>
                          <a:spcPct val="110000"/>
                        </a:lnSpc>
                        <a:spcBef>
                          <a:spcPts val="0"/>
                        </a:spcBef>
                        <a:spcAft>
                          <a:spcPts val="0"/>
                        </a:spcAft>
                      </a:pPr>
                      <a:r>
                        <a:rPr lang="en-US" sz="2000">
                          <a:effectLst/>
                        </a:rPr>
                        <a:t>N/A</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ctr"/>
                </a:tc>
                <a:tc>
                  <a:txBody>
                    <a:bodyPr/>
                    <a:lstStyle/>
                    <a:p>
                      <a:pPr marL="0" marR="0" algn="ctr">
                        <a:lnSpc>
                          <a:spcPct val="110000"/>
                        </a:lnSpc>
                        <a:spcBef>
                          <a:spcPts val="0"/>
                        </a:spcBef>
                        <a:spcAft>
                          <a:spcPts val="0"/>
                        </a:spcAft>
                      </a:pPr>
                      <a:r>
                        <a:rPr lang="en-US" sz="2000">
                          <a:effectLst/>
                        </a:rPr>
                        <a:t>Number of  test cases</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ctr"/>
                </a:tc>
              </a:tr>
              <a:tr h="516703">
                <a:tc>
                  <a:txBody>
                    <a:bodyPr/>
                    <a:lstStyle/>
                    <a:p>
                      <a:pPr marL="342900" marR="0" lvl="0" indent="-342900" algn="l">
                        <a:lnSpc>
                          <a:spcPct val="130000"/>
                        </a:lnSpc>
                        <a:spcBef>
                          <a:spcPts val="200"/>
                        </a:spcBef>
                        <a:spcAft>
                          <a:spcPts val="0"/>
                        </a:spcAft>
                        <a:buFont typeface="+mj-lt"/>
                        <a:buAutoNum type="arabicPeriod"/>
                      </a:pPr>
                      <a:r>
                        <a:rPr lang="en-US" sz="2000">
                          <a:effectLst/>
                        </a:rPr>
                        <a:t> </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ctr"/>
                </a:tc>
                <a:tc>
                  <a:txBody>
                    <a:bodyPr/>
                    <a:lstStyle/>
                    <a:p>
                      <a:pPr marL="0" marR="0" algn="l">
                        <a:lnSpc>
                          <a:spcPct val="110000"/>
                        </a:lnSpc>
                        <a:spcBef>
                          <a:spcPts val="0"/>
                        </a:spcBef>
                        <a:spcAft>
                          <a:spcPts val="0"/>
                        </a:spcAft>
                      </a:pPr>
                      <a:r>
                        <a:rPr lang="en-US" sz="2000">
                          <a:effectLst/>
                        </a:rPr>
                        <a:t>Test case admin</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6</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1</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23</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0</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dirty="0">
                          <a:effectLst/>
                        </a:rPr>
                        <a:t>30</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r>
              <a:tr h="516703">
                <a:tc>
                  <a:txBody>
                    <a:bodyPr/>
                    <a:lstStyle/>
                    <a:p>
                      <a:pPr marL="0" marR="0" lvl="0" indent="0" algn="l">
                        <a:lnSpc>
                          <a:spcPct val="130000"/>
                        </a:lnSpc>
                        <a:spcBef>
                          <a:spcPts val="200"/>
                        </a:spcBef>
                        <a:spcAft>
                          <a:spcPts val="0"/>
                        </a:spcAft>
                        <a:buFont typeface="+mj-lt"/>
                        <a:buNone/>
                      </a:pPr>
                      <a:r>
                        <a:rPr lang="en-US" sz="2000" dirty="0" smtClean="0">
                          <a:effectLst/>
                        </a:rPr>
                        <a:t>2.</a:t>
                      </a:r>
                      <a:r>
                        <a:rPr lang="en-US" sz="2000" dirty="0">
                          <a:effectLst/>
                        </a:rPr>
                        <a:t> </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ctr"/>
                </a:tc>
                <a:tc>
                  <a:txBody>
                    <a:bodyPr/>
                    <a:lstStyle/>
                    <a:p>
                      <a:pPr marL="0" marR="0" algn="l">
                        <a:lnSpc>
                          <a:spcPct val="110000"/>
                        </a:lnSpc>
                        <a:spcBef>
                          <a:spcPts val="0"/>
                        </a:spcBef>
                        <a:spcAft>
                          <a:spcPts val="0"/>
                        </a:spcAft>
                      </a:pPr>
                      <a:r>
                        <a:rPr lang="en-US" sz="2000">
                          <a:effectLst/>
                        </a:rPr>
                        <a:t>Test case GUEST</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26</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0</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2</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0</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28</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r>
              <a:tr h="516703">
                <a:tc>
                  <a:txBody>
                    <a:bodyPr/>
                    <a:lstStyle/>
                    <a:p>
                      <a:pPr marL="0" marR="0" lvl="0" indent="0" algn="l">
                        <a:lnSpc>
                          <a:spcPct val="130000"/>
                        </a:lnSpc>
                        <a:spcBef>
                          <a:spcPts val="200"/>
                        </a:spcBef>
                        <a:spcAft>
                          <a:spcPts val="0"/>
                        </a:spcAft>
                        <a:buFont typeface="+mj-lt"/>
                        <a:buNone/>
                      </a:pPr>
                      <a:r>
                        <a:rPr lang="en-US" sz="2000" dirty="0" smtClean="0">
                          <a:effectLst/>
                        </a:rPr>
                        <a:t>3.</a:t>
                      </a:r>
                      <a:r>
                        <a:rPr lang="en-US" sz="2000" dirty="0">
                          <a:effectLst/>
                        </a:rPr>
                        <a:t> </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ctr"/>
                </a:tc>
                <a:tc>
                  <a:txBody>
                    <a:bodyPr/>
                    <a:lstStyle/>
                    <a:p>
                      <a:pPr marL="0" marR="0" algn="l">
                        <a:lnSpc>
                          <a:spcPct val="110000"/>
                        </a:lnSpc>
                        <a:spcBef>
                          <a:spcPts val="0"/>
                        </a:spcBef>
                        <a:spcAft>
                          <a:spcPts val="0"/>
                        </a:spcAft>
                      </a:pPr>
                      <a:r>
                        <a:rPr lang="en-US" sz="2000">
                          <a:effectLst/>
                        </a:rPr>
                        <a:t>Test case Registered User</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dirty="0">
                          <a:effectLst/>
                        </a:rPr>
                        <a:t>27</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5</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11</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10</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53</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r>
              <a:tr h="516703">
                <a:tc>
                  <a:txBody>
                    <a:bodyPr/>
                    <a:lstStyle/>
                    <a:p>
                      <a:pPr marL="0" marR="0" lvl="0" indent="0" algn="l">
                        <a:lnSpc>
                          <a:spcPct val="130000"/>
                        </a:lnSpc>
                        <a:spcBef>
                          <a:spcPts val="200"/>
                        </a:spcBef>
                        <a:spcAft>
                          <a:spcPts val="0"/>
                        </a:spcAft>
                        <a:buFont typeface="+mj-lt"/>
                        <a:buNone/>
                      </a:pPr>
                      <a:r>
                        <a:rPr lang="en-US" sz="2000" dirty="0" smtClean="0">
                          <a:effectLst/>
                        </a:rPr>
                        <a:t>4.</a:t>
                      </a:r>
                      <a:r>
                        <a:rPr lang="en-US" sz="2000" dirty="0">
                          <a:effectLst/>
                        </a:rPr>
                        <a:t> </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ctr"/>
                </a:tc>
                <a:tc>
                  <a:txBody>
                    <a:bodyPr/>
                    <a:lstStyle/>
                    <a:p>
                      <a:pPr marL="0" marR="0" algn="l">
                        <a:lnSpc>
                          <a:spcPct val="110000"/>
                        </a:lnSpc>
                        <a:spcBef>
                          <a:spcPts val="0"/>
                        </a:spcBef>
                        <a:spcAft>
                          <a:spcPts val="0"/>
                        </a:spcAft>
                      </a:pPr>
                      <a:r>
                        <a:rPr lang="en-US" sz="2000">
                          <a:effectLst/>
                        </a:rPr>
                        <a:t>Test case Member</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28</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5</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14</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10</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57</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r>
              <a:tr h="516703">
                <a:tc>
                  <a:txBody>
                    <a:bodyPr/>
                    <a:lstStyle/>
                    <a:p>
                      <a:pPr marL="0" marR="0" lvl="0" indent="0" algn="l">
                        <a:lnSpc>
                          <a:spcPct val="130000"/>
                        </a:lnSpc>
                        <a:spcBef>
                          <a:spcPts val="200"/>
                        </a:spcBef>
                        <a:spcAft>
                          <a:spcPts val="0"/>
                        </a:spcAft>
                        <a:buFont typeface="+mj-lt"/>
                        <a:buNone/>
                      </a:pPr>
                      <a:r>
                        <a:rPr lang="en-US" sz="2000" dirty="0" smtClean="0">
                          <a:effectLst/>
                        </a:rPr>
                        <a:t>5.</a:t>
                      </a:r>
                      <a:r>
                        <a:rPr lang="en-US" sz="2000" dirty="0">
                          <a:effectLst/>
                        </a:rPr>
                        <a:t> </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ctr"/>
                </a:tc>
                <a:tc>
                  <a:txBody>
                    <a:bodyPr/>
                    <a:lstStyle/>
                    <a:p>
                      <a:pPr marL="0" marR="0" algn="l">
                        <a:lnSpc>
                          <a:spcPct val="110000"/>
                        </a:lnSpc>
                        <a:spcBef>
                          <a:spcPts val="0"/>
                        </a:spcBef>
                        <a:spcAft>
                          <a:spcPts val="0"/>
                        </a:spcAft>
                      </a:pPr>
                      <a:r>
                        <a:rPr lang="en-US" sz="2000">
                          <a:effectLst/>
                        </a:rPr>
                        <a:t>Test case Advance Member</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28</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6</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16</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10</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60</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r>
              <a:tr h="516703">
                <a:tc>
                  <a:txBody>
                    <a:bodyPr/>
                    <a:lstStyle/>
                    <a:p>
                      <a:pPr marL="0" marR="0" lvl="0" indent="0" algn="l">
                        <a:lnSpc>
                          <a:spcPct val="130000"/>
                        </a:lnSpc>
                        <a:spcBef>
                          <a:spcPts val="200"/>
                        </a:spcBef>
                        <a:spcAft>
                          <a:spcPts val="0"/>
                        </a:spcAft>
                        <a:buFont typeface="+mj-lt"/>
                        <a:buNone/>
                      </a:pPr>
                      <a:r>
                        <a:rPr lang="en-US" sz="2000" dirty="0" smtClean="0">
                          <a:effectLst/>
                          <a:latin typeface="Calibri" panose="020F0502020204030204" pitchFamily="34" charset="0"/>
                          <a:ea typeface="MS Mincho" panose="02020609040205080304" pitchFamily="49" charset="-128"/>
                          <a:cs typeface="Times New Roman" panose="02020603050405020304" pitchFamily="18" charset="0"/>
                        </a:rPr>
                        <a:t>6.</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ctr"/>
                </a:tc>
                <a:tc>
                  <a:txBody>
                    <a:bodyPr/>
                    <a:lstStyle/>
                    <a:p>
                      <a:pPr marL="0" marR="0" algn="l">
                        <a:lnSpc>
                          <a:spcPct val="110000"/>
                        </a:lnSpc>
                        <a:spcBef>
                          <a:spcPts val="0"/>
                        </a:spcBef>
                        <a:spcAft>
                          <a:spcPts val="0"/>
                        </a:spcAft>
                      </a:pPr>
                      <a:r>
                        <a:rPr lang="en-US" sz="2000" dirty="0">
                          <a:effectLst/>
                        </a:rPr>
                        <a:t>Common</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40</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3</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0</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15</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58</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r>
              <a:tr h="516703">
                <a:tc>
                  <a:txBody>
                    <a:bodyPr/>
                    <a:lstStyle/>
                    <a:p>
                      <a:pPr marL="0" marR="0" lvl="0" indent="0" algn="l">
                        <a:lnSpc>
                          <a:spcPct val="130000"/>
                        </a:lnSpc>
                        <a:spcBef>
                          <a:spcPts val="200"/>
                        </a:spcBef>
                        <a:spcAft>
                          <a:spcPts val="0"/>
                        </a:spcAft>
                        <a:buFont typeface="+mj-lt"/>
                        <a:buNone/>
                      </a:pPr>
                      <a:r>
                        <a:rPr lang="en-US" sz="2000" dirty="0" smtClean="0">
                          <a:effectLst/>
                          <a:latin typeface="Calibri" panose="020F0502020204030204" pitchFamily="34" charset="0"/>
                          <a:ea typeface="MS Mincho" panose="02020609040205080304" pitchFamily="49" charset="-128"/>
                          <a:cs typeface="Times New Roman" panose="02020603050405020304" pitchFamily="18" charset="0"/>
                        </a:rPr>
                        <a:t>7.</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ctr"/>
                </a:tc>
                <a:tc>
                  <a:txBody>
                    <a:bodyPr/>
                    <a:lstStyle/>
                    <a:p>
                      <a:pPr marL="0" marR="0" algn="l">
                        <a:lnSpc>
                          <a:spcPct val="110000"/>
                        </a:lnSpc>
                        <a:spcBef>
                          <a:spcPts val="0"/>
                        </a:spcBef>
                        <a:spcAft>
                          <a:spcPts val="0"/>
                        </a:spcAft>
                      </a:pPr>
                      <a:r>
                        <a:rPr lang="en-US" sz="2000">
                          <a:effectLst/>
                        </a:rPr>
                        <a:t>Performance</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10</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0</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12</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0</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22</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r>
              <a:tr h="516703">
                <a:tc>
                  <a:txBody>
                    <a:bodyPr/>
                    <a:lstStyle/>
                    <a:p>
                      <a:pPr marL="0" marR="0" lvl="0" indent="0" algn="just">
                        <a:lnSpc>
                          <a:spcPct val="130000"/>
                        </a:lnSpc>
                        <a:spcBef>
                          <a:spcPts val="200"/>
                        </a:spcBef>
                        <a:spcAft>
                          <a:spcPts val="0"/>
                        </a:spcAft>
                        <a:buFont typeface="+mj-lt"/>
                        <a:buNone/>
                      </a:pPr>
                      <a:r>
                        <a:rPr lang="en-US" sz="2000" dirty="0" smtClean="0">
                          <a:effectLst/>
                        </a:rPr>
                        <a:t>8.</a:t>
                      </a:r>
                      <a:r>
                        <a:rPr lang="en-US" sz="2000" dirty="0">
                          <a:effectLst/>
                        </a:rPr>
                        <a:t> </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ctr"/>
                </a:tc>
                <a:tc>
                  <a:txBody>
                    <a:bodyPr/>
                    <a:lstStyle/>
                    <a:p>
                      <a:pPr marL="0" marR="0" algn="l">
                        <a:lnSpc>
                          <a:spcPct val="110000"/>
                        </a:lnSpc>
                        <a:spcBef>
                          <a:spcPts val="0"/>
                        </a:spcBef>
                        <a:spcAft>
                          <a:spcPts val="0"/>
                        </a:spcAft>
                      </a:pPr>
                      <a:r>
                        <a:rPr lang="en-US" sz="2000">
                          <a:effectLst/>
                        </a:rPr>
                        <a:t>GUI</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ctr"/>
                </a:tc>
                <a:tc>
                  <a:txBody>
                    <a:bodyPr/>
                    <a:lstStyle/>
                    <a:p>
                      <a:pPr marL="457200" marR="0" algn="just">
                        <a:lnSpc>
                          <a:spcPct val="110000"/>
                        </a:lnSpc>
                        <a:spcBef>
                          <a:spcPts val="0"/>
                        </a:spcBef>
                        <a:spcAft>
                          <a:spcPts val="0"/>
                        </a:spcAft>
                      </a:pPr>
                      <a:r>
                        <a:rPr lang="en-US" sz="2000">
                          <a:effectLst/>
                        </a:rPr>
                        <a:t>85</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0</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6</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0</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91</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r>
              <a:tr h="516703">
                <a:tc>
                  <a:txBody>
                    <a:bodyPr/>
                    <a:lstStyle/>
                    <a:p>
                      <a:pPr marL="0" marR="0" lvl="0" indent="0" algn="just">
                        <a:lnSpc>
                          <a:spcPct val="130000"/>
                        </a:lnSpc>
                        <a:spcBef>
                          <a:spcPts val="200"/>
                        </a:spcBef>
                        <a:spcAft>
                          <a:spcPts val="0"/>
                        </a:spcAft>
                        <a:buFont typeface="+mj-lt"/>
                        <a:buNone/>
                      </a:pPr>
                      <a:r>
                        <a:rPr lang="en-US" sz="2000" dirty="0" smtClean="0">
                          <a:effectLst/>
                          <a:latin typeface="+mn-lt"/>
                          <a:ea typeface="+mn-ea"/>
                          <a:cs typeface="+mn-cs"/>
                        </a:rPr>
                        <a:t>9.</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ctr"/>
                </a:tc>
                <a:tc>
                  <a:txBody>
                    <a:bodyPr/>
                    <a:lstStyle/>
                    <a:p>
                      <a:pPr marL="0" marR="0" algn="just">
                        <a:lnSpc>
                          <a:spcPct val="110000"/>
                        </a:lnSpc>
                        <a:spcBef>
                          <a:spcPts val="0"/>
                        </a:spcBef>
                        <a:spcAft>
                          <a:spcPts val="0"/>
                        </a:spcAft>
                      </a:pPr>
                      <a:r>
                        <a:rPr lang="en-US" sz="2000">
                          <a:effectLst/>
                        </a:rPr>
                        <a:t>Sub total</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ctr"/>
                </a:tc>
                <a:tc>
                  <a:txBody>
                    <a:bodyPr/>
                    <a:lstStyle/>
                    <a:p>
                      <a:pPr marL="457200" marR="0" algn="just">
                        <a:lnSpc>
                          <a:spcPct val="110000"/>
                        </a:lnSpc>
                        <a:spcBef>
                          <a:spcPts val="0"/>
                        </a:spcBef>
                        <a:spcAft>
                          <a:spcPts val="0"/>
                        </a:spcAft>
                      </a:pPr>
                      <a:r>
                        <a:rPr lang="en-US" sz="2000">
                          <a:effectLst/>
                        </a:rPr>
                        <a:t>250</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20</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84</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a:effectLst/>
                        </a:rPr>
                        <a:t>45</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c>
                  <a:txBody>
                    <a:bodyPr/>
                    <a:lstStyle/>
                    <a:p>
                      <a:pPr marL="457200" marR="0" algn="just">
                        <a:lnSpc>
                          <a:spcPct val="110000"/>
                        </a:lnSpc>
                        <a:spcBef>
                          <a:spcPts val="0"/>
                        </a:spcBef>
                        <a:spcAft>
                          <a:spcPts val="0"/>
                        </a:spcAft>
                      </a:pPr>
                      <a:r>
                        <a:rPr lang="en-US" sz="2000" dirty="0">
                          <a:effectLst/>
                        </a:rPr>
                        <a:t>399</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7437" marR="67437" marT="0" marB="0" anchor="b"/>
                </a:tc>
              </a:tr>
            </a:tbl>
          </a:graphicData>
        </a:graphic>
      </p:graphicFrame>
    </p:spTree>
    <p:extLst>
      <p:ext uri="{BB962C8B-B14F-4D97-AF65-F5344CB8AC3E}">
        <p14:creationId xmlns:p14="http://schemas.microsoft.com/office/powerpoint/2010/main" val="5582492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38" y="112877"/>
            <a:ext cx="10515600" cy="1325563"/>
          </a:xfrm>
        </p:spPr>
        <p:txBody>
          <a:bodyPr>
            <a:normAutofit fontScale="90000"/>
          </a:bodyPr>
          <a:lstStyle/>
          <a:p>
            <a:pPr algn="ctr"/>
            <a:r>
              <a:rPr lang="en-US" sz="4800" dirty="0">
                <a:solidFill>
                  <a:schemeClr val="accent1"/>
                </a:solidFill>
                <a:latin typeface="+mn-lt"/>
                <a:ea typeface="Tahoma" panose="020B0604030504040204" pitchFamily="34" charset="0"/>
                <a:cs typeface="Times New Roman" panose="02020603050405020304" pitchFamily="18" charset="0"/>
              </a:rPr>
              <a:t>Lesson Learned</a:t>
            </a:r>
            <a:r>
              <a:rPr lang="en-US" sz="4800" b="1" dirty="0" smtClean="0">
                <a:solidFill>
                  <a:schemeClr val="accent1"/>
                </a:solidFill>
              </a:rPr>
              <a:t/>
            </a:r>
            <a:br>
              <a:rPr lang="en-US" sz="4800" b="1" dirty="0" smtClean="0">
                <a:solidFill>
                  <a:schemeClr val="accent1"/>
                </a:solidFill>
              </a:rPr>
            </a:br>
            <a:r>
              <a:rPr lang="ja-JP" altLang="en-US" sz="4800" dirty="0">
                <a:solidFill>
                  <a:schemeClr val="accent1"/>
                </a:solidFill>
                <a:latin typeface="Times New Roman" panose="02020603050405020304" pitchFamily="18" charset="0"/>
                <a:cs typeface="Times New Roman" panose="02020603050405020304" pitchFamily="18" charset="0"/>
              </a:rPr>
              <a:t>学んだこと</a:t>
            </a:r>
            <a:endParaRPr lang="en-US" sz="4800" dirty="0">
              <a:solidFill>
                <a:schemeClr val="accent1"/>
              </a:solidFill>
            </a:endParaRPr>
          </a:p>
        </p:txBody>
      </p:sp>
      <p:sp>
        <p:nvSpPr>
          <p:cNvPr id="16"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338" y="1407714"/>
            <a:ext cx="45085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5251938" y="2135865"/>
            <a:ext cx="6096000" cy="1477328"/>
          </a:xfrm>
          <a:prstGeom prst="rect">
            <a:avLst/>
          </a:prstGeom>
        </p:spPr>
        <p:txBody>
          <a:bodyPr>
            <a:spAutoFit/>
          </a:bodyPr>
          <a:lstStyle/>
          <a:p>
            <a:r>
              <a:rPr lang="en-US" sz="2400" b="1" u="sng" dirty="0">
                <a:cs typeface="Times New Roman" panose="02020603050405020304" pitchFamily="18" charset="0"/>
              </a:rPr>
              <a:t>Process - </a:t>
            </a:r>
            <a:r>
              <a:rPr lang="ja-JP" altLang="en-US" sz="2400" b="1" u="sng" dirty="0">
                <a:cs typeface="Times New Roman" panose="02020603050405020304" pitchFamily="18" charset="0"/>
              </a:rPr>
              <a:t>工程</a:t>
            </a:r>
            <a:endParaRPr lang="en-US" sz="2400" b="1" u="sng" dirty="0">
              <a:cs typeface="Times New Roman" panose="02020603050405020304" pitchFamily="18" charset="0"/>
            </a:endParaRPr>
          </a:p>
          <a:p>
            <a:r>
              <a:rPr lang="en-US" sz="2400" dirty="0">
                <a:cs typeface="Times New Roman" panose="02020603050405020304" pitchFamily="18" charset="0"/>
              </a:rPr>
              <a:t>Apply </a:t>
            </a:r>
            <a:r>
              <a:rPr lang="en-US" sz="2400" dirty="0" err="1">
                <a:cs typeface="Times New Roman" panose="02020603050405020304" pitchFamily="18" charset="0"/>
              </a:rPr>
              <a:t>Fsoft</a:t>
            </a:r>
            <a:r>
              <a:rPr lang="en-US" sz="2400" dirty="0">
                <a:cs typeface="Times New Roman" panose="02020603050405020304" pitchFamily="18" charset="0"/>
              </a:rPr>
              <a:t> process and use </a:t>
            </a:r>
            <a:r>
              <a:rPr lang="en-US" sz="2400" dirty="0" err="1">
                <a:cs typeface="Times New Roman" panose="02020603050405020304" pitchFamily="18" charset="0"/>
              </a:rPr>
              <a:t>Fsoft</a:t>
            </a:r>
            <a:r>
              <a:rPr lang="en-US" sz="2400" dirty="0">
                <a:cs typeface="Times New Roman" panose="02020603050405020304" pitchFamily="18" charset="0"/>
              </a:rPr>
              <a:t> template document</a:t>
            </a:r>
          </a:p>
          <a:p>
            <a:pPr algn="ctr"/>
            <a:endParaRPr lang="en-US" dirty="0">
              <a:latin typeface="Times New Roman" panose="02020603050405020304" pitchFamily="18" charset="0"/>
              <a:cs typeface="Times New Roman" panose="02020603050405020304" pitchFamily="18" charset="0"/>
            </a:endParaRPr>
          </a:p>
        </p:txBody>
      </p:sp>
      <p:sp>
        <p:nvSpPr>
          <p:cNvPr id="24" name="Rectangle 23"/>
          <p:cNvSpPr/>
          <p:nvPr/>
        </p:nvSpPr>
        <p:spPr>
          <a:xfrm>
            <a:off x="5340838" y="3936156"/>
            <a:ext cx="6096000" cy="933589"/>
          </a:xfrm>
          <a:prstGeom prst="rect">
            <a:avLst/>
          </a:prstGeom>
        </p:spPr>
        <p:txBody>
          <a:bodyPr>
            <a:spAutoFit/>
          </a:bodyPr>
          <a:lstStyle/>
          <a:p>
            <a:r>
              <a:rPr lang="en-US" sz="2400" b="1" u="sng" dirty="0">
                <a:cs typeface="Times New Roman" panose="02020603050405020304" pitchFamily="18" charset="0"/>
              </a:rPr>
              <a:t>Management -</a:t>
            </a:r>
            <a:r>
              <a:rPr lang="ja-JP" altLang="en-US" sz="2400" b="1" u="sng" dirty="0">
                <a:cs typeface="HG明朝B"/>
              </a:rPr>
              <a:t>マネジメント</a:t>
            </a:r>
            <a:endParaRPr lang="en-US" altLang="ja-JP" sz="2400" b="1" u="sng" dirty="0">
              <a:cs typeface="Times New Roman" panose="02020603050405020304" pitchFamily="18" charset="0"/>
            </a:endParaRPr>
          </a:p>
          <a:p>
            <a:pPr>
              <a:spcBef>
                <a:spcPts val="825"/>
              </a:spcBef>
            </a:pPr>
            <a:r>
              <a:rPr lang="en-US" sz="2400" dirty="0">
                <a:cs typeface="Times New Roman" panose="02020603050405020304" pitchFamily="18" charset="0"/>
              </a:rPr>
              <a:t>Improve organization and planning skill</a:t>
            </a:r>
          </a:p>
        </p:txBody>
      </p:sp>
    </p:spTree>
    <p:extLst>
      <p:ext uri="{BB962C8B-B14F-4D97-AF65-F5344CB8AC3E}">
        <p14:creationId xmlns:p14="http://schemas.microsoft.com/office/powerpoint/2010/main" val="36134510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78833" y="1216231"/>
            <a:ext cx="9687339" cy="34613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smtClean="0">
                <a:solidFill>
                  <a:schemeClr val="accent1"/>
                </a:solidFill>
              </a:rPr>
              <a:t>Demo – Q&amp;A</a:t>
            </a:r>
          </a:p>
          <a:p>
            <a:pPr algn="ctr"/>
            <a:r>
              <a:rPr lang="ja-JP" altLang="en-US" sz="5000" dirty="0">
                <a:solidFill>
                  <a:schemeClr val="accent1"/>
                </a:solidFill>
                <a:latin typeface="Times New Roman" panose="02020603050405020304" pitchFamily="18" charset="0"/>
                <a:ea typeface="MS PGothic" panose="020B0600070205080204" pitchFamily="34" charset="-128"/>
              </a:rPr>
              <a:t>デモと質疑応答</a:t>
            </a:r>
            <a:endParaRPr lang="en-US" sz="5000" b="1" dirty="0">
              <a:solidFill>
                <a:schemeClr val="accent1"/>
              </a:solidFill>
            </a:endParaRPr>
          </a:p>
        </p:txBody>
      </p:sp>
      <p:sp>
        <p:nvSpPr>
          <p:cNvPr id="5" name="Title 1"/>
          <p:cNvSpPr txBox="1">
            <a:spLocks/>
          </p:cNvSpPr>
          <p:nvPr/>
        </p:nvSpPr>
        <p:spPr>
          <a:xfrm>
            <a:off x="4147931" y="4951637"/>
            <a:ext cx="4598505" cy="7217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solidFill>
                  <a:schemeClr val="accent1"/>
                </a:solidFill>
              </a:rPr>
              <a:t>Aloha</a:t>
            </a:r>
            <a:endParaRPr lang="en-US" sz="5400" b="1" dirty="0">
              <a:solidFill>
                <a:schemeClr val="accent1"/>
              </a:solidFill>
            </a:endParaRPr>
          </a:p>
        </p:txBody>
      </p:sp>
      <p:sp>
        <p:nvSpPr>
          <p:cNvPr id="6" name="Subtitle 2"/>
          <p:cNvSpPr txBox="1">
            <a:spLocks/>
          </p:cNvSpPr>
          <p:nvPr/>
        </p:nvSpPr>
        <p:spPr>
          <a:xfrm>
            <a:off x="4399722" y="5721413"/>
            <a:ext cx="3776870" cy="467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Friend-based social network</a:t>
            </a:r>
            <a:endParaRPr lang="en-US" sz="2000" dirty="0"/>
          </a:p>
        </p:txBody>
      </p:sp>
      <p:cxnSp>
        <p:nvCxnSpPr>
          <p:cNvPr id="7" name="Straight Connector 6"/>
          <p:cNvCxnSpPr/>
          <p:nvPr/>
        </p:nvCxnSpPr>
        <p:spPr>
          <a:xfrm>
            <a:off x="4293705" y="5650947"/>
            <a:ext cx="3882887"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73546" y="6212763"/>
            <a:ext cx="1747273" cy="369332"/>
          </a:xfrm>
          <a:prstGeom prst="rect">
            <a:avLst/>
          </a:prstGeom>
          <a:noFill/>
          <a:effectLst>
            <a:reflection blurRad="6350" stA="50000" endA="300" endPos="90000" dir="5400000" sy="-100000" algn="bl" rotWithShape="0"/>
          </a:effectLst>
        </p:spPr>
        <p:txBody>
          <a:bodyPr wrap="none" rtlCol="0">
            <a:spAutoFit/>
          </a:bodyPr>
          <a:lstStyle/>
          <a:p>
            <a:r>
              <a:rPr lang="en-US" b="1" dirty="0" smtClean="0">
                <a:solidFill>
                  <a:schemeClr val="accent1"/>
                </a:solidFill>
              </a:rPr>
              <a:t>http://aloha.org</a:t>
            </a:r>
            <a:endParaRPr lang="en-US" b="1" dirty="0">
              <a:solidFill>
                <a:schemeClr val="accent1"/>
              </a:solidFill>
            </a:endParaRPr>
          </a:p>
        </p:txBody>
      </p:sp>
      <p:pic>
        <p:nvPicPr>
          <p:cNvPr id="9" name="Picture 8"/>
          <p:cNvPicPr>
            <a:picLocks noChangeAspect="1"/>
          </p:cNvPicPr>
          <p:nvPr/>
        </p:nvPicPr>
        <p:blipFill>
          <a:blip r:embed="rId3"/>
          <a:stretch>
            <a:fillRect/>
          </a:stretch>
        </p:blipFill>
        <p:spPr>
          <a:xfrm>
            <a:off x="4267842" y="4848226"/>
            <a:ext cx="1061486" cy="849189"/>
          </a:xfrm>
          <a:prstGeom prst="rect">
            <a:avLst/>
          </a:prstGeom>
        </p:spPr>
      </p:pic>
      <p:pic>
        <p:nvPicPr>
          <p:cNvPr id="12" name="Picture 11"/>
          <p:cNvPicPr>
            <a:picLocks noChangeAspect="1"/>
          </p:cNvPicPr>
          <p:nvPr/>
        </p:nvPicPr>
        <p:blipFill>
          <a:blip r:embed="rId4"/>
          <a:stretch>
            <a:fillRect/>
          </a:stretch>
        </p:blipFill>
        <p:spPr>
          <a:xfrm>
            <a:off x="8176592" y="4192872"/>
            <a:ext cx="2591988" cy="1972720"/>
          </a:xfrm>
          <a:prstGeom prst="rect">
            <a:avLst/>
          </a:prstGeom>
        </p:spPr>
      </p:pic>
    </p:spTree>
    <p:extLst>
      <p:ext uri="{BB962C8B-B14F-4D97-AF65-F5344CB8AC3E}">
        <p14:creationId xmlns:p14="http://schemas.microsoft.com/office/powerpoint/2010/main" val="573911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45024" y="313128"/>
            <a:ext cx="9044318" cy="117792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rPr>
              <a:t>Existing system</a:t>
            </a:r>
            <a:endParaRPr lang="en-US" sz="4800" b="1" dirty="0">
              <a:solidFill>
                <a:schemeClr val="accent1"/>
              </a:solidFill>
            </a:endParaRPr>
          </a:p>
          <a:p>
            <a:pPr algn="ctr"/>
            <a:r>
              <a:rPr lang="ja-JP" altLang="en-US" sz="4800" dirty="0" smtClean="0">
                <a:solidFill>
                  <a:schemeClr val="accent1"/>
                </a:solidFill>
                <a:latin typeface="Times New Roman" pitchFamily="18" charset="0"/>
                <a:cs typeface="Times New Roman" pitchFamily="18" charset="0"/>
              </a:rPr>
              <a:t>存</a:t>
            </a:r>
            <a:r>
              <a:rPr lang="ja-JP" altLang="en-US" sz="4800" dirty="0">
                <a:solidFill>
                  <a:schemeClr val="accent1"/>
                </a:solidFill>
                <a:latin typeface="Times New Roman" pitchFamily="18" charset="0"/>
                <a:cs typeface="Times New Roman" pitchFamily="18" charset="0"/>
              </a:rPr>
              <a:t>在していたシステム</a:t>
            </a:r>
            <a:endParaRPr lang="en-US" sz="4800" dirty="0">
              <a:solidFill>
                <a:schemeClr val="accent1"/>
              </a:solidFill>
            </a:endParaRPr>
          </a:p>
        </p:txBody>
      </p:sp>
      <p:pic>
        <p:nvPicPr>
          <p:cNvPr id="2" name="Picture 1"/>
          <p:cNvPicPr>
            <a:picLocks noChangeAspect="1"/>
          </p:cNvPicPr>
          <p:nvPr/>
        </p:nvPicPr>
        <p:blipFill>
          <a:blip r:embed="rId2"/>
          <a:stretch>
            <a:fillRect/>
          </a:stretch>
        </p:blipFill>
        <p:spPr>
          <a:xfrm>
            <a:off x="2499609" y="1491053"/>
            <a:ext cx="7234328" cy="3942389"/>
          </a:xfrm>
          <a:prstGeom prst="rect">
            <a:avLst/>
          </a:prstGeom>
        </p:spPr>
      </p:pic>
      <p:sp>
        <p:nvSpPr>
          <p:cNvPr id="3" name="Rectangle 2"/>
          <p:cNvSpPr/>
          <p:nvPr/>
        </p:nvSpPr>
        <p:spPr>
          <a:xfrm>
            <a:off x="1545024" y="5618824"/>
            <a:ext cx="9571979" cy="369332"/>
          </a:xfrm>
          <a:prstGeom prst="rect">
            <a:avLst/>
          </a:prstGeom>
        </p:spPr>
        <p:txBody>
          <a:bodyPr wrap="none">
            <a:spAutoFit/>
          </a:bodyPr>
          <a:lstStyle/>
          <a:p>
            <a:r>
              <a:rPr lang="en-US" i="1" dirty="0" err="1" smtClean="0"/>
              <a:t>Badoo</a:t>
            </a:r>
            <a:r>
              <a:rPr lang="en-US" i="1" dirty="0" smtClean="0"/>
              <a:t> is the fastest growing places to chat with new people. Now, </a:t>
            </a:r>
            <a:r>
              <a:rPr lang="en-US" i="1" dirty="0" err="1" smtClean="0"/>
              <a:t>Badoo</a:t>
            </a:r>
            <a:r>
              <a:rPr lang="en-US" i="1" dirty="0" smtClean="0"/>
              <a:t> has nearly 250 million user </a:t>
            </a:r>
            <a:endParaRPr lang="en-US" dirty="0"/>
          </a:p>
        </p:txBody>
      </p:sp>
      <p:pic>
        <p:nvPicPr>
          <p:cNvPr id="24" name="Picture 23"/>
          <p:cNvPicPr>
            <a:picLocks noChangeAspect="1"/>
          </p:cNvPicPr>
          <p:nvPr/>
        </p:nvPicPr>
        <p:blipFill>
          <a:blip r:embed="rId3"/>
          <a:stretch>
            <a:fillRect/>
          </a:stretch>
        </p:blipFill>
        <p:spPr>
          <a:xfrm>
            <a:off x="9505274" y="6287615"/>
            <a:ext cx="684411" cy="547529"/>
          </a:xfrm>
          <a:prstGeom prst="rect">
            <a:avLst/>
          </a:prstGeom>
        </p:spPr>
      </p:pic>
      <p:sp>
        <p:nvSpPr>
          <p:cNvPr id="25"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spTree>
    <p:extLst>
      <p:ext uri="{BB962C8B-B14F-4D97-AF65-F5344CB8AC3E}">
        <p14:creationId xmlns:p14="http://schemas.microsoft.com/office/powerpoint/2010/main" val="3500200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36961" y="572356"/>
            <a:ext cx="7329268" cy="10531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1"/>
                </a:solidFill>
              </a:rPr>
              <a:t>Existing system</a:t>
            </a:r>
          </a:p>
          <a:p>
            <a:pPr algn="ctr"/>
            <a:r>
              <a:rPr lang="ja-JP" altLang="en-US" dirty="0">
                <a:solidFill>
                  <a:schemeClr val="accent1"/>
                </a:solidFill>
                <a:latin typeface="Times New Roman" pitchFamily="18" charset="0"/>
                <a:cs typeface="Times New Roman" pitchFamily="18" charset="0"/>
              </a:rPr>
              <a:t>存在していたシステム</a:t>
            </a:r>
            <a:endParaRPr lang="en-US" dirty="0">
              <a:solidFill>
                <a:schemeClr val="accent1"/>
              </a:solidFill>
            </a:endParaRPr>
          </a:p>
        </p:txBody>
      </p:sp>
      <p:sp>
        <p:nvSpPr>
          <p:cNvPr id="34" name="Title 1"/>
          <p:cNvSpPr txBox="1">
            <a:spLocks/>
          </p:cNvSpPr>
          <p:nvPr/>
        </p:nvSpPr>
        <p:spPr>
          <a:xfrm>
            <a:off x="8848208" y="4708650"/>
            <a:ext cx="2358404" cy="873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rgbClr val="FF0000"/>
              </a:solidFill>
            </a:endParaRPr>
          </a:p>
        </p:txBody>
      </p:sp>
      <p:pic>
        <p:nvPicPr>
          <p:cNvPr id="3" name="Picture 2"/>
          <p:cNvPicPr>
            <a:picLocks noChangeAspect="1"/>
          </p:cNvPicPr>
          <p:nvPr/>
        </p:nvPicPr>
        <p:blipFill>
          <a:blip r:embed="rId2"/>
          <a:stretch>
            <a:fillRect/>
          </a:stretch>
        </p:blipFill>
        <p:spPr>
          <a:xfrm>
            <a:off x="1711286" y="1636187"/>
            <a:ext cx="7538165" cy="4142630"/>
          </a:xfrm>
          <a:prstGeom prst="rect">
            <a:avLst/>
          </a:prstGeom>
        </p:spPr>
      </p:pic>
      <p:sp>
        <p:nvSpPr>
          <p:cNvPr id="5" name="Rectangle 4"/>
          <p:cNvSpPr/>
          <p:nvPr/>
        </p:nvSpPr>
        <p:spPr>
          <a:xfrm>
            <a:off x="1711286" y="5778817"/>
            <a:ext cx="7816172" cy="369332"/>
          </a:xfrm>
          <a:prstGeom prst="rect">
            <a:avLst/>
          </a:prstGeom>
        </p:spPr>
        <p:txBody>
          <a:bodyPr wrap="square">
            <a:spAutoFit/>
          </a:bodyPr>
          <a:lstStyle/>
          <a:p>
            <a:pPr algn="ctr"/>
            <a:r>
              <a:rPr lang="en-US" i="1" dirty="0" smtClean="0"/>
              <a:t>Now, </a:t>
            </a:r>
            <a:r>
              <a:rPr lang="en-US" i="1" dirty="0" err="1" smtClean="0"/>
              <a:t>Twoo</a:t>
            </a:r>
            <a:r>
              <a:rPr lang="en-US" i="1" dirty="0" smtClean="0"/>
              <a:t> has more than 160 million users </a:t>
            </a:r>
            <a:endParaRPr lang="en-US" dirty="0"/>
          </a:p>
        </p:txBody>
      </p:sp>
      <p:pic>
        <p:nvPicPr>
          <p:cNvPr id="26" name="Picture 25"/>
          <p:cNvPicPr>
            <a:picLocks noChangeAspect="1"/>
          </p:cNvPicPr>
          <p:nvPr/>
        </p:nvPicPr>
        <p:blipFill>
          <a:blip r:embed="rId3"/>
          <a:stretch>
            <a:fillRect/>
          </a:stretch>
        </p:blipFill>
        <p:spPr>
          <a:xfrm>
            <a:off x="9505274" y="6287615"/>
            <a:ext cx="684411" cy="547529"/>
          </a:xfrm>
          <a:prstGeom prst="rect">
            <a:avLst/>
          </a:prstGeom>
        </p:spPr>
      </p:pic>
      <p:sp>
        <p:nvSpPr>
          <p:cNvPr id="28"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spTree>
    <p:extLst>
      <p:ext uri="{BB962C8B-B14F-4D97-AF65-F5344CB8AC3E}">
        <p14:creationId xmlns:p14="http://schemas.microsoft.com/office/powerpoint/2010/main" val="872894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42732" y="172441"/>
            <a:ext cx="4757738" cy="117792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rPr>
              <a:t>Our idea-</a:t>
            </a:r>
            <a:r>
              <a:rPr lang="ja-JP" altLang="en-US" sz="4800" b="1" dirty="0">
                <a:solidFill>
                  <a:schemeClr val="accent1"/>
                </a:solidFill>
              </a:rPr>
              <a:t>アイデア</a:t>
            </a:r>
            <a:r>
              <a:rPr lang="en-US" sz="4800" dirty="0" smtClean="0"/>
              <a:t/>
            </a:r>
            <a:br>
              <a:rPr lang="en-US" sz="4800" dirty="0" smtClean="0"/>
            </a:br>
            <a:endParaRPr lang="en-US" sz="4800" dirty="0"/>
          </a:p>
        </p:txBody>
      </p:sp>
      <p:pic>
        <p:nvPicPr>
          <p:cNvPr id="3" name="Picture 2"/>
          <p:cNvPicPr>
            <a:picLocks noChangeAspect="1"/>
          </p:cNvPicPr>
          <p:nvPr/>
        </p:nvPicPr>
        <p:blipFill>
          <a:blip r:embed="rId3"/>
          <a:stretch>
            <a:fillRect/>
          </a:stretch>
        </p:blipFill>
        <p:spPr>
          <a:xfrm>
            <a:off x="6756920" y="1350366"/>
            <a:ext cx="3986582" cy="3826318"/>
          </a:xfrm>
          <a:prstGeom prst="rect">
            <a:avLst/>
          </a:prstGeom>
        </p:spPr>
      </p:pic>
      <p:pic>
        <p:nvPicPr>
          <p:cNvPr id="15" name="Picture 14"/>
          <p:cNvPicPr>
            <a:picLocks noChangeAspect="1"/>
          </p:cNvPicPr>
          <p:nvPr/>
        </p:nvPicPr>
        <p:blipFill>
          <a:blip r:embed="rId4"/>
          <a:stretch>
            <a:fillRect/>
          </a:stretch>
        </p:blipFill>
        <p:spPr>
          <a:xfrm>
            <a:off x="2060041" y="1350366"/>
            <a:ext cx="4694719" cy="3826318"/>
          </a:xfrm>
          <a:prstGeom prst="rect">
            <a:avLst/>
          </a:prstGeom>
        </p:spPr>
      </p:pic>
      <p:sp>
        <p:nvSpPr>
          <p:cNvPr id="16"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pic>
        <p:nvPicPr>
          <p:cNvPr id="17" name="Picture 16"/>
          <p:cNvPicPr>
            <a:picLocks noChangeAspect="1"/>
          </p:cNvPicPr>
          <p:nvPr/>
        </p:nvPicPr>
        <p:blipFill>
          <a:blip r:embed="rId5"/>
          <a:stretch>
            <a:fillRect/>
          </a:stretch>
        </p:blipFill>
        <p:spPr>
          <a:xfrm>
            <a:off x="9505274" y="6287615"/>
            <a:ext cx="684411" cy="547529"/>
          </a:xfrm>
          <a:prstGeom prst="rect">
            <a:avLst/>
          </a:prstGeom>
        </p:spPr>
      </p:pic>
    </p:spTree>
    <p:extLst>
      <p:ext uri="{BB962C8B-B14F-4D97-AF65-F5344CB8AC3E}">
        <p14:creationId xmlns:p14="http://schemas.microsoft.com/office/powerpoint/2010/main" val="2209453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052119" y="306057"/>
            <a:ext cx="3986211" cy="1177925"/>
          </a:xfrm>
        </p:spPr>
        <p:txBody>
          <a:bodyPr>
            <a:normAutofit fontScale="90000"/>
          </a:bodyPr>
          <a:lstStyle/>
          <a:p>
            <a:r>
              <a:rPr lang="en-US" sz="4800" b="1" dirty="0" smtClean="0">
                <a:solidFill>
                  <a:schemeClr val="accent1"/>
                </a:solidFill>
              </a:rPr>
              <a:t>Proposal system</a:t>
            </a:r>
            <a:br>
              <a:rPr lang="en-US" sz="4800" b="1" dirty="0" smtClean="0">
                <a:solidFill>
                  <a:schemeClr val="accent1"/>
                </a:solidFill>
              </a:rPr>
            </a:br>
            <a:r>
              <a:rPr lang="ja-JP" altLang="en-US" sz="4800" dirty="0">
                <a:solidFill>
                  <a:schemeClr val="accent1"/>
                </a:solidFill>
              </a:rPr>
              <a:t>提案システ</a:t>
            </a:r>
            <a:r>
              <a:rPr lang="ja-JP" altLang="en-US" sz="4800" dirty="0" smtClean="0">
                <a:solidFill>
                  <a:schemeClr val="accent1"/>
                </a:solidFill>
              </a:rPr>
              <a:t>ム</a:t>
            </a:r>
            <a:r>
              <a:rPr lang="en-US" sz="4800" dirty="0"/>
              <a:t/>
            </a:r>
            <a:br>
              <a:rPr lang="en-US" sz="4800" dirty="0"/>
            </a:br>
            <a:endParaRPr lang="en-US" sz="4800" b="1" dirty="0">
              <a:solidFill>
                <a:schemeClr val="accent1"/>
              </a:solidFill>
            </a:endParaRPr>
          </a:p>
        </p:txBody>
      </p:sp>
      <p:sp>
        <p:nvSpPr>
          <p:cNvPr id="9"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cxnSp>
        <p:nvCxnSpPr>
          <p:cNvPr id="11" name="Straight Connector 10"/>
          <p:cNvCxnSpPr/>
          <p:nvPr/>
        </p:nvCxnSpPr>
        <p:spPr>
          <a:xfrm flipV="1">
            <a:off x="9883943" y="6728686"/>
            <a:ext cx="2168302"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Architecture"/>
          <p:cNvPicPr/>
          <p:nvPr/>
        </p:nvPicPr>
        <p:blipFill>
          <a:blip r:embed="rId2">
            <a:extLst>
              <a:ext uri="{28A0092B-C50C-407E-A947-70E740481C1C}">
                <a14:useLocalDpi xmlns:a14="http://schemas.microsoft.com/office/drawing/2010/main" val="0"/>
              </a:ext>
            </a:extLst>
          </a:blip>
          <a:srcRect/>
          <a:stretch>
            <a:fillRect/>
          </a:stretch>
        </p:blipFill>
        <p:spPr bwMode="auto">
          <a:xfrm>
            <a:off x="1480773" y="1483982"/>
            <a:ext cx="9344544" cy="3833813"/>
          </a:xfrm>
          <a:prstGeom prst="rect">
            <a:avLst/>
          </a:prstGeom>
          <a:noFill/>
          <a:ln>
            <a:noFill/>
          </a:ln>
        </p:spPr>
      </p:pic>
      <p:pic>
        <p:nvPicPr>
          <p:cNvPr id="8" name="Picture 7"/>
          <p:cNvPicPr>
            <a:picLocks noChangeAspect="1"/>
          </p:cNvPicPr>
          <p:nvPr/>
        </p:nvPicPr>
        <p:blipFill>
          <a:blip r:embed="rId3"/>
          <a:stretch>
            <a:fillRect/>
          </a:stretch>
        </p:blipFill>
        <p:spPr>
          <a:xfrm>
            <a:off x="9505274" y="6287615"/>
            <a:ext cx="684411" cy="547529"/>
          </a:xfrm>
          <a:prstGeom prst="rect">
            <a:avLst/>
          </a:prstGeom>
        </p:spPr>
      </p:pic>
    </p:spTree>
    <p:extLst>
      <p:ext uri="{BB962C8B-B14F-4D97-AF65-F5344CB8AC3E}">
        <p14:creationId xmlns:p14="http://schemas.microsoft.com/office/powerpoint/2010/main" val="563004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00425" y="179311"/>
            <a:ext cx="5374865" cy="1776608"/>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smtClean="0">
                <a:solidFill>
                  <a:schemeClr val="accent1"/>
                </a:solidFill>
              </a:rPr>
              <a:t>Main objective</a:t>
            </a:r>
          </a:p>
          <a:p>
            <a:pPr algn="ctr"/>
            <a:endParaRPr lang="en-US" sz="4800" b="1" dirty="0" smtClean="0">
              <a:solidFill>
                <a:schemeClr val="accent1"/>
              </a:solidFill>
            </a:endParaRPr>
          </a:p>
          <a:p>
            <a:pPr algn="ctr"/>
            <a:r>
              <a:rPr lang="ja-JP" altLang="en-US" sz="7200" dirty="0">
                <a:solidFill>
                  <a:schemeClr val="accent1"/>
                </a:solidFill>
              </a:rPr>
              <a:t>主な目標</a:t>
            </a:r>
            <a:r>
              <a:rPr lang="en-US" sz="4800" dirty="0" smtClean="0"/>
              <a:t/>
            </a:r>
            <a:br>
              <a:rPr lang="en-US" sz="4800" dirty="0" smtClean="0"/>
            </a:br>
            <a:endParaRPr lang="en-US" sz="4800" dirty="0"/>
          </a:p>
        </p:txBody>
      </p:sp>
      <p:sp>
        <p:nvSpPr>
          <p:cNvPr id="5" name="TextBox 4"/>
          <p:cNvSpPr txBox="1"/>
          <p:nvPr/>
        </p:nvSpPr>
        <p:spPr>
          <a:xfrm>
            <a:off x="3329813" y="4235443"/>
            <a:ext cx="4086747" cy="400110"/>
          </a:xfrm>
          <a:prstGeom prst="rect">
            <a:avLst/>
          </a:prstGeom>
          <a:noFill/>
        </p:spPr>
        <p:txBody>
          <a:bodyPr wrap="square" rtlCol="0">
            <a:spAutoFit/>
          </a:bodyPr>
          <a:lstStyle/>
          <a:p>
            <a:pPr algn="ctr"/>
            <a:r>
              <a:rPr lang="en-US" sz="2000" dirty="0" smtClean="0"/>
              <a:t>Simple user interface, easy to use</a:t>
            </a:r>
          </a:p>
        </p:txBody>
      </p:sp>
      <p:sp>
        <p:nvSpPr>
          <p:cNvPr id="6" name="Oval 5"/>
          <p:cNvSpPr/>
          <p:nvPr/>
        </p:nvSpPr>
        <p:spPr>
          <a:xfrm>
            <a:off x="322755" y="3195611"/>
            <a:ext cx="1942763" cy="1942763"/>
          </a:xfrm>
          <a:prstGeom prst="ellipse">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solidFill>
            </a:endParaRPr>
          </a:p>
        </p:txBody>
      </p:sp>
      <p:cxnSp>
        <p:nvCxnSpPr>
          <p:cNvPr id="7" name="Straight Connector 6"/>
          <p:cNvCxnSpPr/>
          <p:nvPr/>
        </p:nvCxnSpPr>
        <p:spPr>
          <a:xfrm>
            <a:off x="3329813" y="2643163"/>
            <a:ext cx="418590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7081" y="4538884"/>
            <a:ext cx="1555527" cy="369332"/>
          </a:xfrm>
          <a:prstGeom prst="rect">
            <a:avLst/>
          </a:prstGeom>
          <a:noFill/>
        </p:spPr>
        <p:txBody>
          <a:bodyPr wrap="square" rtlCol="0">
            <a:spAutoFit/>
          </a:bodyPr>
          <a:lstStyle/>
          <a:p>
            <a:pPr algn="ctr"/>
            <a:r>
              <a:rPr lang="en-US" b="1" dirty="0" smtClean="0">
                <a:solidFill>
                  <a:schemeClr val="accent1"/>
                </a:solidFill>
              </a:rPr>
              <a:t>  Aloha</a:t>
            </a:r>
            <a:endParaRPr lang="en-US" b="1" dirty="0">
              <a:solidFill>
                <a:schemeClr val="accent1"/>
              </a:solidFill>
            </a:endParaRPr>
          </a:p>
        </p:txBody>
      </p:sp>
      <p:cxnSp>
        <p:nvCxnSpPr>
          <p:cNvPr id="10" name="Straight Connector 9"/>
          <p:cNvCxnSpPr>
            <a:stCxn id="6" idx="7"/>
          </p:cNvCxnSpPr>
          <p:nvPr/>
        </p:nvCxnSpPr>
        <p:spPr>
          <a:xfrm flipV="1">
            <a:off x="1981007" y="2644928"/>
            <a:ext cx="1348806" cy="8351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150941" y="3649346"/>
            <a:ext cx="1218584" cy="424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00426" y="3636795"/>
            <a:ext cx="3994168" cy="1255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329813" y="2099486"/>
            <a:ext cx="4499653" cy="400110"/>
          </a:xfrm>
          <a:prstGeom prst="rect">
            <a:avLst/>
          </a:prstGeom>
          <a:noFill/>
        </p:spPr>
        <p:txBody>
          <a:bodyPr wrap="square" rtlCol="0">
            <a:spAutoFit/>
          </a:bodyPr>
          <a:lstStyle/>
          <a:p>
            <a:pPr algn="ctr"/>
            <a:r>
              <a:rPr lang="en-US" sz="2000" dirty="0" smtClean="0"/>
              <a:t>To help people connect with each other</a:t>
            </a:r>
          </a:p>
        </p:txBody>
      </p:sp>
      <p:sp>
        <p:nvSpPr>
          <p:cNvPr id="38" name="TextBox 37"/>
          <p:cNvSpPr txBox="1"/>
          <p:nvPr/>
        </p:nvSpPr>
        <p:spPr>
          <a:xfrm>
            <a:off x="3604578" y="3161139"/>
            <a:ext cx="2902462" cy="400110"/>
          </a:xfrm>
          <a:prstGeom prst="rect">
            <a:avLst/>
          </a:prstGeom>
          <a:noFill/>
        </p:spPr>
        <p:txBody>
          <a:bodyPr wrap="none" rtlCol="0">
            <a:spAutoFit/>
          </a:bodyPr>
          <a:lstStyle/>
          <a:p>
            <a:pPr algn="ctr"/>
            <a:r>
              <a:rPr lang="en-US" sz="2000" dirty="0" smtClean="0"/>
              <a:t>Auto data synchronization</a:t>
            </a:r>
            <a:endParaRPr lang="en-US" sz="2000" dirty="0"/>
          </a:p>
        </p:txBody>
      </p:sp>
      <p:cxnSp>
        <p:nvCxnSpPr>
          <p:cNvPr id="50" name="Straight Connector 49"/>
          <p:cNvCxnSpPr/>
          <p:nvPr/>
        </p:nvCxnSpPr>
        <p:spPr>
          <a:xfrm>
            <a:off x="3329813" y="4722898"/>
            <a:ext cx="513780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278282" y="4148098"/>
            <a:ext cx="1051531" cy="574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9811016" y="6148150"/>
            <a:ext cx="2487001" cy="826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1"/>
                </a:solidFill>
              </a:rPr>
              <a:t>Aloha</a:t>
            </a:r>
            <a:endParaRPr lang="en-US" sz="2800" b="1" dirty="0">
              <a:solidFill>
                <a:schemeClr val="accent1"/>
              </a:solidFill>
            </a:endParaRPr>
          </a:p>
        </p:txBody>
      </p:sp>
      <p:cxnSp>
        <p:nvCxnSpPr>
          <p:cNvPr id="28" name="Straight Connector 27"/>
          <p:cNvCxnSpPr/>
          <p:nvPr/>
        </p:nvCxnSpPr>
        <p:spPr>
          <a:xfrm flipV="1">
            <a:off x="9883943" y="6728686"/>
            <a:ext cx="2168302"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2"/>
          <a:stretch>
            <a:fillRect/>
          </a:stretch>
        </p:blipFill>
        <p:spPr>
          <a:xfrm>
            <a:off x="634091" y="3480122"/>
            <a:ext cx="1388518" cy="1056778"/>
          </a:xfrm>
          <a:prstGeom prst="rect">
            <a:avLst/>
          </a:prstGeom>
        </p:spPr>
      </p:pic>
      <p:pic>
        <p:nvPicPr>
          <p:cNvPr id="30" name="Picture 29"/>
          <p:cNvPicPr>
            <a:picLocks noChangeAspect="1"/>
          </p:cNvPicPr>
          <p:nvPr/>
        </p:nvPicPr>
        <p:blipFill>
          <a:blip r:embed="rId3"/>
          <a:stretch>
            <a:fillRect/>
          </a:stretch>
        </p:blipFill>
        <p:spPr>
          <a:xfrm>
            <a:off x="9505274" y="6287615"/>
            <a:ext cx="684411" cy="547529"/>
          </a:xfrm>
          <a:prstGeom prst="rect">
            <a:avLst/>
          </a:prstGeom>
        </p:spPr>
      </p:pic>
    </p:spTree>
    <p:extLst>
      <p:ext uri="{BB962C8B-B14F-4D97-AF65-F5344CB8AC3E}">
        <p14:creationId xmlns:p14="http://schemas.microsoft.com/office/powerpoint/2010/main" val="2950374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4448</TotalTime>
  <Words>1773</Words>
  <Application>Microsoft Office PowerPoint</Application>
  <PresentationFormat>Widescreen</PresentationFormat>
  <Paragraphs>514</Paragraphs>
  <Slides>48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HG明朝B</vt:lpstr>
      <vt:lpstr>MS Mincho</vt:lpstr>
      <vt:lpstr>MS PGothic</vt:lpstr>
      <vt:lpstr>MS PGothic</vt:lpstr>
      <vt:lpstr>SimSun</vt:lpstr>
      <vt:lpstr>Arial</vt:lpstr>
      <vt:lpstr>Calibri</vt:lpstr>
      <vt:lpstr>Calibri Light</vt:lpstr>
      <vt:lpstr>Tahoma</vt:lpstr>
      <vt:lpstr>Times New Roman</vt:lpstr>
      <vt:lpstr>Office Theme</vt:lpstr>
      <vt:lpstr>Aloha</vt:lpstr>
      <vt:lpstr>Content-目次</vt:lpstr>
      <vt:lpstr>Project backgroundプロジェクトの背景 </vt:lpstr>
      <vt:lpstr>Project backgroundプロジェクトの背景 </vt:lpstr>
      <vt:lpstr>PowerPoint Presentation</vt:lpstr>
      <vt:lpstr>PowerPoint Presentation</vt:lpstr>
      <vt:lpstr>PowerPoint Presentation</vt:lpstr>
      <vt:lpstr>Proposal system 提案システム </vt:lpstr>
      <vt:lpstr>PowerPoint Presentation</vt:lpstr>
      <vt:lpstr>Content-目次</vt:lpstr>
      <vt:lpstr>PowerPoint Presentation</vt:lpstr>
      <vt:lpstr>PowerPoint Presentation</vt:lpstr>
      <vt:lpstr>PowerPoint Presentation</vt:lpstr>
      <vt:lpstr>PowerPoint Presentation</vt:lpstr>
      <vt:lpstr>PowerPoint Presentation</vt:lpstr>
      <vt:lpstr>PowerPoint Presentation</vt:lpstr>
      <vt:lpstr>Content-目次</vt:lpstr>
      <vt:lpstr>Use case diagram ユースケース  </vt:lpstr>
      <vt:lpstr>PowerPoint Presentation</vt:lpstr>
      <vt:lpstr>PowerPoint Presentation</vt:lpstr>
      <vt:lpstr>PowerPoint Presentation</vt:lpstr>
      <vt:lpstr>PowerPoint Presentation</vt:lpstr>
      <vt:lpstr>PowerPoint Presentation</vt:lpstr>
      <vt:lpstr>PowerPoint Presentation</vt:lpstr>
      <vt:lpstr>Content-目次</vt:lpstr>
      <vt:lpstr>PowerPoint Presentation</vt:lpstr>
      <vt:lpstr>PowerPoint Presentation</vt:lpstr>
      <vt:lpstr>PowerPoint Presentation</vt:lpstr>
      <vt:lpstr>PowerPoint Presentation</vt:lpstr>
      <vt:lpstr>PowerPoint Presentation</vt:lpstr>
      <vt:lpstr>PowerPoint Presentation</vt:lpstr>
      <vt:lpstr>Algorithm-アルゴリズム</vt:lpstr>
      <vt:lpstr>Algorithm-アルゴリズム</vt:lpstr>
      <vt:lpstr>Algorithm-アルゴリズム</vt:lpstr>
      <vt:lpstr>Algorithm-アルゴリズム</vt:lpstr>
      <vt:lpstr>Algorithm-アルゴリズム</vt:lpstr>
      <vt:lpstr>Algorithm-アルゴリズム</vt:lpstr>
      <vt:lpstr>Algorithm-アルゴリズム</vt:lpstr>
      <vt:lpstr>Algorithm-アルゴリズム</vt:lpstr>
      <vt:lpstr>Content</vt:lpstr>
      <vt:lpstr>PowerPoint Presentation</vt:lpstr>
      <vt:lpstr>PowerPoint Presentation</vt:lpstr>
      <vt:lpstr>PowerPoint Presentation</vt:lpstr>
      <vt:lpstr>PowerPoint Presentation</vt:lpstr>
      <vt:lpstr>PowerPoint Presentation</vt:lpstr>
      <vt:lpstr>PowerPoint Presentation</vt:lpstr>
      <vt:lpstr>Lesson Learned 学んだこと</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Buddy</dc:title>
  <dc:creator>Duong</dc:creator>
  <cp:lastModifiedBy>Microsoft</cp:lastModifiedBy>
  <cp:revision>291</cp:revision>
  <dcterms:created xsi:type="dcterms:W3CDTF">2014-12-14T16:02:12Z</dcterms:created>
  <dcterms:modified xsi:type="dcterms:W3CDTF">2015-08-26T14:22:13Z</dcterms:modified>
</cp:coreProperties>
</file>