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6" r:id="rId22"/>
    <p:sldId id="276" r:id="rId23"/>
    <p:sldId id="277" r:id="rId24"/>
    <p:sldId id="278" r:id="rId25"/>
    <p:sldId id="279" r:id="rId26"/>
    <p:sldId id="280" r:id="rId27"/>
    <p:sldId id="281" r:id="rId28"/>
    <p:sldId id="307" r:id="rId29"/>
    <p:sldId id="282" r:id="rId30"/>
    <p:sldId id="283" r:id="rId31"/>
    <p:sldId id="294" r:id="rId32"/>
    <p:sldId id="305" r:id="rId33"/>
    <p:sldId id="285" r:id="rId34"/>
    <p:sldId id="304" r:id="rId35"/>
    <p:sldId id="286" r:id="rId36"/>
    <p:sldId id="295" r:id="rId37"/>
    <p:sldId id="296" r:id="rId38"/>
    <p:sldId id="297" r:id="rId39"/>
    <p:sldId id="298" r:id="rId40"/>
    <p:sldId id="299" r:id="rId41"/>
    <p:sldId id="287" r:id="rId42"/>
    <p:sldId id="288" r:id="rId43"/>
    <p:sldId id="289" r:id="rId44"/>
    <p:sldId id="290" r:id="rId45"/>
    <p:sldId id="291" r:id="rId46"/>
    <p:sldId id="292" r:id="rId47"/>
    <p:sldId id="293" r:id="rId48"/>
    <p:sldId id="300" r:id="rId49"/>
    <p:sldId id="301" r:id="rId50"/>
    <p:sldId id="302" r:id="rId51"/>
    <p:sldId id="30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2" autoAdjust="0"/>
    <p:restoredTop sz="94660"/>
  </p:normalViewPr>
  <p:slideViewPr>
    <p:cSldViewPr snapToGrid="0">
      <p:cViewPr varScale="1">
        <p:scale>
          <a:sx n="74" d="100"/>
          <a:sy n="74" d="100"/>
        </p:scale>
        <p:origin x="3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9CEE2D-46D2-451A-A3EE-8876C7F7D90E}"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11466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CEE2D-46D2-451A-A3EE-8876C7F7D90E}"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119374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CEE2D-46D2-451A-A3EE-8876C7F7D90E}"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366298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CEE2D-46D2-451A-A3EE-8876C7F7D90E}"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9553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CEE2D-46D2-451A-A3EE-8876C7F7D90E}"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315781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9CEE2D-46D2-451A-A3EE-8876C7F7D90E}"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408204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9CEE2D-46D2-451A-A3EE-8876C7F7D90E}" type="datetimeFigureOut">
              <a:rPr lang="en-US" smtClean="0"/>
              <a:t>12/19/2014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70490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CEE2D-46D2-451A-A3EE-8876C7F7D90E}" type="datetimeFigureOut">
              <a:rPr lang="en-US" smtClean="0"/>
              <a:t>12/19/2014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294140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CEE2D-46D2-451A-A3EE-8876C7F7D90E}" type="datetimeFigureOut">
              <a:rPr lang="en-US" smtClean="0"/>
              <a:t>12/19/2014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156288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CEE2D-46D2-451A-A3EE-8876C7F7D90E}"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406273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CEE2D-46D2-451A-A3EE-8876C7F7D90E}"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28CFF-D825-45F3-8913-166E6C098B5F}" type="slidenum">
              <a:rPr lang="en-US" smtClean="0"/>
              <a:t>‹#›</a:t>
            </a:fld>
            <a:endParaRPr lang="en-US"/>
          </a:p>
        </p:txBody>
      </p:sp>
    </p:spTree>
    <p:extLst>
      <p:ext uri="{BB962C8B-B14F-4D97-AF65-F5344CB8AC3E}">
        <p14:creationId xmlns:p14="http://schemas.microsoft.com/office/powerpoint/2010/main" val="32412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CEE2D-46D2-451A-A3EE-8876C7F7D90E}" type="datetimeFigureOut">
              <a:rPr lang="en-US" smtClean="0"/>
              <a:t>12/19/2014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28CFF-D825-45F3-8913-166E6C098B5F}" type="slidenum">
              <a:rPr lang="en-US" smtClean="0"/>
              <a:t>‹#›</a:t>
            </a:fld>
            <a:endParaRPr lang="en-US"/>
          </a:p>
        </p:txBody>
      </p:sp>
    </p:spTree>
    <p:extLst>
      <p:ext uri="{BB962C8B-B14F-4D97-AF65-F5344CB8AC3E}">
        <p14:creationId xmlns:p14="http://schemas.microsoft.com/office/powerpoint/2010/main" val="1243820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SequenceDiagram/Search%20Place%20by%20tag%20at%20_Danh%20s&#225;ch%20&#273;&#7883;a%20danh_%20screen.p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1522"/>
            <a:ext cx="9144000" cy="1596980"/>
          </a:xfrm>
        </p:spPr>
        <p:txBody>
          <a:bodyPr>
            <a:normAutofit/>
          </a:bodyPr>
          <a:lstStyle/>
          <a:p>
            <a:r>
              <a:rPr lang="en-US" sz="5400" dirty="0" smtClean="0"/>
              <a:t>Capstone project summarization</a:t>
            </a:r>
            <a:br>
              <a:rPr lang="en-US" sz="5400" dirty="0" smtClean="0"/>
            </a:br>
            <a:r>
              <a:rPr lang="en-US" sz="5400" dirty="0" err="1" smtClean="0"/>
              <a:t>Dư</a:t>
            </a:r>
            <a:r>
              <a:rPr lang="en-US" sz="5400" dirty="0" smtClean="0"/>
              <a:t> </a:t>
            </a:r>
            <a:r>
              <a:rPr lang="en-US" sz="5400" dirty="0" err="1" smtClean="0"/>
              <a:t>Địa</a:t>
            </a:r>
            <a:r>
              <a:rPr lang="en-US" sz="5400" dirty="0" smtClean="0"/>
              <a:t> </a:t>
            </a:r>
            <a:r>
              <a:rPr lang="en-US" sz="5400" dirty="0" err="1" smtClean="0"/>
              <a:t>Chí</a:t>
            </a:r>
            <a:endParaRPr lang="en-US" sz="5400" dirty="0"/>
          </a:p>
        </p:txBody>
      </p:sp>
      <p:sp>
        <p:nvSpPr>
          <p:cNvPr id="3" name="Subtitle 2"/>
          <p:cNvSpPr>
            <a:spLocks noGrp="1"/>
          </p:cNvSpPr>
          <p:nvPr>
            <p:ph type="subTitle" idx="1"/>
          </p:nvPr>
        </p:nvSpPr>
        <p:spPr>
          <a:xfrm>
            <a:off x="6593983" y="4225135"/>
            <a:ext cx="3451538" cy="1828800"/>
          </a:xfrm>
        </p:spPr>
        <p:txBody>
          <a:bodyPr>
            <a:normAutofit/>
          </a:bodyPr>
          <a:lstStyle/>
          <a:p>
            <a:pPr algn="l"/>
            <a:r>
              <a:rPr lang="en-US" sz="2000" dirty="0" smtClean="0"/>
              <a:t>Luyện Minh Hưng - SE02955</a:t>
            </a:r>
          </a:p>
          <a:p>
            <a:pPr algn="l"/>
            <a:r>
              <a:rPr lang="en-US" sz="2000" dirty="0" err="1" smtClean="0"/>
              <a:t>Trần</a:t>
            </a:r>
            <a:r>
              <a:rPr lang="en-US" sz="2000" dirty="0" smtClean="0"/>
              <a:t> </a:t>
            </a:r>
            <a:r>
              <a:rPr lang="en-US" sz="2000" dirty="0" err="1" smtClean="0"/>
              <a:t>Định</a:t>
            </a:r>
            <a:r>
              <a:rPr lang="en-US" sz="2000" dirty="0" smtClean="0"/>
              <a:t> - SE02623</a:t>
            </a:r>
          </a:p>
          <a:p>
            <a:pPr algn="l"/>
            <a:r>
              <a:rPr lang="en-US" sz="2000" dirty="0" err="1" smtClean="0"/>
              <a:t>Nguyễn</a:t>
            </a:r>
            <a:r>
              <a:rPr lang="en-US" sz="2000" dirty="0" smtClean="0"/>
              <a:t> </a:t>
            </a:r>
            <a:r>
              <a:rPr lang="en-US" sz="2000" dirty="0" err="1" smtClean="0"/>
              <a:t>Huy</a:t>
            </a:r>
            <a:r>
              <a:rPr lang="en-US" sz="2000" dirty="0" smtClean="0"/>
              <a:t> </a:t>
            </a:r>
            <a:r>
              <a:rPr lang="en-US" sz="2000" dirty="0" err="1" smtClean="0"/>
              <a:t>Hoàng</a:t>
            </a:r>
            <a:r>
              <a:rPr lang="en-US" sz="2000" dirty="0" smtClean="0"/>
              <a:t> - SE02690</a:t>
            </a:r>
          </a:p>
          <a:p>
            <a:pPr algn="l"/>
            <a:r>
              <a:rPr lang="en-US" sz="2000" dirty="0" err="1" smtClean="0"/>
              <a:t>Nguyễn</a:t>
            </a:r>
            <a:r>
              <a:rPr lang="en-US" sz="2000" dirty="0" smtClean="0"/>
              <a:t> </a:t>
            </a:r>
            <a:r>
              <a:rPr lang="en-US" sz="2000" dirty="0" err="1" smtClean="0"/>
              <a:t>Duy</a:t>
            </a:r>
            <a:r>
              <a:rPr lang="en-US" sz="2000" dirty="0" smtClean="0"/>
              <a:t> </a:t>
            </a:r>
            <a:r>
              <a:rPr lang="en-US" sz="2000" dirty="0" err="1" smtClean="0"/>
              <a:t>Vương</a:t>
            </a:r>
            <a:r>
              <a:rPr lang="en-US" sz="2000" dirty="0" smtClean="0"/>
              <a:t> - SE02602</a:t>
            </a:r>
          </a:p>
          <a:p>
            <a:pPr algn="l"/>
            <a:endParaRPr lang="en-US" sz="2000" dirty="0"/>
          </a:p>
        </p:txBody>
      </p:sp>
      <p:sp>
        <p:nvSpPr>
          <p:cNvPr id="4" name="TextBox 3"/>
          <p:cNvSpPr txBox="1"/>
          <p:nvPr/>
        </p:nvSpPr>
        <p:spPr>
          <a:xfrm>
            <a:off x="4466822" y="4427943"/>
            <a:ext cx="1815921" cy="646331"/>
          </a:xfrm>
          <a:prstGeom prst="rect">
            <a:avLst/>
          </a:prstGeom>
          <a:noFill/>
        </p:spPr>
        <p:txBody>
          <a:bodyPr wrap="square" rtlCol="0">
            <a:spAutoFit/>
          </a:bodyPr>
          <a:lstStyle/>
          <a:p>
            <a:r>
              <a:rPr lang="en-US" b="1" dirty="0" smtClean="0"/>
              <a:t>Team members:</a:t>
            </a:r>
          </a:p>
          <a:p>
            <a:endParaRPr lang="en-US" dirty="0"/>
          </a:p>
        </p:txBody>
      </p:sp>
      <p:sp>
        <p:nvSpPr>
          <p:cNvPr id="5" name="TextBox 4"/>
          <p:cNvSpPr txBox="1"/>
          <p:nvPr/>
        </p:nvSpPr>
        <p:spPr>
          <a:xfrm>
            <a:off x="4640688" y="3219718"/>
            <a:ext cx="1468191" cy="369332"/>
          </a:xfrm>
          <a:prstGeom prst="rect">
            <a:avLst/>
          </a:prstGeom>
          <a:noFill/>
        </p:spPr>
        <p:txBody>
          <a:bodyPr wrap="square" rtlCol="0">
            <a:spAutoFit/>
          </a:bodyPr>
          <a:lstStyle/>
          <a:p>
            <a:r>
              <a:rPr lang="en-US" b="1" dirty="0" smtClean="0"/>
              <a:t>Supervisor:</a:t>
            </a:r>
            <a:endParaRPr lang="en-US" b="1" dirty="0"/>
          </a:p>
        </p:txBody>
      </p:sp>
      <p:sp>
        <p:nvSpPr>
          <p:cNvPr id="7" name="TextBox 6"/>
          <p:cNvSpPr txBox="1"/>
          <p:nvPr/>
        </p:nvSpPr>
        <p:spPr>
          <a:xfrm>
            <a:off x="6593983" y="3219718"/>
            <a:ext cx="1867437" cy="400110"/>
          </a:xfrm>
          <a:prstGeom prst="rect">
            <a:avLst/>
          </a:prstGeom>
          <a:noFill/>
        </p:spPr>
        <p:txBody>
          <a:bodyPr wrap="square" rtlCol="0">
            <a:spAutoFit/>
          </a:bodyPr>
          <a:lstStyle/>
          <a:p>
            <a:r>
              <a:rPr lang="en-US" sz="2000" dirty="0" err="1" smtClean="0"/>
              <a:t>Phạm</a:t>
            </a:r>
            <a:r>
              <a:rPr lang="en-US" sz="2000" dirty="0" smtClean="0"/>
              <a:t> </a:t>
            </a:r>
            <a:r>
              <a:rPr lang="en-US" sz="2000" dirty="0" err="1" smtClean="0"/>
              <a:t>Ngọc</a:t>
            </a:r>
            <a:r>
              <a:rPr lang="en-US" sz="2000" dirty="0" smtClean="0"/>
              <a:t> </a:t>
            </a:r>
            <a:r>
              <a:rPr lang="en-US" sz="2000" dirty="0" err="1" smtClean="0"/>
              <a:t>Hà</a:t>
            </a:r>
            <a:endParaRPr lang="en-US" sz="2000" dirty="0" smtClean="0"/>
          </a:p>
        </p:txBody>
      </p:sp>
    </p:spTree>
    <p:extLst>
      <p:ext uri="{BB962C8B-B14F-4D97-AF65-F5344CB8AC3E}">
        <p14:creationId xmlns:p14="http://schemas.microsoft.com/office/powerpoint/2010/main" val="196524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Software Project Life-cycle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92079"/>
            <a:ext cx="5181600" cy="3218430"/>
          </a:xfrm>
        </p:spPr>
      </p:pic>
      <p:sp>
        <p:nvSpPr>
          <p:cNvPr id="5" name="Content Placeholder 4"/>
          <p:cNvSpPr>
            <a:spLocks noGrp="1"/>
          </p:cNvSpPr>
          <p:nvPr>
            <p:ph sz="half" idx="2"/>
          </p:nvPr>
        </p:nvSpPr>
        <p:spPr/>
        <p:txBody>
          <a:bodyPr/>
          <a:lstStyle/>
          <a:p>
            <a:endParaRPr lang="en-US" dirty="0" smtClean="0"/>
          </a:p>
          <a:p>
            <a:r>
              <a:rPr lang="en-US" dirty="0" smtClean="0"/>
              <a:t>Spiral model</a:t>
            </a:r>
          </a:p>
          <a:p>
            <a:endParaRPr lang="en-US" dirty="0"/>
          </a:p>
          <a:p>
            <a:r>
              <a:rPr lang="en-US" dirty="0" smtClean="0"/>
              <a:t>2 big Rounds</a:t>
            </a:r>
          </a:p>
          <a:p>
            <a:endParaRPr lang="en-US" dirty="0"/>
          </a:p>
          <a:p>
            <a:r>
              <a:rPr lang="en-US" dirty="0" smtClean="0"/>
              <a:t>Flexible</a:t>
            </a:r>
            <a:endParaRPr lang="en-US" dirty="0"/>
          </a:p>
        </p:txBody>
      </p:sp>
    </p:spTree>
    <p:extLst>
      <p:ext uri="{BB962C8B-B14F-4D97-AF65-F5344CB8AC3E}">
        <p14:creationId xmlns:p14="http://schemas.microsoft.com/office/powerpoint/2010/main" val="3290868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Project Schedule</a:t>
            </a:r>
            <a:endParaRPr lang="en-US" dirty="0"/>
          </a:p>
        </p:txBody>
      </p:sp>
      <p:sp>
        <p:nvSpPr>
          <p:cNvPr id="3" name="Content Placeholder 2"/>
          <p:cNvSpPr>
            <a:spLocks noGrp="1"/>
          </p:cNvSpPr>
          <p:nvPr>
            <p:ph idx="1"/>
          </p:nvPr>
        </p:nvSpPr>
        <p:spPr/>
        <p:txBody>
          <a:bodyPr/>
          <a:lstStyle/>
          <a:p>
            <a:endParaRPr lang="en-US" dirty="0" smtClean="0"/>
          </a:p>
          <a:p>
            <a:r>
              <a:rPr lang="en-US" dirty="0" smtClean="0"/>
              <a:t>15 weeks from 09/09/2014 to 19/12/2014</a:t>
            </a:r>
          </a:p>
          <a:p>
            <a:endParaRPr lang="en-US" dirty="0"/>
          </a:p>
          <a:p>
            <a:r>
              <a:rPr lang="en-US" dirty="0" smtClean="0"/>
              <a:t>Round 1: first 11 weeks</a:t>
            </a:r>
          </a:p>
          <a:p>
            <a:endParaRPr lang="en-US" dirty="0"/>
          </a:p>
          <a:p>
            <a:r>
              <a:rPr lang="en-US" dirty="0" smtClean="0"/>
              <a:t>Large amount of time for training Android and researching about </a:t>
            </a:r>
            <a:r>
              <a:rPr lang="en-US" dirty="0" err="1" smtClean="0"/>
              <a:t>Dư</a:t>
            </a:r>
            <a:r>
              <a:rPr lang="en-US" dirty="0" smtClean="0"/>
              <a:t> </a:t>
            </a:r>
            <a:r>
              <a:rPr lang="en-US" dirty="0" err="1" smtClean="0"/>
              <a:t>Địa</a:t>
            </a:r>
            <a:r>
              <a:rPr lang="en-US" dirty="0" smtClean="0"/>
              <a:t> </a:t>
            </a:r>
            <a:r>
              <a:rPr lang="en-US" dirty="0" err="1" smtClean="0"/>
              <a:t>Chí</a:t>
            </a:r>
            <a:r>
              <a:rPr lang="en-US" dirty="0" smtClean="0"/>
              <a:t>. Reviewing .NET and learning graphics also cost time.</a:t>
            </a:r>
            <a:endParaRPr lang="en-US" dirty="0"/>
          </a:p>
        </p:txBody>
      </p:sp>
    </p:spTree>
    <p:extLst>
      <p:ext uri="{BB962C8B-B14F-4D97-AF65-F5344CB8AC3E}">
        <p14:creationId xmlns:p14="http://schemas.microsoft.com/office/powerpoint/2010/main" val="287603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62"/>
            <a:ext cx="10515600" cy="772732"/>
          </a:xfrm>
        </p:spPr>
        <p:txBody>
          <a:bodyPr/>
          <a:lstStyle/>
          <a:p>
            <a:r>
              <a:rPr lang="en-US" dirty="0" smtClean="0"/>
              <a:t>2.3 Task Management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3026" y="935928"/>
            <a:ext cx="8539013" cy="5472921"/>
          </a:xfrm>
        </p:spPr>
      </p:pic>
    </p:spTree>
    <p:extLst>
      <p:ext uri="{BB962C8B-B14F-4D97-AF65-F5344CB8AC3E}">
        <p14:creationId xmlns:p14="http://schemas.microsoft.com/office/powerpoint/2010/main" val="42899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Equipment and Tools</a:t>
            </a:r>
            <a:endParaRPr lang="en-US" dirty="0"/>
          </a:p>
        </p:txBody>
      </p:sp>
      <p:grpSp>
        <p:nvGrpSpPr>
          <p:cNvPr id="4" name="Group 3"/>
          <p:cNvGrpSpPr/>
          <p:nvPr/>
        </p:nvGrpSpPr>
        <p:grpSpPr>
          <a:xfrm>
            <a:off x="3978199" y="4176515"/>
            <a:ext cx="2255454" cy="1785258"/>
            <a:chOff x="1068317" y="2496456"/>
            <a:chExt cx="2865053" cy="2313208"/>
          </a:xfrm>
        </p:grpSpPr>
        <p:pic>
          <p:nvPicPr>
            <p:cNvPr id="5" name="Picture 4" descr="http://downloadol.com/wp-content/uploads/2014/02/TortoiseSVN-icon.png"/>
            <p:cNvPicPr>
              <a:picLocks noChangeAspect="1" noChangeArrowheads="1"/>
            </p:cNvPicPr>
            <p:nvPr/>
          </p:nvPicPr>
          <p:blipFill rotWithShape="1">
            <a:blip r:embed="rId2">
              <a:extLst>
                <a:ext uri="{28A0092B-C50C-407E-A947-70E740481C1C}">
                  <a14:useLocalDpi xmlns:a14="http://schemas.microsoft.com/office/drawing/2010/main" val="0"/>
                </a:ext>
              </a:extLst>
            </a:blip>
            <a:srcRect t="19261"/>
            <a:stretch/>
          </p:blipFill>
          <p:spPr bwMode="auto">
            <a:xfrm>
              <a:off x="1068317" y="2496456"/>
              <a:ext cx="2865053" cy="2313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tortoisesvn.tigris.org/tortoisesvn_logo_hor468x64.PNG"/>
            <p:cNvPicPr>
              <a:picLocks noChangeAspect="1" noChangeArrowheads="1"/>
            </p:cNvPicPr>
            <p:nvPr/>
          </p:nvPicPr>
          <p:blipFill rotWithShape="1">
            <a:blip r:embed="rId3">
              <a:extLst>
                <a:ext uri="{28A0092B-C50C-407E-A947-70E740481C1C}">
                  <a14:useLocalDpi xmlns:a14="http://schemas.microsoft.com/office/drawing/2010/main" val="0"/>
                </a:ext>
              </a:extLst>
            </a:blip>
            <a:srcRect l="18855" t="1305"/>
            <a:stretch/>
          </p:blipFill>
          <p:spPr bwMode="auto">
            <a:xfrm>
              <a:off x="1350095" y="4426857"/>
              <a:ext cx="2301495" cy="38280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1904" y="1865968"/>
            <a:ext cx="1524000" cy="1524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162" y="1779991"/>
            <a:ext cx="1866466" cy="186646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4801508"/>
            <a:ext cx="2747174" cy="123622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7457" y="1868003"/>
            <a:ext cx="1690442" cy="169044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7905" y="4210295"/>
            <a:ext cx="1767351" cy="182744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1690" y="4100553"/>
            <a:ext cx="1937183" cy="193718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60175" y="1722462"/>
            <a:ext cx="1560711" cy="1560711"/>
          </a:xfrm>
          <a:prstGeom prst="rect">
            <a:avLst/>
          </a:prstGeom>
        </p:spPr>
      </p:pic>
    </p:spTree>
    <p:extLst>
      <p:ext uri="{BB962C8B-B14F-4D97-AF65-F5344CB8AC3E}">
        <p14:creationId xmlns:p14="http://schemas.microsoft.com/office/powerpoint/2010/main" val="315286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altLang="ja-JP" dirty="0" smtClean="0"/>
              <a:t>5</a:t>
            </a:r>
            <a:r>
              <a:rPr lang="en-US" dirty="0" smtClean="0"/>
              <a:t> Project Organization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283" y="1996225"/>
            <a:ext cx="9672638" cy="4033155"/>
          </a:xfrm>
        </p:spPr>
      </p:pic>
    </p:spTree>
    <p:extLst>
      <p:ext uri="{BB962C8B-B14F-4D97-AF65-F5344CB8AC3E}">
        <p14:creationId xmlns:p14="http://schemas.microsoft.com/office/powerpoint/2010/main" val="386564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altLang="ja-JP" dirty="0" smtClean="0"/>
              <a:t>6</a:t>
            </a:r>
            <a:r>
              <a:rPr lang="en-US" dirty="0" smtClean="0"/>
              <a:t> Communication Management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Working 3+ days/week, 8 hours each</a:t>
            </a:r>
          </a:p>
          <a:p>
            <a:endParaRPr lang="en-US" dirty="0"/>
          </a:p>
          <a:p>
            <a:r>
              <a:rPr lang="en-US" dirty="0" smtClean="0"/>
              <a:t>Meeting 3 times on Monday, Wednesday, and Friday</a:t>
            </a:r>
          </a:p>
          <a:p>
            <a:endParaRPr lang="en-US" dirty="0"/>
          </a:p>
          <a:p>
            <a:r>
              <a:rPr lang="en-US" dirty="0" smtClean="0"/>
              <a:t>Meeting with supervisor: once a week</a:t>
            </a:r>
            <a:endParaRPr lang="en-US" dirty="0"/>
          </a:p>
        </p:txBody>
      </p:sp>
    </p:spTree>
    <p:extLst>
      <p:ext uri="{BB962C8B-B14F-4D97-AF65-F5344CB8AC3E}">
        <p14:creationId xmlns:p14="http://schemas.microsoft.com/office/powerpoint/2010/main" val="53961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altLang="ja-JP" dirty="0" smtClean="0"/>
              <a:t>7</a:t>
            </a:r>
            <a:r>
              <a:rPr lang="en-US" dirty="0" smtClean="0"/>
              <a:t> Risk Management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66711237"/>
              </p:ext>
            </p:extLst>
          </p:nvPr>
        </p:nvGraphicFramePr>
        <p:xfrm>
          <a:off x="2176530" y="1944710"/>
          <a:ext cx="7765959" cy="2730320"/>
        </p:xfrm>
        <a:graphic>
          <a:graphicData uri="http://schemas.openxmlformats.org/drawingml/2006/table">
            <a:tbl>
              <a:tblPr firstRow="1" firstCol="1" bandRow="1">
                <a:tableStyleId>{5C22544A-7EE6-4342-B048-85BDC9FD1C3A}</a:tableStyleId>
              </a:tblPr>
              <a:tblGrid>
                <a:gridCol w="699684"/>
                <a:gridCol w="1507971"/>
                <a:gridCol w="1646839"/>
                <a:gridCol w="1135873"/>
                <a:gridCol w="1514202"/>
                <a:gridCol w="1261390"/>
              </a:tblGrid>
              <a:tr h="531410">
                <a:tc>
                  <a:txBody>
                    <a:bodyPr/>
                    <a:lstStyle/>
                    <a:p>
                      <a:pPr marL="0" marR="0" algn="l">
                        <a:lnSpc>
                          <a:spcPct val="115000"/>
                        </a:lnSpc>
                        <a:spcBef>
                          <a:spcPts val="300"/>
                        </a:spcBef>
                        <a:spcAft>
                          <a:spcPts val="300"/>
                        </a:spcAft>
                      </a:pPr>
                      <a:r>
                        <a:rPr lang="en-US" sz="1600" dirty="0">
                          <a:effectLst/>
                        </a:rPr>
                        <a:t>Rank</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Risk</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dirty="0">
                          <a:effectLst/>
                        </a:rPr>
                        <a:t>Description</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Category</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Avoidance</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Solution</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1099455">
                <a:tc>
                  <a:txBody>
                    <a:bodyPr/>
                    <a:lstStyle/>
                    <a:p>
                      <a:pPr marL="0" marR="0" algn="l">
                        <a:lnSpc>
                          <a:spcPct val="115000"/>
                        </a:lnSpc>
                        <a:spcBef>
                          <a:spcPts val="300"/>
                        </a:spcBef>
                        <a:spcAft>
                          <a:spcPts val="300"/>
                        </a:spcAft>
                      </a:pPr>
                      <a:r>
                        <a:rPr lang="en-US" sz="1600">
                          <a:effectLst/>
                        </a:rPr>
                        <a:t>17</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dirty="0">
                          <a:effectLst/>
                        </a:rPr>
                        <a:t>Key member leaving</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dirty="0">
                          <a:effectLst/>
                        </a:rPr>
                        <a:t>Key member leaves</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People risk</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Have a suitable treatment policy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Find other person</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1099455">
                <a:tc>
                  <a:txBody>
                    <a:bodyPr/>
                    <a:lstStyle/>
                    <a:p>
                      <a:pPr marL="0" marR="0" algn="l">
                        <a:lnSpc>
                          <a:spcPct val="115000"/>
                        </a:lnSpc>
                        <a:spcBef>
                          <a:spcPts val="300"/>
                        </a:spcBef>
                        <a:spcAft>
                          <a:spcPts val="300"/>
                        </a:spcAft>
                      </a:pPr>
                      <a:r>
                        <a:rPr lang="en-US" sz="1600">
                          <a:effectLst/>
                        </a:rPr>
                        <a:t>4</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New technical</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New technical is applied</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dirty="0">
                          <a:effectLst/>
                        </a:rPr>
                        <a:t>Technology risk</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a:effectLst/>
                        </a:rPr>
                        <a:t>Training</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300"/>
                        </a:spcBef>
                        <a:spcAft>
                          <a:spcPts val="300"/>
                        </a:spcAft>
                      </a:pPr>
                      <a:r>
                        <a:rPr lang="en-US" sz="1600" dirty="0">
                          <a:effectLst/>
                        </a:rPr>
                        <a:t>Ask for expert</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5419859" y="5293218"/>
            <a:ext cx="1352282" cy="369332"/>
          </a:xfrm>
          <a:prstGeom prst="rect">
            <a:avLst/>
          </a:prstGeom>
          <a:noFill/>
        </p:spPr>
        <p:txBody>
          <a:bodyPr wrap="square" rtlCol="0">
            <a:spAutoFit/>
          </a:bodyPr>
          <a:lstStyle/>
          <a:p>
            <a:r>
              <a:rPr lang="en-US" dirty="0" smtClean="0"/>
              <a:t>Risk sample</a:t>
            </a:r>
            <a:endParaRPr lang="en-US" dirty="0"/>
          </a:p>
        </p:txBody>
      </p:sp>
    </p:spTree>
    <p:extLst>
      <p:ext uri="{BB962C8B-B14F-4D97-AF65-F5344CB8AC3E}">
        <p14:creationId xmlns:p14="http://schemas.microsoft.com/office/powerpoint/2010/main" val="35337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altLang="ja-JP" dirty="0" smtClean="0"/>
              <a:t>8</a:t>
            </a:r>
            <a:r>
              <a:rPr lang="en-US" dirty="0" smtClean="0"/>
              <a:t> Quality Management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Review</a:t>
            </a:r>
          </a:p>
          <a:p>
            <a:endParaRPr lang="en-US" dirty="0"/>
          </a:p>
          <a:p>
            <a:r>
              <a:rPr lang="en-US" dirty="0" smtClean="0"/>
              <a:t>Test</a:t>
            </a:r>
          </a:p>
          <a:p>
            <a:endParaRPr lang="en-US" dirty="0"/>
          </a:p>
          <a:p>
            <a:r>
              <a:rPr lang="en-US" dirty="0" smtClean="0"/>
              <a:t>Ask for comments outside of group</a:t>
            </a:r>
            <a:endParaRPr lang="en-US" dirty="0"/>
          </a:p>
        </p:txBody>
      </p:sp>
    </p:spTree>
    <p:extLst>
      <p:ext uri="{BB962C8B-B14F-4D97-AF65-F5344CB8AC3E}">
        <p14:creationId xmlns:p14="http://schemas.microsoft.com/office/powerpoint/2010/main" val="137435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3. Requirement</a:t>
            </a:r>
            <a:br>
              <a:rPr lang="en-US" dirty="0" smtClean="0"/>
            </a:br>
            <a:r>
              <a:rPr lang="en-US" dirty="0" smtClean="0"/>
              <a:t>Specification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847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3.1 Functional Requirement</a:t>
            </a:r>
          </a:p>
          <a:p>
            <a:endParaRPr lang="en-US" dirty="0" smtClean="0"/>
          </a:p>
          <a:p>
            <a:r>
              <a:rPr lang="en-US" dirty="0" smtClean="0"/>
              <a:t>3.2 Non-functional Requirement</a:t>
            </a:r>
          </a:p>
          <a:p>
            <a:endParaRPr lang="en-US" dirty="0"/>
          </a:p>
          <a:p>
            <a:r>
              <a:rPr lang="en-US" dirty="0" smtClean="0"/>
              <a:t>3.3 Screen prototypes</a:t>
            </a:r>
            <a:endParaRPr lang="en-US" dirty="0"/>
          </a:p>
        </p:txBody>
      </p:sp>
    </p:spTree>
    <p:extLst>
      <p:ext uri="{BB962C8B-B14F-4D97-AF65-F5344CB8AC3E}">
        <p14:creationId xmlns:p14="http://schemas.microsoft.com/office/powerpoint/2010/main" val="112155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1. Overview</a:t>
            </a:r>
          </a:p>
          <a:p>
            <a:r>
              <a:rPr lang="en-US" dirty="0" smtClean="0"/>
              <a:t>2. Project Management</a:t>
            </a:r>
          </a:p>
          <a:p>
            <a:r>
              <a:rPr lang="en-US" dirty="0" smtClean="0"/>
              <a:t>3. Requirement Specification</a:t>
            </a:r>
          </a:p>
          <a:p>
            <a:r>
              <a:rPr lang="en-US" dirty="0" smtClean="0"/>
              <a:t>4. Software Design</a:t>
            </a:r>
          </a:p>
          <a:p>
            <a:r>
              <a:rPr lang="en-US" dirty="0" smtClean="0"/>
              <a:t>5. </a:t>
            </a:r>
            <a:r>
              <a:rPr lang="en-US" altLang="ja-JP" dirty="0" smtClean="0"/>
              <a:t>Coding</a:t>
            </a:r>
          </a:p>
          <a:p>
            <a:r>
              <a:rPr lang="en-US" dirty="0" smtClean="0"/>
              <a:t>6. Quality Control</a:t>
            </a:r>
          </a:p>
          <a:p>
            <a:r>
              <a:rPr lang="en-US" dirty="0" smtClean="0"/>
              <a:t>7. Summary</a:t>
            </a:r>
          </a:p>
          <a:p>
            <a:r>
              <a:rPr lang="en-US" dirty="0" smtClean="0"/>
              <a:t>8. Demo</a:t>
            </a:r>
          </a:p>
          <a:p>
            <a:r>
              <a:rPr lang="en-US" dirty="0" smtClean="0"/>
              <a:t>9. Q&amp;A</a:t>
            </a:r>
          </a:p>
          <a:p>
            <a:endParaRPr lang="en-US" dirty="0"/>
          </a:p>
        </p:txBody>
      </p:sp>
    </p:spTree>
    <p:extLst>
      <p:ext uri="{BB962C8B-B14F-4D97-AF65-F5344CB8AC3E}">
        <p14:creationId xmlns:p14="http://schemas.microsoft.com/office/powerpoint/2010/main" val="730258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50005"/>
          </a:xfrm>
        </p:spPr>
        <p:txBody>
          <a:bodyPr>
            <a:normAutofit/>
          </a:bodyPr>
          <a:lstStyle/>
          <a:p>
            <a:r>
              <a:rPr lang="en-US" dirty="0" smtClean="0"/>
              <a:t>3.1 Functional Requirement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2622" y="1469177"/>
            <a:ext cx="8226756" cy="4781081"/>
          </a:xfrm>
        </p:spPr>
      </p:pic>
      <p:sp>
        <p:nvSpPr>
          <p:cNvPr id="3" name="TextBox 2"/>
          <p:cNvSpPr txBox="1"/>
          <p:nvPr/>
        </p:nvSpPr>
        <p:spPr>
          <a:xfrm>
            <a:off x="1223493" y="619172"/>
            <a:ext cx="2997295" cy="461665"/>
          </a:xfrm>
          <a:prstGeom prst="rect">
            <a:avLst/>
          </a:prstGeom>
          <a:noFill/>
        </p:spPr>
        <p:txBody>
          <a:bodyPr wrap="none" rtlCol="0">
            <a:spAutoFit/>
          </a:bodyPr>
          <a:lstStyle/>
          <a:p>
            <a:r>
              <a:rPr lang="en-US" sz="2400" dirty="0" smtClean="0"/>
              <a:t>3.1.1 Main Application</a:t>
            </a:r>
            <a:endParaRPr lang="en-US" sz="2400" dirty="0"/>
          </a:p>
        </p:txBody>
      </p:sp>
    </p:spTree>
    <p:extLst>
      <p:ext uri="{BB962C8B-B14F-4D97-AF65-F5344CB8AC3E}">
        <p14:creationId xmlns:p14="http://schemas.microsoft.com/office/powerpoint/2010/main" val="226010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2732"/>
          </a:xfrm>
        </p:spPr>
        <p:txBody>
          <a:bodyPr>
            <a:normAutofit/>
          </a:bodyPr>
          <a:lstStyle/>
          <a:p>
            <a:r>
              <a:rPr lang="en-US" dirty="0"/>
              <a:t>3.1 Functional Requirement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8968" y="1825625"/>
            <a:ext cx="4874063" cy="4351338"/>
          </a:xfrm>
        </p:spPr>
      </p:pic>
      <p:sp>
        <p:nvSpPr>
          <p:cNvPr id="4" name="TextBox 3"/>
          <p:cNvSpPr txBox="1"/>
          <p:nvPr/>
        </p:nvSpPr>
        <p:spPr>
          <a:xfrm>
            <a:off x="1223493" y="619172"/>
            <a:ext cx="5437001" cy="461665"/>
          </a:xfrm>
          <a:prstGeom prst="rect">
            <a:avLst/>
          </a:prstGeom>
          <a:noFill/>
        </p:spPr>
        <p:txBody>
          <a:bodyPr wrap="none" rtlCol="0">
            <a:spAutoFit/>
          </a:bodyPr>
          <a:lstStyle/>
          <a:p>
            <a:r>
              <a:rPr lang="en-US" sz="2400" dirty="0" smtClean="0"/>
              <a:t>3.1.2 Database Administration Application</a:t>
            </a:r>
            <a:endParaRPr lang="en-US" sz="2400" dirty="0"/>
          </a:p>
        </p:txBody>
      </p:sp>
    </p:spTree>
    <p:extLst>
      <p:ext uri="{BB962C8B-B14F-4D97-AF65-F5344CB8AC3E}">
        <p14:creationId xmlns:p14="http://schemas.microsoft.com/office/powerpoint/2010/main" val="271606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Non-functional Requirement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Easy to use</a:t>
            </a:r>
          </a:p>
          <a:p>
            <a:endParaRPr lang="en-US" dirty="0" smtClean="0"/>
          </a:p>
          <a:p>
            <a:r>
              <a:rPr lang="en-US" dirty="0" smtClean="0"/>
              <a:t>Styles</a:t>
            </a:r>
            <a:r>
              <a:rPr lang="en-US" dirty="0"/>
              <a:t>, color and terminologies are consistent and </a:t>
            </a:r>
            <a:r>
              <a:rPr lang="en-US" dirty="0" smtClean="0"/>
              <a:t>exact</a:t>
            </a:r>
          </a:p>
          <a:p>
            <a:endParaRPr lang="en-US" dirty="0" smtClean="0"/>
          </a:p>
          <a:p>
            <a:r>
              <a:rPr lang="en-US" dirty="0" smtClean="0"/>
              <a:t>No spelling error</a:t>
            </a:r>
          </a:p>
          <a:p>
            <a:endParaRPr lang="en-US" dirty="0" smtClean="0"/>
          </a:p>
          <a:p>
            <a:r>
              <a:rPr lang="en-US" dirty="0" smtClean="0"/>
              <a:t>Quick response</a:t>
            </a:r>
            <a:endParaRPr lang="en-US" dirty="0"/>
          </a:p>
        </p:txBody>
      </p:sp>
    </p:spTree>
    <p:extLst>
      <p:ext uri="{BB962C8B-B14F-4D97-AF65-F5344CB8AC3E}">
        <p14:creationId xmlns:p14="http://schemas.microsoft.com/office/powerpoint/2010/main" val="157189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Screen prototypes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5038" y="1877845"/>
            <a:ext cx="3013169" cy="387901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250028" y="1877845"/>
            <a:ext cx="3039413" cy="3879011"/>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791718" y="1877845"/>
            <a:ext cx="3065172" cy="3879011"/>
          </a:xfrm>
          <a:prstGeom prst="rect">
            <a:avLst/>
          </a:prstGeom>
        </p:spPr>
      </p:pic>
    </p:spTree>
    <p:extLst>
      <p:ext uri="{BB962C8B-B14F-4D97-AF65-F5344CB8AC3E}">
        <p14:creationId xmlns:p14="http://schemas.microsoft.com/office/powerpoint/2010/main" val="201315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4. Software Design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235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4.1 Architecture Design</a:t>
            </a:r>
          </a:p>
          <a:p>
            <a:endParaRPr lang="en-US" altLang="ja-JP" dirty="0" smtClean="0"/>
          </a:p>
          <a:p>
            <a:r>
              <a:rPr lang="en-US" altLang="ja-JP" dirty="0" smtClean="0"/>
              <a:t>4.2 Screen Design</a:t>
            </a:r>
          </a:p>
          <a:p>
            <a:endParaRPr lang="ja-JP" altLang="en-US" dirty="0" smtClean="0"/>
          </a:p>
          <a:p>
            <a:r>
              <a:rPr lang="en-US" altLang="ja-JP" dirty="0" smtClean="0"/>
              <a:t>4.3 Class Design</a:t>
            </a:r>
          </a:p>
          <a:p>
            <a:endParaRPr lang="en-US" altLang="ja-JP" dirty="0"/>
          </a:p>
          <a:p>
            <a:r>
              <a:rPr lang="en-US" altLang="ja-JP" dirty="0" smtClean="0"/>
              <a:t>4.4 Database design</a:t>
            </a:r>
          </a:p>
          <a:p>
            <a:endParaRPr lang="en-US" altLang="ja-JP" dirty="0" smtClean="0"/>
          </a:p>
          <a:p>
            <a:r>
              <a:rPr lang="en-US" altLang="ja-JP" dirty="0" smtClean="0"/>
              <a:t>4.5 Technical solution</a:t>
            </a:r>
            <a:endParaRPr lang="ja-JP" altLang="en-US" dirty="0" smtClean="0"/>
          </a:p>
          <a:p>
            <a:endParaRPr lang="en-US" dirty="0"/>
          </a:p>
        </p:txBody>
      </p:sp>
    </p:spTree>
    <p:extLst>
      <p:ext uri="{BB962C8B-B14F-4D97-AF65-F5344CB8AC3E}">
        <p14:creationId xmlns:p14="http://schemas.microsoft.com/office/powerpoint/2010/main" val="2803706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1672"/>
          </a:xfrm>
        </p:spPr>
        <p:txBody>
          <a:bodyPr/>
          <a:lstStyle/>
          <a:p>
            <a:r>
              <a:rPr lang="en-US" altLang="en-US" dirty="0" smtClean="0">
                <a:latin typeface="Century Gothic" panose="020B0502020202020204" pitchFamily="34" charset="0"/>
              </a:rPr>
              <a:t>4.1 Architecture 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0174" y="991672"/>
            <a:ext cx="5409127" cy="5409127"/>
          </a:xfrm>
        </p:spPr>
      </p:pic>
    </p:spTree>
    <p:extLst>
      <p:ext uri="{BB962C8B-B14F-4D97-AF65-F5344CB8AC3E}">
        <p14:creationId xmlns:p14="http://schemas.microsoft.com/office/powerpoint/2010/main" val="1543825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11368"/>
          </a:xfrm>
        </p:spPr>
        <p:txBody>
          <a:bodyPr/>
          <a:lstStyle/>
          <a:p>
            <a:r>
              <a:rPr lang="en-US" altLang="ja-JP" dirty="0" smtClean="0"/>
              <a:t>4.2 Screen 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431" y="1430540"/>
            <a:ext cx="7183268" cy="5128781"/>
          </a:xfrm>
        </p:spPr>
      </p:pic>
      <p:sp>
        <p:nvSpPr>
          <p:cNvPr id="5" name="TextBox 4"/>
          <p:cNvSpPr txBox="1"/>
          <p:nvPr/>
        </p:nvSpPr>
        <p:spPr>
          <a:xfrm>
            <a:off x="1223493" y="619172"/>
            <a:ext cx="2997295" cy="461665"/>
          </a:xfrm>
          <a:prstGeom prst="rect">
            <a:avLst/>
          </a:prstGeom>
          <a:noFill/>
        </p:spPr>
        <p:txBody>
          <a:bodyPr wrap="none" rtlCol="0">
            <a:spAutoFit/>
          </a:bodyPr>
          <a:lstStyle/>
          <a:p>
            <a:r>
              <a:rPr lang="en-US" sz="2400" dirty="0" smtClean="0"/>
              <a:t>4.2.1 Main Application</a:t>
            </a:r>
            <a:endParaRPr lang="en-US" sz="2400" dirty="0"/>
          </a:p>
        </p:txBody>
      </p:sp>
    </p:spTree>
    <p:extLst>
      <p:ext uri="{BB962C8B-B14F-4D97-AF65-F5344CB8AC3E}">
        <p14:creationId xmlns:p14="http://schemas.microsoft.com/office/powerpoint/2010/main" val="230409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5762"/>
          </a:xfrm>
        </p:spPr>
        <p:txBody>
          <a:bodyPr/>
          <a:lstStyle/>
          <a:p>
            <a:r>
              <a:rPr lang="en-US" altLang="ja-JP" dirty="0"/>
              <a:t>4.2 Screen Design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305" y="1494934"/>
            <a:ext cx="8558340" cy="5111231"/>
          </a:xfrm>
        </p:spPr>
      </p:pic>
      <p:sp>
        <p:nvSpPr>
          <p:cNvPr id="4" name="TextBox 3"/>
          <p:cNvSpPr txBox="1"/>
          <p:nvPr/>
        </p:nvSpPr>
        <p:spPr>
          <a:xfrm>
            <a:off x="1223493" y="619172"/>
            <a:ext cx="5437001" cy="461665"/>
          </a:xfrm>
          <a:prstGeom prst="rect">
            <a:avLst/>
          </a:prstGeom>
          <a:noFill/>
        </p:spPr>
        <p:txBody>
          <a:bodyPr wrap="none" rtlCol="0">
            <a:spAutoFit/>
          </a:bodyPr>
          <a:lstStyle/>
          <a:p>
            <a:r>
              <a:rPr lang="en-US" sz="2400" dirty="0" smtClean="0"/>
              <a:t>4.2.2 Database Administration Application</a:t>
            </a:r>
            <a:endParaRPr lang="en-US" sz="2400" dirty="0"/>
          </a:p>
        </p:txBody>
      </p:sp>
    </p:spTree>
    <p:extLst>
      <p:ext uri="{BB962C8B-B14F-4D97-AF65-F5344CB8AC3E}">
        <p14:creationId xmlns:p14="http://schemas.microsoft.com/office/powerpoint/2010/main" val="350851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Century Gothic" panose="020B0502020202020204" pitchFamily="34" charset="0"/>
              </a:rPr>
              <a:t>Example: Old district list screen</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539471499"/>
              </p:ext>
            </p:extLst>
          </p:nvPr>
        </p:nvGraphicFramePr>
        <p:xfrm>
          <a:off x="5280336" y="1790158"/>
          <a:ext cx="5460643" cy="4159880"/>
        </p:xfrm>
        <a:graphic>
          <a:graphicData uri="http://schemas.openxmlformats.org/drawingml/2006/table">
            <a:tbl>
              <a:tblPr firstRow="1" firstCol="1" bandRow="1">
                <a:tableStyleId>{5C22544A-7EE6-4342-B048-85BDC9FD1C3A}</a:tableStyleId>
              </a:tblPr>
              <a:tblGrid>
                <a:gridCol w="441299"/>
                <a:gridCol w="1786575"/>
                <a:gridCol w="1385472"/>
                <a:gridCol w="1385472"/>
                <a:gridCol w="461825"/>
              </a:tblGrid>
              <a:tr h="866604">
                <a:tc>
                  <a:txBody>
                    <a:bodyPr/>
                    <a:lstStyle/>
                    <a:p>
                      <a:pPr marL="0" marR="0" algn="l">
                        <a:lnSpc>
                          <a:spcPct val="115000"/>
                        </a:lnSpc>
                        <a:spcBef>
                          <a:spcPts val="0"/>
                        </a:spcBef>
                        <a:spcAft>
                          <a:spcPts val="0"/>
                        </a:spcAft>
                      </a:pPr>
                      <a:r>
                        <a:rPr lang="en-US" sz="1600" dirty="0">
                          <a:effectLst/>
                        </a:rPr>
                        <a:t>No.</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Item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ID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Display type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I/O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70468">
                <a:tc>
                  <a:txBody>
                    <a:bodyPr/>
                    <a:lstStyle/>
                    <a:p>
                      <a:pPr marL="0" marR="0" algn="r">
                        <a:lnSpc>
                          <a:spcPct val="115000"/>
                        </a:lnSpc>
                        <a:spcBef>
                          <a:spcPts val="0"/>
                        </a:spcBef>
                        <a:spcAft>
                          <a:spcPts val="0"/>
                        </a:spcAft>
                      </a:pPr>
                      <a:r>
                        <a:rPr lang="en-US" sz="1600">
                          <a:effectLst/>
                        </a:rPr>
                        <a:t>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List View of District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effectLst/>
                        </a:rPr>
                        <a:t>list </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ListView</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70468">
                <a:tc>
                  <a:txBody>
                    <a:bodyPr/>
                    <a:lstStyle/>
                    <a:p>
                      <a:pPr marL="0" marR="0" algn="r">
                        <a:lnSpc>
                          <a:spcPct val="115000"/>
                        </a:lnSpc>
                        <a:spcBef>
                          <a:spcPts val="0"/>
                        </a:spcBef>
                        <a:spcAft>
                          <a:spcPts val="0"/>
                        </a:spcAft>
                      </a:pPr>
                      <a:r>
                        <a:rPr lang="en-US" sz="1600">
                          <a:effectLst/>
                        </a:rPr>
                        <a:t>2</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effectLst/>
                        </a:rPr>
                        <a:t>Image of District</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image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ImageView</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70468">
                <a:tc>
                  <a:txBody>
                    <a:bodyPr/>
                    <a:lstStyle/>
                    <a:p>
                      <a:pPr marL="0" marR="0" algn="r">
                        <a:lnSpc>
                          <a:spcPct val="115000"/>
                        </a:lnSpc>
                        <a:spcBef>
                          <a:spcPts val="0"/>
                        </a:spcBef>
                        <a:spcAft>
                          <a:spcPts val="0"/>
                        </a:spcAft>
                      </a:pPr>
                      <a:r>
                        <a:rPr lang="en-US" sz="1600">
                          <a:effectLst/>
                        </a:rPr>
                        <a:t>3</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Name of District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name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TextView</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70468">
                <a:tc>
                  <a:txBody>
                    <a:bodyPr/>
                    <a:lstStyle/>
                    <a:p>
                      <a:pPr marL="0" marR="0" algn="r">
                        <a:lnSpc>
                          <a:spcPct val="115000"/>
                        </a:lnSpc>
                        <a:spcBef>
                          <a:spcPts val="0"/>
                        </a:spcBef>
                        <a:spcAft>
                          <a:spcPts val="0"/>
                        </a:spcAft>
                      </a:pPr>
                      <a:r>
                        <a:rPr lang="en-US" sz="1600">
                          <a:effectLst/>
                        </a:rPr>
                        <a:t>4</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Search button</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action_search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Menu</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70468">
                <a:tc>
                  <a:txBody>
                    <a:bodyPr/>
                    <a:lstStyle/>
                    <a:p>
                      <a:pPr marL="0" marR="0" algn="r">
                        <a:lnSpc>
                          <a:spcPct val="115000"/>
                        </a:lnSpc>
                        <a:spcBef>
                          <a:spcPts val="0"/>
                        </a:spcBef>
                        <a:spcAft>
                          <a:spcPts val="0"/>
                        </a:spcAft>
                      </a:pPr>
                      <a:r>
                        <a:rPr lang="en-US" sz="1600">
                          <a:effectLst/>
                        </a:rPr>
                        <a:t>5</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effectLst/>
                        </a:rPr>
                        <a:t>Navigation drawer</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fullLayout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DrawerLayout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70468">
                <a:tc>
                  <a:txBody>
                    <a:bodyPr/>
                    <a:lstStyle/>
                    <a:p>
                      <a:pPr marL="0" marR="0" algn="r">
                        <a:lnSpc>
                          <a:spcPct val="115000"/>
                        </a:lnSpc>
                        <a:spcBef>
                          <a:spcPts val="0"/>
                        </a:spcBef>
                        <a:spcAft>
                          <a:spcPts val="0"/>
                        </a:spcAft>
                      </a:pPr>
                      <a:r>
                        <a:rPr lang="en-US" sz="1600">
                          <a:effectLst/>
                        </a:rPr>
                        <a:t>6</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Drawer Icon</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drawerIcon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ImageView</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70468">
                <a:tc>
                  <a:txBody>
                    <a:bodyPr/>
                    <a:lstStyle/>
                    <a:p>
                      <a:pPr marL="0" marR="0" algn="r">
                        <a:lnSpc>
                          <a:spcPct val="115000"/>
                        </a:lnSpc>
                        <a:spcBef>
                          <a:spcPts val="0"/>
                        </a:spcBef>
                        <a:spcAft>
                          <a:spcPts val="0"/>
                        </a:spcAft>
                      </a:pPr>
                      <a:r>
                        <a:rPr lang="en-US" sz="1600">
                          <a:effectLst/>
                        </a:rPr>
                        <a:t>7</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Drawer Title</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drawerTitle </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a:effectLst/>
                        </a:rPr>
                        <a:t>TextView</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effectLst/>
                        </a:rPr>
                        <a:t>O</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pic>
        <p:nvPicPr>
          <p:cNvPr id="10" name="Content Placeholder 9" descr="C:\Users\HoangNH\Downloads\Anh\New Screen\Screen 1.3.pn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77285" y="1790163"/>
            <a:ext cx="2936383" cy="4159876"/>
          </a:xfrm>
          <a:prstGeom prst="rect">
            <a:avLst/>
          </a:prstGeom>
          <a:noFill/>
          <a:ln>
            <a:noFill/>
          </a:ln>
        </p:spPr>
      </p:pic>
    </p:spTree>
    <p:extLst>
      <p:ext uri="{BB962C8B-B14F-4D97-AF65-F5344CB8AC3E}">
        <p14:creationId xmlns:p14="http://schemas.microsoft.com/office/powerpoint/2010/main" val="226352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0649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641"/>
          </a:xfrm>
        </p:spPr>
        <p:txBody>
          <a:bodyPr/>
          <a:lstStyle/>
          <a:p>
            <a:r>
              <a:rPr lang="en-US" altLang="en-US" dirty="0" smtClean="0">
                <a:latin typeface="Century Gothic" panose="020B0502020202020204" pitchFamily="34" charset="0"/>
              </a:rPr>
              <a:t>4.</a:t>
            </a:r>
            <a:r>
              <a:rPr lang="en-US" altLang="ja-JP" dirty="0" smtClean="0">
                <a:latin typeface="Century Gothic" panose="020B0502020202020204" pitchFamily="34" charset="0"/>
              </a:rPr>
              <a:t>3</a:t>
            </a:r>
            <a:r>
              <a:rPr lang="en-US" altLang="en-US" dirty="0" smtClean="0">
                <a:latin typeface="Century Gothic" panose="020B0502020202020204" pitchFamily="34" charset="0"/>
              </a:rPr>
              <a:t> </a:t>
            </a:r>
            <a:r>
              <a:rPr lang="en-US" altLang="ja-JP" dirty="0" smtClean="0">
                <a:latin typeface="Century Gothic" panose="020B0502020202020204" pitchFamily="34" charset="0"/>
              </a:rPr>
              <a:t>Class</a:t>
            </a:r>
            <a:r>
              <a:rPr lang="ja-JP" altLang="en-US" dirty="0" smtClean="0">
                <a:latin typeface="Century Gothic" panose="020B0502020202020204" pitchFamily="34" charset="0"/>
              </a:rPr>
              <a:t> </a:t>
            </a:r>
            <a:r>
              <a:rPr lang="en-US" altLang="ja-JP" dirty="0" smtClean="0">
                <a:latin typeface="Century Gothic" panose="020B0502020202020204" pitchFamily="34" charset="0"/>
              </a:rPr>
              <a:t>Design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4341" y="888642"/>
            <a:ext cx="10325732" cy="5525037"/>
          </a:xfrm>
        </p:spPr>
      </p:pic>
    </p:spTree>
    <p:extLst>
      <p:ext uri="{BB962C8B-B14F-4D97-AF65-F5344CB8AC3E}">
        <p14:creationId xmlns:p14="http://schemas.microsoft.com/office/powerpoint/2010/main" val="3501119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5458"/>
          </a:xfrm>
        </p:spPr>
        <p:txBody>
          <a:bodyPr/>
          <a:lstStyle/>
          <a:p>
            <a:r>
              <a:rPr lang="en-US" dirty="0" smtClean="0"/>
              <a:t>Sequence diagram: Search </a:t>
            </a:r>
            <a:r>
              <a:rPr lang="en-US" dirty="0"/>
              <a:t>Place by </a:t>
            </a:r>
            <a:r>
              <a:rPr lang="en-US" dirty="0" smtClean="0"/>
              <a:t>tag</a:t>
            </a:r>
            <a:endParaRPr lang="en-US" dirty="0"/>
          </a:p>
        </p:txBody>
      </p:sp>
      <p:pic>
        <p:nvPicPr>
          <p:cNvPr id="4" name="Content Placeholder 3" descr="C:\Users\Dinh\OneDrive\Documents\doan\Report 4\SequenceDiagram\Search Place by tag at _Danh sách địa danh_ screen.pn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70367" y="695459"/>
            <a:ext cx="9851265" cy="5666703"/>
          </a:xfrm>
          <a:prstGeom prst="rect">
            <a:avLst/>
          </a:prstGeom>
          <a:noFill/>
          <a:ln>
            <a:noFill/>
          </a:ln>
        </p:spPr>
      </p:pic>
    </p:spTree>
    <p:extLst>
      <p:ext uri="{BB962C8B-B14F-4D97-AF65-F5344CB8AC3E}">
        <p14:creationId xmlns:p14="http://schemas.microsoft.com/office/powerpoint/2010/main" val="197576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7086"/>
          </a:xfrm>
        </p:spPr>
        <p:txBody>
          <a:bodyPr/>
          <a:lstStyle/>
          <a:p>
            <a:r>
              <a:rPr lang="en-US" altLang="ja-JP" dirty="0"/>
              <a:t>4.4 Database </a:t>
            </a:r>
            <a:r>
              <a:rPr lang="en-US" altLang="ja-JP" dirty="0" smtClean="0"/>
              <a:t>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623" y="953037"/>
            <a:ext cx="9694631" cy="5403381"/>
          </a:xfrm>
        </p:spPr>
      </p:pic>
    </p:spTree>
    <p:extLst>
      <p:ext uri="{BB962C8B-B14F-4D97-AF65-F5344CB8AC3E}">
        <p14:creationId xmlns:p14="http://schemas.microsoft.com/office/powerpoint/2010/main" val="220870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r>
              <a:rPr lang="en-US" altLang="ja-JP" dirty="0" smtClean="0"/>
              <a:t>4.5 Technical solution</a:t>
            </a:r>
            <a:endParaRPr lang="en-US" dirty="0"/>
          </a:p>
        </p:txBody>
      </p:sp>
      <p:sp>
        <p:nvSpPr>
          <p:cNvPr id="3" name="Content Placeholder 2"/>
          <p:cNvSpPr>
            <a:spLocks noGrp="1"/>
          </p:cNvSpPr>
          <p:nvPr>
            <p:ph idx="1"/>
          </p:nvPr>
        </p:nvSpPr>
        <p:spPr/>
        <p:txBody>
          <a:bodyPr/>
          <a:lstStyle/>
          <a:p>
            <a:r>
              <a:rPr lang="en-US" dirty="0" smtClean="0"/>
              <a:t>[</a:t>
            </a:r>
            <a:r>
              <a:rPr lang="en-US" dirty="0" err="1" smtClean="0"/>
              <a:t>hổ</a:t>
            </a:r>
            <a:r>
              <a:rPr lang="en-US" dirty="0" smtClean="0"/>
              <a:t> </a:t>
            </a:r>
            <a:r>
              <a:rPr lang="en-US" dirty="0" err="1" smtClean="0"/>
              <a:t>ngải</a:t>
            </a:r>
            <a:r>
              <a:rPr lang="en-US" dirty="0" smtClean="0"/>
              <a:t>*|con </a:t>
            </a:r>
            <a:r>
              <a:rPr lang="en-US" dirty="0" err="1" smtClean="0"/>
              <a:t>hổ</a:t>
            </a:r>
            <a:r>
              <a:rPr lang="en-US" dirty="0" smtClean="0"/>
              <a:t> </a:t>
            </a:r>
            <a:r>
              <a:rPr lang="en-US" dirty="0" err="1" smtClean="0"/>
              <a:t>bện</a:t>
            </a:r>
            <a:r>
              <a:rPr lang="en-US" dirty="0" smtClean="0"/>
              <a:t> </a:t>
            </a:r>
            <a:r>
              <a:rPr lang="en-US" dirty="0" err="1" smtClean="0"/>
              <a:t>bằng</a:t>
            </a:r>
            <a:r>
              <a:rPr lang="en-US" dirty="0" smtClean="0"/>
              <a:t> </a:t>
            </a:r>
            <a:r>
              <a:rPr lang="en-US" dirty="0" err="1" smtClean="0"/>
              <a:t>rơm</a:t>
            </a:r>
            <a:r>
              <a:rPr lang="en-US" dirty="0" smtClean="0"/>
              <a:t>, </a:t>
            </a:r>
            <a:r>
              <a:rPr lang="en-US" dirty="0" err="1" smtClean="0"/>
              <a:t>để</a:t>
            </a:r>
            <a:r>
              <a:rPr lang="en-US" dirty="0" smtClean="0"/>
              <a:t> </a:t>
            </a:r>
            <a:r>
              <a:rPr lang="en-US" dirty="0" err="1" smtClean="0"/>
              <a:t>trừ</a:t>
            </a:r>
            <a:r>
              <a:rPr lang="en-US" dirty="0" smtClean="0"/>
              <a:t> </a:t>
            </a:r>
            <a:r>
              <a:rPr lang="en-US" dirty="0" err="1" smtClean="0"/>
              <a:t>tà</a:t>
            </a:r>
            <a:r>
              <a:rPr lang="en-US" dirty="0" smtClean="0"/>
              <a:t>]</a:t>
            </a:r>
          </a:p>
          <a:p>
            <a:r>
              <a:rPr lang="en-US" dirty="0" smtClean="0"/>
              <a:t>[</a:t>
            </a:r>
            <a:r>
              <a:rPr lang="en-US" dirty="0" err="1" smtClean="0"/>
              <a:t>Từ</a:t>
            </a:r>
            <a:r>
              <a:rPr lang="en-US" dirty="0" smtClean="0"/>
              <a:t> </a:t>
            </a:r>
            <a:r>
              <a:rPr lang="en-US" dirty="0" err="1" smtClean="0"/>
              <a:t>Liêm|D|OHNTL</a:t>
            </a:r>
            <a:r>
              <a:rPr lang="en-US" dirty="0" smtClean="0"/>
              <a:t>]</a:t>
            </a:r>
          </a:p>
          <a:p>
            <a:endParaRPr lang="en-US" dirty="0" smtClean="0"/>
          </a:p>
          <a:p>
            <a:endParaRPr lang="en-US" dirty="0"/>
          </a:p>
        </p:txBody>
      </p:sp>
      <p:sp>
        <p:nvSpPr>
          <p:cNvPr id="4" name="TextBox 3"/>
          <p:cNvSpPr txBox="1"/>
          <p:nvPr/>
        </p:nvSpPr>
        <p:spPr>
          <a:xfrm>
            <a:off x="1365159" y="1004552"/>
            <a:ext cx="5473522" cy="461665"/>
          </a:xfrm>
          <a:prstGeom prst="rect">
            <a:avLst/>
          </a:prstGeom>
          <a:noFill/>
        </p:spPr>
        <p:txBody>
          <a:bodyPr wrap="square" rtlCol="0">
            <a:spAutoFit/>
          </a:bodyPr>
          <a:lstStyle/>
          <a:p>
            <a:r>
              <a:rPr lang="en-US" sz="2400" dirty="0" smtClean="0">
                <a:latin typeface="Calibri Light (Headings)"/>
              </a:rPr>
              <a:t>4.5.1 Special text service</a:t>
            </a:r>
            <a:endParaRPr lang="en-US" sz="2400" dirty="0">
              <a:latin typeface="Calibri Light (Headings)"/>
            </a:endParaRPr>
          </a:p>
        </p:txBody>
      </p:sp>
    </p:spTree>
    <p:extLst>
      <p:ext uri="{BB962C8B-B14F-4D97-AF65-F5344CB8AC3E}">
        <p14:creationId xmlns:p14="http://schemas.microsoft.com/office/powerpoint/2010/main" val="3349307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4552"/>
          </a:xfrm>
        </p:spPr>
        <p:txBody>
          <a:bodyPr>
            <a:normAutofit/>
          </a:bodyPr>
          <a:lstStyle/>
          <a:p>
            <a:r>
              <a:rPr lang="en-US" altLang="ja-JP" dirty="0" smtClean="0"/>
              <a:t>4.5 </a:t>
            </a:r>
            <a:r>
              <a:rPr lang="en-US" altLang="ja-JP" dirty="0"/>
              <a:t>Technical solution</a:t>
            </a:r>
            <a:endParaRPr lang="en-US" dirty="0"/>
          </a:p>
        </p:txBody>
      </p:sp>
      <p:pic>
        <p:nvPicPr>
          <p:cNvPr id="5" name="Content Placeholder 4"/>
          <p:cNvPicPr>
            <a:picLocks noGrp="1" noChangeAspect="1"/>
          </p:cNvPicPr>
          <p:nvPr>
            <p:ph idx="1"/>
          </p:nvPr>
        </p:nvPicPr>
        <p:blipFill>
          <a:blip r:embed="rId2"/>
          <a:stretch>
            <a:fillRect/>
          </a:stretch>
        </p:blipFill>
        <p:spPr>
          <a:xfrm>
            <a:off x="3517429" y="1825625"/>
            <a:ext cx="5157141" cy="4351338"/>
          </a:xfrm>
          <a:prstGeom prst="rect">
            <a:avLst/>
          </a:prstGeom>
        </p:spPr>
      </p:pic>
      <p:sp>
        <p:nvSpPr>
          <p:cNvPr id="4" name="TextBox 3"/>
          <p:cNvSpPr txBox="1"/>
          <p:nvPr/>
        </p:nvSpPr>
        <p:spPr>
          <a:xfrm>
            <a:off x="1300765" y="773720"/>
            <a:ext cx="5473522" cy="461665"/>
          </a:xfrm>
          <a:prstGeom prst="rect">
            <a:avLst/>
          </a:prstGeom>
          <a:noFill/>
        </p:spPr>
        <p:txBody>
          <a:bodyPr wrap="square" rtlCol="0">
            <a:spAutoFit/>
          </a:bodyPr>
          <a:lstStyle/>
          <a:p>
            <a:r>
              <a:rPr lang="en-US" sz="2400" dirty="0" smtClean="0">
                <a:latin typeface="Calibri Light (Headings)"/>
              </a:rPr>
              <a:t>4.5.2 Solar/lunar calendar</a:t>
            </a:r>
            <a:endParaRPr lang="en-US" sz="2400" dirty="0">
              <a:latin typeface="Calibri Light (Headings)"/>
            </a:endParaRPr>
          </a:p>
        </p:txBody>
      </p:sp>
    </p:spTree>
    <p:extLst>
      <p:ext uri="{BB962C8B-B14F-4D97-AF65-F5344CB8AC3E}">
        <p14:creationId xmlns:p14="http://schemas.microsoft.com/office/powerpoint/2010/main" val="196942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5. Coding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3161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endParaRPr lang="en-US" dirty="0" smtClean="0"/>
          </a:p>
          <a:p>
            <a:r>
              <a:rPr lang="en-US" dirty="0" smtClean="0"/>
              <a:t>5.1 Development Environment</a:t>
            </a:r>
          </a:p>
          <a:p>
            <a:endParaRPr lang="en-US" dirty="0" smtClean="0"/>
          </a:p>
          <a:p>
            <a:r>
              <a:rPr lang="en-US" dirty="0" smtClean="0"/>
              <a:t>5.2 Deployment Environment</a:t>
            </a:r>
          </a:p>
          <a:p>
            <a:endParaRPr lang="en-US" dirty="0" smtClean="0"/>
          </a:p>
          <a:p>
            <a:r>
              <a:rPr lang="en-US" dirty="0" smtClean="0"/>
              <a:t>5.3 Coding Convention</a:t>
            </a:r>
          </a:p>
        </p:txBody>
      </p:sp>
    </p:spTree>
    <p:extLst>
      <p:ext uri="{BB962C8B-B14F-4D97-AF65-F5344CB8AC3E}">
        <p14:creationId xmlns:p14="http://schemas.microsoft.com/office/powerpoint/2010/main" val="4141202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Development Environment</a:t>
            </a:r>
            <a:endParaRPr lang="en-US" dirty="0"/>
          </a:p>
        </p:txBody>
      </p:sp>
      <p:pic>
        <p:nvPicPr>
          <p:cNvPr id="6" name="Picture 5" descr="http://itnepal.net/wp-content/uploads/2012/12/Microsoft-Windows-8-operating-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7972" y="1816661"/>
            <a:ext cx="2227632" cy="1178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7" name="Group 6"/>
          <p:cNvGrpSpPr/>
          <p:nvPr/>
        </p:nvGrpSpPr>
        <p:grpSpPr>
          <a:xfrm>
            <a:off x="3007415" y="4300499"/>
            <a:ext cx="2039255" cy="1631268"/>
            <a:chOff x="1068317" y="2496456"/>
            <a:chExt cx="2865053" cy="2313208"/>
          </a:xfrm>
        </p:grpSpPr>
        <p:pic>
          <p:nvPicPr>
            <p:cNvPr id="8" name="Picture 7" descr="http://downloadol.com/wp-content/uploads/2014/02/TortoiseSVN-icon.png"/>
            <p:cNvPicPr>
              <a:picLocks noChangeAspect="1" noChangeArrowheads="1"/>
            </p:cNvPicPr>
            <p:nvPr/>
          </p:nvPicPr>
          <p:blipFill rotWithShape="1">
            <a:blip r:embed="rId3">
              <a:extLst>
                <a:ext uri="{28A0092B-C50C-407E-A947-70E740481C1C}">
                  <a14:useLocalDpi xmlns:a14="http://schemas.microsoft.com/office/drawing/2010/main" val="0"/>
                </a:ext>
              </a:extLst>
            </a:blip>
            <a:srcRect t="19261"/>
            <a:stretch/>
          </p:blipFill>
          <p:spPr bwMode="auto">
            <a:xfrm>
              <a:off x="1068317" y="2496456"/>
              <a:ext cx="2865053" cy="2313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8" descr="http://tortoisesvn.tigris.org/tortoisesvn_logo_hor468x64.PNG"/>
            <p:cNvPicPr>
              <a:picLocks noChangeAspect="1" noChangeArrowheads="1"/>
            </p:cNvPicPr>
            <p:nvPr/>
          </p:nvPicPr>
          <p:blipFill rotWithShape="1">
            <a:blip r:embed="rId4">
              <a:extLst>
                <a:ext uri="{28A0092B-C50C-407E-A947-70E740481C1C}">
                  <a14:useLocalDpi xmlns:a14="http://schemas.microsoft.com/office/drawing/2010/main" val="0"/>
                </a:ext>
              </a:extLst>
            </a:blip>
            <a:srcRect l="18855" t="1305"/>
            <a:stretch/>
          </p:blipFill>
          <p:spPr bwMode="auto">
            <a:xfrm>
              <a:off x="1350095" y="4426857"/>
              <a:ext cx="2301495" cy="382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7972" y="3969349"/>
            <a:ext cx="1767351" cy="18274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7415" y="1690688"/>
            <a:ext cx="1937183" cy="1937183"/>
          </a:xfrm>
          <a:prstGeom prst="rect">
            <a:avLst/>
          </a:prstGeom>
        </p:spPr>
      </p:pic>
    </p:spTree>
    <p:extLst>
      <p:ext uri="{BB962C8B-B14F-4D97-AF65-F5344CB8AC3E}">
        <p14:creationId xmlns:p14="http://schemas.microsoft.com/office/powerpoint/2010/main" val="93769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 Deployment Environment</a:t>
            </a:r>
            <a:endParaRPr lang="en-US" dirty="0"/>
          </a:p>
        </p:txBody>
      </p:sp>
      <p:grpSp>
        <p:nvGrpSpPr>
          <p:cNvPr id="6" name="Group 5"/>
          <p:cNvGrpSpPr/>
          <p:nvPr/>
        </p:nvGrpSpPr>
        <p:grpSpPr>
          <a:xfrm>
            <a:off x="1534442" y="2625033"/>
            <a:ext cx="3041039" cy="2560973"/>
            <a:chOff x="908661" y="2806700"/>
            <a:chExt cx="3251200" cy="2849317"/>
          </a:xfrm>
        </p:grpSpPr>
        <p:pic>
          <p:nvPicPr>
            <p:cNvPr id="7" name="Picture 6" descr="http://plaza.ohozaa.com/data/7188_23Mar2014451141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61" y="2806700"/>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p:nvPr/>
          </p:nvSpPr>
          <p:spPr>
            <a:xfrm>
              <a:off x="1167121" y="5245101"/>
              <a:ext cx="2690984" cy="41091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Android 4.0 or higher</a:t>
              </a:r>
              <a:endParaRPr lang="en-US" dirty="0"/>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415" y="2811088"/>
            <a:ext cx="1905266" cy="1819529"/>
          </a:xfrm>
          <a:prstGeom prst="rect">
            <a:avLst/>
          </a:prstGeom>
        </p:spPr>
      </p:pic>
      <p:sp>
        <p:nvSpPr>
          <p:cNvPr id="10" name="TextBox 9"/>
          <p:cNvSpPr txBox="1"/>
          <p:nvPr/>
        </p:nvSpPr>
        <p:spPr>
          <a:xfrm>
            <a:off x="6246254" y="4816673"/>
            <a:ext cx="3503588" cy="369332"/>
          </a:xfrm>
          <a:prstGeom prst="rect">
            <a:avLst/>
          </a:prstGeom>
          <a:noFill/>
        </p:spPr>
        <p:txBody>
          <a:bodyPr wrap="none" rtlCol="0">
            <a:spAutoFit/>
          </a:bodyPr>
          <a:lstStyle/>
          <a:p>
            <a:r>
              <a:rPr lang="en-US" dirty="0" smtClean="0"/>
              <a:t>Computer with .NET framework 4.5</a:t>
            </a:r>
            <a:endParaRPr lang="en-US" dirty="0"/>
          </a:p>
        </p:txBody>
      </p:sp>
    </p:spTree>
    <p:extLst>
      <p:ext uri="{BB962C8B-B14F-4D97-AF65-F5344CB8AC3E}">
        <p14:creationId xmlns:p14="http://schemas.microsoft.com/office/powerpoint/2010/main" val="2030240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5610"/>
          </a:xfrm>
        </p:spPr>
        <p:txBody>
          <a:bodyPr/>
          <a:lstStyle/>
          <a:p>
            <a:r>
              <a:rPr lang="en-US" dirty="0" smtClean="0"/>
              <a:t>5.3 Coding Convention</a:t>
            </a:r>
            <a:endParaRPr lang="en-US" dirty="0"/>
          </a:p>
        </p:txBody>
      </p:sp>
      <p:sp>
        <p:nvSpPr>
          <p:cNvPr id="3" name="Content Placeholder 2"/>
          <p:cNvSpPr>
            <a:spLocks noGrp="1"/>
          </p:cNvSpPr>
          <p:nvPr>
            <p:ph idx="1"/>
          </p:nvPr>
        </p:nvSpPr>
        <p:spPr>
          <a:xfrm>
            <a:off x="838200" y="785612"/>
            <a:ext cx="10515600" cy="528033"/>
          </a:xfrm>
        </p:spPr>
        <p:txBody>
          <a:bodyPr/>
          <a:lstStyle/>
          <a:p>
            <a:pPr marL="0" indent="0">
              <a:buNone/>
            </a:pPr>
            <a:r>
              <a:rPr lang="en-US" dirty="0" smtClean="0"/>
              <a:t>Base on Oracle standard Java coding convention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032" y="1313645"/>
            <a:ext cx="8306959" cy="4867954"/>
          </a:xfrm>
          <a:prstGeom prst="rect">
            <a:avLst/>
          </a:prstGeom>
        </p:spPr>
      </p:pic>
    </p:spTree>
    <p:extLst>
      <p:ext uri="{BB962C8B-B14F-4D97-AF65-F5344CB8AC3E}">
        <p14:creationId xmlns:p14="http://schemas.microsoft.com/office/powerpoint/2010/main" val="415410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Our idea</a:t>
            </a:r>
            <a:endParaRPr lang="en-US" dirty="0"/>
          </a:p>
        </p:txBody>
      </p:sp>
      <p:sp>
        <p:nvSpPr>
          <p:cNvPr id="3" name="Content Placeholder 2"/>
          <p:cNvSpPr>
            <a:spLocks noGrp="1"/>
          </p:cNvSpPr>
          <p:nvPr>
            <p:ph idx="1"/>
          </p:nvPr>
        </p:nvSpPr>
        <p:spPr/>
        <p:txBody>
          <a:bodyPr/>
          <a:lstStyle/>
          <a:p>
            <a:r>
              <a:rPr lang="en-US" dirty="0" smtClean="0"/>
              <a:t>Commit to a meaningful project to complete university years</a:t>
            </a:r>
          </a:p>
          <a:p>
            <a:endParaRPr lang="en-US" dirty="0"/>
          </a:p>
          <a:p>
            <a:r>
              <a:rPr lang="en-US" dirty="0" smtClean="0"/>
              <a:t>Many Vietnamese people have heard about </a:t>
            </a:r>
            <a:r>
              <a:rPr lang="en-US" dirty="0" err="1" smtClean="0"/>
              <a:t>Dư</a:t>
            </a:r>
            <a:r>
              <a:rPr lang="en-US" dirty="0" smtClean="0"/>
              <a:t> </a:t>
            </a:r>
            <a:r>
              <a:rPr lang="en-US" dirty="0" err="1" smtClean="0"/>
              <a:t>Địa</a:t>
            </a:r>
            <a:r>
              <a:rPr lang="en-US" dirty="0" smtClean="0"/>
              <a:t> </a:t>
            </a:r>
            <a:r>
              <a:rPr lang="en-US" dirty="0" err="1" smtClean="0"/>
              <a:t>Chí</a:t>
            </a:r>
            <a:r>
              <a:rPr lang="en-US" dirty="0" smtClean="0"/>
              <a:t>, yet </a:t>
            </a:r>
            <a:r>
              <a:rPr lang="en-US" dirty="0" err="1" smtClean="0"/>
              <a:t>can not</a:t>
            </a:r>
            <a:r>
              <a:rPr lang="en-US" dirty="0" smtClean="0"/>
              <a:t> give a concrete definition or </a:t>
            </a:r>
            <a:r>
              <a:rPr lang="en-US" altLang="zh-CN" dirty="0" smtClean="0"/>
              <a:t>explanation</a:t>
            </a:r>
          </a:p>
          <a:p>
            <a:endParaRPr lang="en-US" dirty="0"/>
          </a:p>
          <a:p>
            <a:r>
              <a:rPr lang="en-US" dirty="0" smtClean="0"/>
              <a:t>There is no application about </a:t>
            </a:r>
            <a:r>
              <a:rPr lang="en-US" dirty="0" err="1" smtClean="0"/>
              <a:t>Dư</a:t>
            </a:r>
            <a:r>
              <a:rPr lang="en-US" dirty="0" smtClean="0"/>
              <a:t> </a:t>
            </a:r>
            <a:r>
              <a:rPr lang="en-US" dirty="0" err="1" smtClean="0"/>
              <a:t>Địa</a:t>
            </a:r>
            <a:r>
              <a:rPr lang="en-US" dirty="0" smtClean="0"/>
              <a:t> </a:t>
            </a:r>
            <a:r>
              <a:rPr lang="en-US" dirty="0" err="1" smtClean="0"/>
              <a:t>Chí</a:t>
            </a:r>
            <a:r>
              <a:rPr lang="en-US" dirty="0" smtClean="0"/>
              <a:t> on mobile market</a:t>
            </a:r>
          </a:p>
          <a:p>
            <a:endParaRPr lang="en-US" dirty="0" smtClean="0"/>
          </a:p>
          <a:p>
            <a:r>
              <a:rPr lang="en-US" dirty="0" smtClean="0"/>
              <a:t>The overall lacking in knowledge about motherland</a:t>
            </a:r>
            <a:endParaRPr lang="en-US" dirty="0"/>
          </a:p>
          <a:p>
            <a:endParaRPr lang="en-US" dirty="0"/>
          </a:p>
        </p:txBody>
      </p:sp>
    </p:spTree>
    <p:extLst>
      <p:ext uri="{BB962C8B-B14F-4D97-AF65-F5344CB8AC3E}">
        <p14:creationId xmlns:p14="http://schemas.microsoft.com/office/powerpoint/2010/main" val="2872278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6. Quality Control</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539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endParaRPr lang="en-US" dirty="0" smtClean="0"/>
          </a:p>
          <a:p>
            <a:r>
              <a:rPr lang="en-US" dirty="0" smtClean="0"/>
              <a:t>6.1 Review</a:t>
            </a:r>
          </a:p>
          <a:p>
            <a:endParaRPr lang="en-US" dirty="0" smtClean="0"/>
          </a:p>
          <a:p>
            <a:r>
              <a:rPr lang="en-US" dirty="0" smtClean="0"/>
              <a:t>6.2 Testing</a:t>
            </a:r>
            <a:endParaRPr lang="en-US" dirty="0"/>
          </a:p>
        </p:txBody>
      </p:sp>
    </p:spTree>
    <p:extLst>
      <p:ext uri="{BB962C8B-B14F-4D97-AF65-F5344CB8AC3E}">
        <p14:creationId xmlns:p14="http://schemas.microsoft.com/office/powerpoint/2010/main" val="3124443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Review</a:t>
            </a:r>
            <a:endParaRPr lang="en-US" dirty="0"/>
          </a:p>
        </p:txBody>
      </p:sp>
      <p:sp>
        <p:nvSpPr>
          <p:cNvPr id="3" name="Content Placeholder 2"/>
          <p:cNvSpPr>
            <a:spLocks noGrp="1"/>
          </p:cNvSpPr>
          <p:nvPr>
            <p:ph idx="1"/>
          </p:nvPr>
        </p:nvSpPr>
        <p:spPr/>
        <p:txBody>
          <a:bodyPr/>
          <a:lstStyle/>
          <a:p>
            <a:pPr>
              <a:lnSpc>
                <a:spcPct val="150000"/>
              </a:lnSpc>
            </a:pPr>
            <a:r>
              <a:rPr lang="en-US" dirty="0" smtClean="0"/>
              <a:t>Project Plan</a:t>
            </a:r>
          </a:p>
          <a:p>
            <a:pPr>
              <a:lnSpc>
                <a:spcPct val="150000"/>
              </a:lnSpc>
            </a:pPr>
            <a:r>
              <a:rPr lang="en-US" dirty="0" smtClean="0"/>
              <a:t>Software Requirement Specification</a:t>
            </a:r>
          </a:p>
          <a:p>
            <a:pPr>
              <a:lnSpc>
                <a:spcPct val="150000"/>
              </a:lnSpc>
            </a:pPr>
            <a:r>
              <a:rPr lang="en-US" dirty="0" smtClean="0"/>
              <a:t>Design documents</a:t>
            </a:r>
          </a:p>
          <a:p>
            <a:pPr>
              <a:lnSpc>
                <a:spcPct val="150000"/>
              </a:lnSpc>
            </a:pPr>
            <a:r>
              <a:rPr lang="en-US" dirty="0" smtClean="0"/>
              <a:t>Source code</a:t>
            </a:r>
          </a:p>
          <a:p>
            <a:pPr>
              <a:lnSpc>
                <a:spcPct val="150000"/>
              </a:lnSpc>
            </a:pPr>
            <a:r>
              <a:rPr lang="en-US" dirty="0" smtClean="0"/>
              <a:t>Test plan and Test case</a:t>
            </a:r>
          </a:p>
          <a:p>
            <a:endParaRPr lang="en-US" dirty="0"/>
          </a:p>
        </p:txBody>
      </p:sp>
    </p:spTree>
    <p:extLst>
      <p:ext uri="{BB962C8B-B14F-4D97-AF65-F5344CB8AC3E}">
        <p14:creationId xmlns:p14="http://schemas.microsoft.com/office/powerpoint/2010/main" val="3915870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sample of checklist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5804510"/>
              </p:ext>
            </p:extLst>
          </p:nvPr>
        </p:nvGraphicFramePr>
        <p:xfrm>
          <a:off x="1468192" y="1468195"/>
          <a:ext cx="9118241" cy="4579879"/>
        </p:xfrm>
        <a:graphic>
          <a:graphicData uri="http://schemas.openxmlformats.org/drawingml/2006/table">
            <a:tbl>
              <a:tblPr firstRow="1" firstCol="1" bandRow="1">
                <a:tableStyleId>{5C22544A-7EE6-4342-B048-85BDC9FD1C3A}</a:tableStyleId>
              </a:tblPr>
              <a:tblGrid>
                <a:gridCol w="562580"/>
                <a:gridCol w="7754274"/>
                <a:gridCol w="801387"/>
              </a:tblGrid>
              <a:tr h="343231">
                <a:tc>
                  <a:txBody>
                    <a:bodyPr/>
                    <a:lstStyle/>
                    <a:p>
                      <a:pPr marL="0" marR="0" algn="l">
                        <a:lnSpc>
                          <a:spcPct val="115000"/>
                        </a:lnSpc>
                        <a:spcBef>
                          <a:spcPts val="400"/>
                        </a:spcBef>
                        <a:spcAft>
                          <a:spcPts val="400"/>
                        </a:spcAft>
                      </a:pPr>
                      <a:r>
                        <a:rPr lang="en-US" sz="1600" dirty="0">
                          <a:effectLst/>
                        </a:rPr>
                        <a:t>No.</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a:effectLst/>
                        </a:rPr>
                        <a:t>Check Point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ctr">
                        <a:lnSpc>
                          <a:spcPct val="115000"/>
                        </a:lnSpc>
                        <a:spcBef>
                          <a:spcPts val="400"/>
                        </a:spcBef>
                        <a:spcAft>
                          <a:spcPts val="400"/>
                        </a:spcAft>
                      </a:pPr>
                      <a:r>
                        <a:rPr lang="en-US" sz="1600">
                          <a:effectLst/>
                        </a:rPr>
                        <a:t>Yes/No</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r>
              <a:tr h="234860">
                <a:tc>
                  <a:txBody>
                    <a:bodyPr/>
                    <a:lstStyle/>
                    <a:p>
                      <a:pPr marL="0" marR="0" algn="l">
                        <a:lnSpc>
                          <a:spcPct val="115000"/>
                        </a:lnSpc>
                        <a:spcBef>
                          <a:spcPts val="400"/>
                        </a:spcBef>
                        <a:spcAft>
                          <a:spcPts val="400"/>
                        </a:spcAft>
                      </a:pPr>
                      <a:r>
                        <a:rPr lang="en-US" sz="1600">
                          <a:effectLst/>
                        </a:rPr>
                        <a:t>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dirty="0">
                          <a:effectLst/>
                        </a:rPr>
                        <a:t> FUNCTIONALITY </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a:lnSpc>
                          <a:spcPct val="115000"/>
                        </a:lnSpc>
                      </a:pPr>
                      <a:endParaRPr lang="en-US" sz="1600">
                        <a:effectLst/>
                        <a:latin typeface="Tahoma" panose="020B0604030504040204" pitchFamily="34" charset="0"/>
                        <a:cs typeface="Times New Roman" panose="02020603050405020304" pitchFamily="18" charset="0"/>
                      </a:endParaRPr>
                    </a:p>
                  </a:txBody>
                  <a:tcPr marL="64195" marR="64195" marT="0" marB="0" anchor="ctr"/>
                </a:tc>
              </a:tr>
              <a:tr h="234860">
                <a:tc>
                  <a:txBody>
                    <a:bodyPr/>
                    <a:lstStyle/>
                    <a:p>
                      <a:pPr marL="0" marR="0" algn="l">
                        <a:lnSpc>
                          <a:spcPct val="115000"/>
                        </a:lnSpc>
                        <a:spcBef>
                          <a:spcPts val="400"/>
                        </a:spcBef>
                        <a:spcAft>
                          <a:spcPts val="400"/>
                        </a:spcAft>
                      </a:pPr>
                      <a:r>
                        <a:rPr lang="en-US" sz="1600">
                          <a:effectLst/>
                        </a:rPr>
                        <a:t>1.1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a:effectLst/>
                        </a:rPr>
                        <a:t> LINKS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a:lnSpc>
                          <a:spcPct val="115000"/>
                        </a:lnSpc>
                      </a:pPr>
                      <a:endParaRPr lang="en-US" sz="1600">
                        <a:effectLst/>
                        <a:latin typeface="Tahoma" panose="020B0604030504040204" pitchFamily="34" charset="0"/>
                        <a:cs typeface="Times New Roman" panose="02020603050405020304" pitchFamily="18" charset="0"/>
                      </a:endParaRPr>
                    </a:p>
                  </a:txBody>
                  <a:tcPr marL="64195" marR="64195" marT="0" marB="0" anchor="ctr"/>
                </a:tc>
              </a:tr>
              <a:tr h="679080">
                <a:tc>
                  <a:txBody>
                    <a:bodyPr/>
                    <a:lstStyle/>
                    <a:p>
                      <a:pPr marL="0" marR="0" algn="l">
                        <a:lnSpc>
                          <a:spcPct val="115000"/>
                        </a:lnSpc>
                        <a:spcBef>
                          <a:spcPts val="400"/>
                        </a:spcBef>
                        <a:spcAft>
                          <a:spcPts val="400"/>
                        </a:spcAft>
                      </a:pPr>
                      <a:r>
                        <a:rPr lang="en-US" sz="1600" dirty="0">
                          <a:effectLst/>
                        </a:rPr>
                        <a:t>1.1.1</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dirty="0">
                          <a:effectLst/>
                        </a:rPr>
                        <a:t> Check that the link takes you to the page it said it would.</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ctr">
                        <a:lnSpc>
                          <a:spcPct val="115000"/>
                        </a:lnSpc>
                        <a:spcBef>
                          <a:spcPts val="400"/>
                        </a:spcBef>
                        <a:spcAft>
                          <a:spcPts val="400"/>
                        </a:spcAft>
                      </a:pPr>
                      <a:r>
                        <a:rPr lang="en-US" sz="1600">
                          <a:effectLst/>
                        </a:rPr>
                        <a:t>Yes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r>
              <a:tr h="679080">
                <a:tc>
                  <a:txBody>
                    <a:bodyPr/>
                    <a:lstStyle/>
                    <a:p>
                      <a:pPr marL="0" marR="0" algn="l">
                        <a:lnSpc>
                          <a:spcPct val="115000"/>
                        </a:lnSpc>
                        <a:spcBef>
                          <a:spcPts val="400"/>
                        </a:spcBef>
                        <a:spcAft>
                          <a:spcPts val="400"/>
                        </a:spcAft>
                      </a:pPr>
                      <a:r>
                        <a:rPr lang="en-US" sz="1600">
                          <a:effectLst/>
                        </a:rPr>
                        <a:t>1.1.2</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dirty="0">
                          <a:effectLst/>
                        </a:rPr>
                        <a:t> Ensure to have no orphan pages (a page that has no links to it)</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ctr">
                        <a:lnSpc>
                          <a:spcPct val="115000"/>
                        </a:lnSpc>
                        <a:spcBef>
                          <a:spcPts val="400"/>
                        </a:spcBef>
                        <a:spcAft>
                          <a:spcPts val="400"/>
                        </a:spcAft>
                      </a:pPr>
                      <a:r>
                        <a:rPr lang="en-US" sz="1600" dirty="0">
                          <a:effectLst/>
                        </a:rPr>
                        <a:t>Yes</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r>
              <a:tr h="234860">
                <a:tc>
                  <a:txBody>
                    <a:bodyPr/>
                    <a:lstStyle/>
                    <a:p>
                      <a:pPr marL="0" marR="0" algn="l">
                        <a:lnSpc>
                          <a:spcPct val="115000"/>
                        </a:lnSpc>
                        <a:spcBef>
                          <a:spcPts val="400"/>
                        </a:spcBef>
                        <a:spcAft>
                          <a:spcPts val="400"/>
                        </a:spcAft>
                      </a:pPr>
                      <a:r>
                        <a:rPr lang="en-US" sz="1600">
                          <a:effectLst/>
                        </a:rPr>
                        <a:t>1.2</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a:effectLst/>
                        </a:rPr>
                        <a:t> FORMS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a:lnSpc>
                          <a:spcPct val="115000"/>
                        </a:lnSpc>
                      </a:pPr>
                      <a:endParaRPr lang="en-US" sz="1600">
                        <a:effectLst/>
                        <a:latin typeface="Tahoma" panose="020B0604030504040204" pitchFamily="34" charset="0"/>
                        <a:cs typeface="Times New Roman" panose="02020603050405020304" pitchFamily="18" charset="0"/>
                      </a:endParaRPr>
                    </a:p>
                  </a:txBody>
                  <a:tcPr marL="64195" marR="64195" marT="0" marB="0" anchor="ctr"/>
                </a:tc>
              </a:tr>
              <a:tr h="679080">
                <a:tc>
                  <a:txBody>
                    <a:bodyPr/>
                    <a:lstStyle/>
                    <a:p>
                      <a:pPr marL="0" marR="0" algn="l">
                        <a:lnSpc>
                          <a:spcPct val="115000"/>
                        </a:lnSpc>
                        <a:spcBef>
                          <a:spcPts val="400"/>
                        </a:spcBef>
                        <a:spcAft>
                          <a:spcPts val="400"/>
                        </a:spcAft>
                      </a:pPr>
                      <a:r>
                        <a:rPr lang="en-US" sz="1600">
                          <a:effectLst/>
                        </a:rPr>
                        <a:t>1.2.1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a:effectLst/>
                        </a:rPr>
                        <a:t> Acceptance of invalid input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ctr">
                        <a:lnSpc>
                          <a:spcPct val="115000"/>
                        </a:lnSpc>
                        <a:spcBef>
                          <a:spcPts val="400"/>
                        </a:spcBef>
                        <a:spcAft>
                          <a:spcPts val="400"/>
                        </a:spcAft>
                      </a:pPr>
                      <a:r>
                        <a:rPr lang="en-US" sz="1600">
                          <a:effectLst/>
                        </a:rPr>
                        <a:t>Yes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r>
              <a:tr h="679080">
                <a:tc>
                  <a:txBody>
                    <a:bodyPr/>
                    <a:lstStyle/>
                    <a:p>
                      <a:pPr marL="0" marR="0" algn="l">
                        <a:lnSpc>
                          <a:spcPct val="115000"/>
                        </a:lnSpc>
                        <a:spcBef>
                          <a:spcPts val="400"/>
                        </a:spcBef>
                        <a:spcAft>
                          <a:spcPts val="400"/>
                        </a:spcAft>
                      </a:pPr>
                      <a:r>
                        <a:rPr lang="en-US" sz="1600">
                          <a:effectLst/>
                        </a:rPr>
                        <a:t>1.2.2</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a:effectLst/>
                        </a:rPr>
                        <a:t> Optional versus mandatory fields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ctr">
                        <a:lnSpc>
                          <a:spcPct val="115000"/>
                        </a:lnSpc>
                        <a:spcBef>
                          <a:spcPts val="400"/>
                        </a:spcBef>
                        <a:spcAft>
                          <a:spcPts val="400"/>
                        </a:spcAft>
                      </a:pPr>
                      <a:r>
                        <a:rPr lang="en-US" sz="1600">
                          <a:effectLst/>
                        </a:rPr>
                        <a:t>Yes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r>
              <a:tr h="679080">
                <a:tc>
                  <a:txBody>
                    <a:bodyPr/>
                    <a:lstStyle/>
                    <a:p>
                      <a:pPr marL="0" marR="0" algn="l">
                        <a:lnSpc>
                          <a:spcPct val="115000"/>
                        </a:lnSpc>
                        <a:spcBef>
                          <a:spcPts val="400"/>
                        </a:spcBef>
                        <a:spcAft>
                          <a:spcPts val="400"/>
                        </a:spcAft>
                      </a:pPr>
                      <a:r>
                        <a:rPr lang="en-US" sz="1600">
                          <a:effectLst/>
                        </a:rPr>
                        <a:t>1.2.3</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l">
                        <a:lnSpc>
                          <a:spcPct val="115000"/>
                        </a:lnSpc>
                        <a:spcBef>
                          <a:spcPts val="400"/>
                        </a:spcBef>
                        <a:spcAft>
                          <a:spcPts val="400"/>
                        </a:spcAft>
                      </a:pPr>
                      <a:r>
                        <a:rPr lang="en-US" sz="1600">
                          <a:effectLst/>
                        </a:rPr>
                        <a:t> Input longer than field allows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c>
                  <a:txBody>
                    <a:bodyPr/>
                    <a:lstStyle/>
                    <a:p>
                      <a:pPr marL="0" marR="0" algn="ctr">
                        <a:lnSpc>
                          <a:spcPct val="115000"/>
                        </a:lnSpc>
                        <a:spcBef>
                          <a:spcPts val="400"/>
                        </a:spcBef>
                        <a:spcAft>
                          <a:spcPts val="400"/>
                        </a:spcAft>
                      </a:pPr>
                      <a:r>
                        <a:rPr lang="en-US" sz="1600" dirty="0">
                          <a:effectLst/>
                        </a:rPr>
                        <a:t>Yes</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4195" marR="64195" marT="0" marB="0" anchor="ctr"/>
                </a:tc>
              </a:tr>
            </a:tbl>
          </a:graphicData>
        </a:graphic>
      </p:graphicFrame>
    </p:spTree>
    <p:extLst>
      <p:ext uri="{BB962C8B-B14F-4D97-AF65-F5344CB8AC3E}">
        <p14:creationId xmlns:p14="http://schemas.microsoft.com/office/powerpoint/2010/main" val="1396065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lstStyle/>
          <a:p>
            <a:r>
              <a:rPr lang="en-US" dirty="0" smtClean="0"/>
              <a:t>6.2 Testing</a:t>
            </a:r>
            <a:endParaRPr lang="en-US" dirty="0"/>
          </a:p>
        </p:txBody>
      </p:sp>
      <p:sp>
        <p:nvSpPr>
          <p:cNvPr id="4" name="TextBox 3"/>
          <p:cNvSpPr txBox="1"/>
          <p:nvPr/>
        </p:nvSpPr>
        <p:spPr>
          <a:xfrm>
            <a:off x="1403797" y="1068946"/>
            <a:ext cx="2582054" cy="523220"/>
          </a:xfrm>
          <a:prstGeom prst="rect">
            <a:avLst/>
          </a:prstGeom>
          <a:noFill/>
        </p:spPr>
        <p:txBody>
          <a:bodyPr wrap="none" rtlCol="0">
            <a:spAutoFit/>
          </a:bodyPr>
          <a:lstStyle/>
          <a:p>
            <a:r>
              <a:rPr lang="en-US" sz="2800" dirty="0" smtClean="0"/>
              <a:t>6.2.1 Test model</a:t>
            </a:r>
            <a:endParaRPr lang="en-US" sz="28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7344" y="1900182"/>
            <a:ext cx="5717311" cy="4202224"/>
          </a:xfrm>
          <a:prstGeom prst="rect">
            <a:avLst/>
          </a:prstGeom>
          <a:noFill/>
          <a:ln>
            <a:noFill/>
          </a:ln>
        </p:spPr>
      </p:pic>
    </p:spTree>
    <p:extLst>
      <p:ext uri="{BB962C8B-B14F-4D97-AF65-F5344CB8AC3E}">
        <p14:creationId xmlns:p14="http://schemas.microsoft.com/office/powerpoint/2010/main" val="3714429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1369"/>
          </a:xfrm>
        </p:spPr>
        <p:txBody>
          <a:bodyPr>
            <a:normAutofit/>
          </a:bodyPr>
          <a:lstStyle/>
          <a:p>
            <a:r>
              <a:rPr lang="en-US" dirty="0" smtClean="0"/>
              <a:t>6.2 Testing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3635931"/>
              </p:ext>
            </p:extLst>
          </p:nvPr>
        </p:nvGraphicFramePr>
        <p:xfrm>
          <a:off x="1107583" y="1072980"/>
          <a:ext cx="9942490" cy="5211910"/>
        </p:xfrm>
        <a:graphic>
          <a:graphicData uri="http://schemas.openxmlformats.org/drawingml/2006/table">
            <a:tbl>
              <a:tblPr firstRow="1" firstCol="1" bandRow="1">
                <a:tableStyleId>{5C22544A-7EE6-4342-B048-85BDC9FD1C3A}</a:tableStyleId>
              </a:tblPr>
              <a:tblGrid>
                <a:gridCol w="846169"/>
                <a:gridCol w="1480797"/>
                <a:gridCol w="2127176"/>
                <a:gridCol w="2213360"/>
                <a:gridCol w="1371107"/>
                <a:gridCol w="846169"/>
                <a:gridCol w="1057712"/>
              </a:tblGrid>
              <a:tr h="605763">
                <a:tc>
                  <a:txBody>
                    <a:bodyPr/>
                    <a:lstStyle/>
                    <a:p>
                      <a:pPr marL="0" marR="0" algn="just">
                        <a:lnSpc>
                          <a:spcPct val="115000"/>
                        </a:lnSpc>
                        <a:spcBef>
                          <a:spcPts val="0"/>
                        </a:spcBef>
                        <a:spcAft>
                          <a:spcPts val="600"/>
                        </a:spcAft>
                        <a:tabLst>
                          <a:tab pos="542925" algn="l"/>
                        </a:tabLst>
                      </a:pPr>
                      <a:r>
                        <a:rPr lang="en-US" sz="1000" dirty="0">
                          <a:effectLst/>
                        </a:rPr>
                        <a:t>ID	</a:t>
                      </a:r>
                      <a:endParaRPr lang="en-US" sz="10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en-US" sz="1000">
                          <a:effectLst/>
                        </a:rPr>
                        <a:t>Test Case Description</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en-US" sz="1000">
                          <a:effectLst/>
                        </a:rPr>
                        <a:t>Test Case Procedure</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en-US" sz="1000">
                          <a:effectLst/>
                        </a:rPr>
                        <a:t>Expected Output</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en-US" sz="1000">
                          <a:effectLst/>
                        </a:rPr>
                        <a:t>Inter-test case Dependence</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en-US" sz="1000">
                          <a:effectLst/>
                        </a:rPr>
                        <a:t>Result</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en-US" sz="1000">
                          <a:effectLst/>
                        </a:rPr>
                        <a:t>Test date</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r>
              <a:tr h="1842459">
                <a:tc>
                  <a:txBody>
                    <a:bodyPr/>
                    <a:lstStyle/>
                    <a:p>
                      <a:pPr marL="0" marR="0" algn="l">
                        <a:lnSpc>
                          <a:spcPct val="115000"/>
                        </a:lnSpc>
                        <a:spcBef>
                          <a:spcPts val="0"/>
                        </a:spcBef>
                        <a:spcAft>
                          <a:spcPts val="0"/>
                        </a:spcAft>
                      </a:pPr>
                      <a:r>
                        <a:rPr lang="vi-VN" sz="1000">
                          <a:effectLst/>
                        </a:rPr>
                        <a:t>[Use Case-1]</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dirty="0">
                          <a:effectLst/>
                        </a:rPr>
                        <a:t>「</a:t>
                      </a:r>
                      <a:r>
                        <a:rPr lang="vi-VN" sz="1000" dirty="0">
                          <a:effectLst/>
                        </a:rPr>
                        <a:t>Địa chí cận đại</a:t>
                      </a:r>
                      <a:r>
                        <a:rPr lang="ja-JP" sz="1000" dirty="0">
                          <a:effectLst/>
                        </a:rPr>
                        <a:t>」画面を開けます</a:t>
                      </a:r>
                      <a:endParaRPr lang="en-US" sz="10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dirty="0">
                          <a:effectLst/>
                        </a:rPr>
                        <a:t>１－画面を見ます</a:t>
                      </a:r>
                      <a:endParaRPr lang="en-US" sz="1000" dirty="0">
                        <a:effectLst/>
                      </a:endParaRPr>
                    </a:p>
                    <a:p>
                      <a:pPr marL="0" marR="0" algn="l">
                        <a:lnSpc>
                          <a:spcPct val="115000"/>
                        </a:lnSpc>
                        <a:spcBef>
                          <a:spcPts val="0"/>
                        </a:spcBef>
                        <a:spcAft>
                          <a:spcPts val="0"/>
                        </a:spcAft>
                      </a:pPr>
                      <a:r>
                        <a:rPr lang="ja-JP" sz="1000" dirty="0">
                          <a:effectLst/>
                        </a:rPr>
                        <a:t>２－以下からオプション</a:t>
                      </a:r>
                      <a:r>
                        <a:rPr lang="vi-VN" sz="1000" dirty="0">
                          <a:effectLst/>
                        </a:rPr>
                        <a:t/>
                      </a:r>
                      <a:br>
                        <a:rPr lang="vi-VN" sz="1000" dirty="0">
                          <a:effectLst/>
                        </a:rPr>
                      </a:br>
                      <a:r>
                        <a:rPr lang="ja-JP" sz="1000" dirty="0">
                          <a:effectLst/>
                        </a:rPr>
                        <a:t>を１つ選びます</a:t>
                      </a:r>
                      <a:r>
                        <a:rPr lang="vi-VN" sz="1000" dirty="0">
                          <a:effectLst/>
                        </a:rPr>
                        <a:t/>
                      </a:r>
                      <a:br>
                        <a:rPr lang="vi-VN" sz="1000" dirty="0">
                          <a:effectLst/>
                        </a:rPr>
                      </a:br>
                      <a:r>
                        <a:rPr lang="ja-JP" sz="1000" dirty="0">
                          <a:effectLst/>
                        </a:rPr>
                        <a:t>２．１－“</a:t>
                      </a:r>
                      <a:r>
                        <a:rPr lang="vi-VN" sz="1000" dirty="0">
                          <a:effectLst/>
                        </a:rPr>
                        <a:t>Địa chí cận đại</a:t>
                      </a:r>
                      <a:r>
                        <a:rPr lang="ja-JP" sz="1000" dirty="0">
                          <a:effectLst/>
                        </a:rPr>
                        <a:t>”</a:t>
                      </a:r>
                      <a:endParaRPr lang="en-US" sz="1000" dirty="0">
                        <a:effectLst/>
                      </a:endParaRPr>
                    </a:p>
                    <a:p>
                      <a:pPr marL="0" marR="0" algn="l">
                        <a:lnSpc>
                          <a:spcPct val="115000"/>
                        </a:lnSpc>
                        <a:spcBef>
                          <a:spcPts val="0"/>
                        </a:spcBef>
                        <a:spcAft>
                          <a:spcPts val="0"/>
                        </a:spcAft>
                      </a:pPr>
                      <a:r>
                        <a:rPr lang="ja-JP" sz="1000" dirty="0">
                          <a:effectLst/>
                        </a:rPr>
                        <a:t>を触って、「</a:t>
                      </a:r>
                      <a:r>
                        <a:rPr lang="vi-VN" sz="1000" dirty="0">
                          <a:effectLst/>
                        </a:rPr>
                        <a:t>Old province list</a:t>
                      </a:r>
                      <a:r>
                        <a:rPr lang="ja-JP" sz="1000" dirty="0">
                          <a:effectLst/>
                        </a:rPr>
                        <a:t>」画面へ移動になります</a:t>
                      </a:r>
                      <a:endParaRPr lang="en-US" sz="1000" dirty="0">
                        <a:effectLst/>
                      </a:endParaRPr>
                    </a:p>
                    <a:p>
                      <a:pPr marL="0" marR="0" algn="l">
                        <a:lnSpc>
                          <a:spcPct val="115000"/>
                        </a:lnSpc>
                        <a:spcBef>
                          <a:spcPts val="0"/>
                        </a:spcBef>
                        <a:spcAft>
                          <a:spcPts val="0"/>
                        </a:spcAft>
                      </a:pPr>
                      <a:r>
                        <a:rPr lang="ja-JP" sz="1000" dirty="0">
                          <a:effectLst/>
                        </a:rPr>
                        <a:t>２．２－記事名をさわって、「</a:t>
                      </a:r>
                      <a:r>
                        <a:rPr lang="vi-VN" sz="1000" dirty="0">
                          <a:effectLst/>
                        </a:rPr>
                        <a:t>OldDistrict Detail</a:t>
                      </a:r>
                      <a:r>
                        <a:rPr lang="ja-JP" sz="1000" dirty="0">
                          <a:effectLst/>
                        </a:rPr>
                        <a:t>」画面へ移動になります</a:t>
                      </a:r>
                      <a:endParaRPr lang="en-US" sz="10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１．「</a:t>
                      </a:r>
                      <a:r>
                        <a:rPr lang="vi-VN" sz="1000">
                          <a:effectLst/>
                        </a:rPr>
                        <a:t>Địa chí cận đại</a:t>
                      </a:r>
                      <a:r>
                        <a:rPr lang="ja-JP" sz="1000">
                          <a:effectLst/>
                        </a:rPr>
                        <a:t>」画面をロードします</a:t>
                      </a:r>
                      <a:r>
                        <a:rPr lang="vi-VN" sz="1000">
                          <a:effectLst/>
                        </a:rPr>
                        <a:t/>
                      </a:r>
                      <a:br>
                        <a:rPr lang="vi-VN" sz="1000">
                          <a:effectLst/>
                        </a:rPr>
                      </a:br>
                      <a:endParaRPr lang="en-US" sz="1000">
                        <a:effectLst/>
                      </a:endParaRPr>
                    </a:p>
                    <a:p>
                      <a:pPr marL="0" marR="0" algn="l">
                        <a:lnSpc>
                          <a:spcPct val="115000"/>
                        </a:lnSpc>
                        <a:spcBef>
                          <a:spcPts val="0"/>
                        </a:spcBef>
                        <a:spcAft>
                          <a:spcPts val="0"/>
                        </a:spcAft>
                      </a:pPr>
                      <a:r>
                        <a:rPr lang="ja-JP" sz="1000">
                          <a:effectLst/>
                        </a:rPr>
                        <a:t>２．「</a:t>
                      </a:r>
                      <a:r>
                        <a:rPr lang="vi-VN" sz="1000">
                          <a:effectLst/>
                        </a:rPr>
                        <a:t>Địa chí cận đại</a:t>
                      </a:r>
                      <a:r>
                        <a:rPr lang="ja-JP" sz="1000">
                          <a:effectLst/>
                        </a:rPr>
                        <a:t>」画面に以下の情報が表示されます：</a:t>
                      </a:r>
                      <a:endParaRPr lang="en-US" sz="1000">
                        <a:effectLst/>
                      </a:endParaRPr>
                    </a:p>
                    <a:p>
                      <a:pPr marL="0" marR="0" algn="l">
                        <a:lnSpc>
                          <a:spcPct val="115000"/>
                        </a:lnSpc>
                        <a:spcBef>
                          <a:spcPts val="0"/>
                        </a:spcBef>
                        <a:spcAft>
                          <a:spcPts val="0"/>
                        </a:spcAft>
                      </a:pPr>
                      <a:r>
                        <a:rPr lang="ja-JP" sz="1000">
                          <a:effectLst/>
                        </a:rPr>
                        <a:t>ー検索ボックス</a:t>
                      </a:r>
                      <a:endParaRPr lang="en-US" sz="1000">
                        <a:effectLst/>
                      </a:endParaRPr>
                    </a:p>
                    <a:p>
                      <a:pPr marL="0" marR="0" algn="l">
                        <a:lnSpc>
                          <a:spcPct val="115000"/>
                        </a:lnSpc>
                        <a:spcBef>
                          <a:spcPts val="0"/>
                        </a:spcBef>
                        <a:spcAft>
                          <a:spcPts val="0"/>
                        </a:spcAft>
                      </a:pPr>
                      <a:r>
                        <a:rPr lang="ja-JP" sz="1000">
                          <a:effectLst/>
                        </a:rPr>
                        <a:t>―点画：</a:t>
                      </a:r>
                      <a:r>
                        <a:rPr lang="vi-VN" sz="1000">
                          <a:effectLst/>
                        </a:rPr>
                        <a:t> Địa chí cận đại</a:t>
                      </a:r>
                      <a:br>
                        <a:rPr lang="vi-VN" sz="1000">
                          <a:effectLst/>
                        </a:rPr>
                      </a:br>
                      <a:r>
                        <a:rPr lang="ja-JP" sz="1000">
                          <a:effectLst/>
                        </a:rPr>
                        <a:t>ー“</a:t>
                      </a:r>
                      <a:r>
                        <a:rPr lang="vi-VN" sz="1000">
                          <a:effectLst/>
                        </a:rPr>
                        <a:t>Địa chí cận đại</a:t>
                      </a:r>
                      <a:r>
                        <a:rPr lang="ja-JP" sz="1000">
                          <a:effectLst/>
                        </a:rPr>
                        <a:t>”部の中ランダム記事のタイトル。</a:t>
                      </a:r>
                      <a:endParaRPr lang="en-US" sz="1000">
                        <a:effectLst/>
                      </a:endParaRPr>
                    </a:p>
                    <a:p>
                      <a:pPr marL="0" marR="0" algn="l">
                        <a:lnSpc>
                          <a:spcPct val="115000"/>
                        </a:lnSpc>
                        <a:spcBef>
                          <a:spcPts val="0"/>
                        </a:spcBef>
                        <a:spcAft>
                          <a:spcPts val="0"/>
                        </a:spcAft>
                      </a:pPr>
                      <a:r>
                        <a:rPr lang="ja-JP" sz="1000">
                          <a:effectLst/>
                        </a:rPr>
                        <a:t>―背景は記事から取った写真です。</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アプリケーションが開始されました</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パース</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r">
                        <a:lnSpc>
                          <a:spcPct val="115000"/>
                        </a:lnSpc>
                        <a:spcBef>
                          <a:spcPts val="0"/>
                        </a:spcBef>
                        <a:spcAft>
                          <a:spcPts val="0"/>
                        </a:spcAft>
                      </a:pPr>
                      <a:r>
                        <a:rPr lang="ja-JP" sz="1000">
                          <a:effectLst/>
                        </a:rPr>
                        <a:t>２０１４年２０月１０日</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r>
              <a:tr h="1289721">
                <a:tc>
                  <a:txBody>
                    <a:bodyPr/>
                    <a:lstStyle/>
                    <a:p>
                      <a:pPr marL="0" marR="0" algn="l">
                        <a:lnSpc>
                          <a:spcPct val="115000"/>
                        </a:lnSpc>
                        <a:spcBef>
                          <a:spcPts val="0"/>
                        </a:spcBef>
                        <a:spcAft>
                          <a:spcPts val="0"/>
                        </a:spcAft>
                      </a:pPr>
                      <a:r>
                        <a:rPr lang="vi-VN" sz="1000">
                          <a:effectLst/>
                        </a:rPr>
                        <a:t>[Use Case-2]</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1200"/>
                        </a:spcAft>
                      </a:pPr>
                      <a:r>
                        <a:rPr lang="ja-JP" sz="1000">
                          <a:effectLst/>
                        </a:rPr>
                        <a:t>「</a:t>
                      </a:r>
                      <a:r>
                        <a:rPr lang="vi-VN" sz="1000">
                          <a:effectLst/>
                        </a:rPr>
                        <a:t>Old District Detail</a:t>
                      </a:r>
                      <a:r>
                        <a:rPr lang="ja-JP" sz="1000">
                          <a:effectLst/>
                        </a:rPr>
                        <a:t>」画面を開けます</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ユーザは「</a:t>
                      </a:r>
                      <a:r>
                        <a:rPr lang="vi-VN" sz="1000">
                          <a:effectLst/>
                        </a:rPr>
                        <a:t>Địa chí cận đại</a:t>
                      </a:r>
                      <a:r>
                        <a:rPr lang="ja-JP" sz="1000">
                          <a:effectLst/>
                        </a:rPr>
                        <a:t>」画面で記事名を触ります</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１．「</a:t>
                      </a:r>
                      <a:r>
                        <a:rPr lang="vi-VN" sz="1000">
                          <a:effectLst/>
                        </a:rPr>
                        <a:t>Old District Detail</a:t>
                      </a:r>
                      <a:r>
                        <a:rPr lang="ja-JP" sz="1000">
                          <a:effectLst/>
                        </a:rPr>
                        <a:t>」画面をロードします</a:t>
                      </a:r>
                      <a:r>
                        <a:rPr lang="vi-VN" sz="1000">
                          <a:effectLst/>
                        </a:rPr>
                        <a:t/>
                      </a:r>
                      <a:br>
                        <a:rPr lang="vi-VN" sz="1000">
                          <a:effectLst/>
                        </a:rPr>
                      </a:br>
                      <a:r>
                        <a:rPr lang="vi-VN" sz="1000">
                          <a:effectLst/>
                        </a:rPr>
                        <a:t>2.</a:t>
                      </a:r>
                      <a:r>
                        <a:rPr lang="ja-JP" sz="1000">
                          <a:effectLst/>
                        </a:rPr>
                        <a:t>「</a:t>
                      </a:r>
                      <a:r>
                        <a:rPr lang="vi-VN" sz="1000">
                          <a:effectLst/>
                        </a:rPr>
                        <a:t>Old District Detail</a:t>
                      </a:r>
                      <a:r>
                        <a:rPr lang="ja-JP" sz="1000">
                          <a:effectLst/>
                        </a:rPr>
                        <a:t>」画面に以下の情報が表示されます：－検索ボックス</a:t>
                      </a:r>
                      <a:endParaRPr lang="en-US" sz="1000">
                        <a:effectLst/>
                      </a:endParaRPr>
                    </a:p>
                    <a:p>
                      <a:pPr marL="0" marR="0" algn="l">
                        <a:lnSpc>
                          <a:spcPct val="115000"/>
                        </a:lnSpc>
                        <a:spcBef>
                          <a:spcPts val="0"/>
                        </a:spcBef>
                        <a:spcAft>
                          <a:spcPts val="0"/>
                        </a:spcAft>
                      </a:pPr>
                      <a:r>
                        <a:rPr lang="ja-JP" sz="1000">
                          <a:effectLst/>
                        </a:rPr>
                        <a:t>―記事のタイトル</a:t>
                      </a:r>
                      <a:endParaRPr lang="en-US" sz="1000">
                        <a:effectLst/>
                      </a:endParaRPr>
                    </a:p>
                    <a:p>
                      <a:pPr marL="0" marR="0" algn="l">
                        <a:lnSpc>
                          <a:spcPct val="115000"/>
                        </a:lnSpc>
                        <a:spcBef>
                          <a:spcPts val="0"/>
                        </a:spcBef>
                        <a:spcAft>
                          <a:spcPts val="0"/>
                        </a:spcAft>
                      </a:pPr>
                      <a:r>
                        <a:rPr lang="ja-JP" sz="1000">
                          <a:effectLst/>
                        </a:rPr>
                        <a:t>―記事の写真</a:t>
                      </a:r>
                      <a:endParaRPr lang="en-US" sz="1000">
                        <a:effectLst/>
                      </a:endParaRPr>
                    </a:p>
                    <a:p>
                      <a:pPr marL="0" marR="0" algn="l">
                        <a:lnSpc>
                          <a:spcPct val="115000"/>
                        </a:lnSpc>
                        <a:spcBef>
                          <a:spcPts val="0"/>
                        </a:spcBef>
                        <a:spcAft>
                          <a:spcPts val="0"/>
                        </a:spcAft>
                      </a:pPr>
                      <a:r>
                        <a:rPr lang="ja-JP" sz="1000">
                          <a:effectLst/>
                        </a:rPr>
                        <a:t>―記事の情報</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a:t>
                      </a:r>
                      <a:r>
                        <a:rPr lang="vi-VN" sz="1000">
                          <a:effectLst/>
                        </a:rPr>
                        <a:t>Địa chí cận đại</a:t>
                      </a:r>
                      <a:r>
                        <a:rPr lang="ja-JP" sz="1000">
                          <a:effectLst/>
                        </a:rPr>
                        <a:t>」画面が表示されました</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ja-JP" sz="1000">
                          <a:effectLst/>
                        </a:rPr>
                        <a:t>パース</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ja-JP" sz="1000">
                          <a:effectLst/>
                        </a:rPr>
                        <a:t>２０１４年２０月１０日</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r>
              <a:tr h="1473967">
                <a:tc>
                  <a:txBody>
                    <a:bodyPr/>
                    <a:lstStyle/>
                    <a:p>
                      <a:pPr marL="0" marR="0" algn="l">
                        <a:lnSpc>
                          <a:spcPct val="115000"/>
                        </a:lnSpc>
                        <a:spcBef>
                          <a:spcPts val="0"/>
                        </a:spcBef>
                        <a:spcAft>
                          <a:spcPts val="0"/>
                        </a:spcAft>
                      </a:pPr>
                      <a:r>
                        <a:rPr lang="vi-VN" sz="1000">
                          <a:effectLst/>
                        </a:rPr>
                        <a:t>[Use Case-3]</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a:t>
                      </a:r>
                      <a:r>
                        <a:rPr lang="vi-VN" sz="1000">
                          <a:effectLst/>
                        </a:rPr>
                        <a:t>Old District Detai</a:t>
                      </a:r>
                      <a:r>
                        <a:rPr lang="ja-JP" sz="1000">
                          <a:effectLst/>
                        </a:rPr>
                        <a:t>」画面から「</a:t>
                      </a:r>
                      <a:r>
                        <a:rPr lang="vi-VN" sz="1000">
                          <a:effectLst/>
                        </a:rPr>
                        <a:t>Địa chí cận đại</a:t>
                      </a:r>
                      <a:r>
                        <a:rPr lang="ja-JP" sz="1000">
                          <a:effectLst/>
                        </a:rPr>
                        <a:t>」画面に戻ります</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ユーザはデバイスで「</a:t>
                      </a:r>
                      <a:r>
                        <a:rPr lang="vi-VN" sz="1000">
                          <a:effectLst/>
                        </a:rPr>
                        <a:t>Back</a:t>
                      </a:r>
                      <a:r>
                        <a:rPr lang="ja-JP" sz="1000">
                          <a:effectLst/>
                        </a:rPr>
                        <a:t>」ボタンを触ります</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dirty="0">
                          <a:effectLst/>
                        </a:rPr>
                        <a:t>１．「</a:t>
                      </a:r>
                      <a:r>
                        <a:rPr lang="vi-VN" sz="1000" dirty="0">
                          <a:effectLst/>
                        </a:rPr>
                        <a:t>Địa chí cận đại</a:t>
                      </a:r>
                      <a:r>
                        <a:rPr lang="ja-JP" sz="1000" dirty="0">
                          <a:effectLst/>
                        </a:rPr>
                        <a:t>」画面をロードします </a:t>
                      </a:r>
                      <a:endParaRPr lang="en-US" sz="1000" dirty="0">
                        <a:effectLst/>
                      </a:endParaRPr>
                    </a:p>
                    <a:p>
                      <a:pPr marL="0" marR="0" algn="l">
                        <a:lnSpc>
                          <a:spcPct val="115000"/>
                        </a:lnSpc>
                        <a:spcBef>
                          <a:spcPts val="0"/>
                        </a:spcBef>
                        <a:spcAft>
                          <a:spcPts val="0"/>
                        </a:spcAft>
                      </a:pPr>
                      <a:r>
                        <a:rPr lang="ja-JP" sz="1000" dirty="0">
                          <a:effectLst/>
                        </a:rPr>
                        <a:t>２．画面に以下の情報が表示されます：</a:t>
                      </a:r>
                      <a:endParaRPr lang="en-US" sz="1000" dirty="0">
                        <a:effectLst/>
                      </a:endParaRPr>
                    </a:p>
                    <a:p>
                      <a:pPr marL="0" marR="0" algn="l">
                        <a:lnSpc>
                          <a:spcPct val="115000"/>
                        </a:lnSpc>
                        <a:spcBef>
                          <a:spcPts val="0"/>
                        </a:spcBef>
                        <a:spcAft>
                          <a:spcPts val="0"/>
                        </a:spcAft>
                      </a:pPr>
                      <a:r>
                        <a:rPr lang="ja-JP" sz="1000" dirty="0">
                          <a:effectLst/>
                        </a:rPr>
                        <a:t>―検索ボックス</a:t>
                      </a:r>
                      <a:endParaRPr lang="en-US" sz="1000" dirty="0">
                        <a:effectLst/>
                      </a:endParaRPr>
                    </a:p>
                    <a:p>
                      <a:pPr marL="0" marR="0" algn="l">
                        <a:lnSpc>
                          <a:spcPct val="115000"/>
                        </a:lnSpc>
                        <a:spcBef>
                          <a:spcPts val="0"/>
                        </a:spcBef>
                        <a:spcAft>
                          <a:spcPts val="0"/>
                        </a:spcAft>
                      </a:pPr>
                      <a:r>
                        <a:rPr lang="ja-JP" sz="1000" dirty="0">
                          <a:effectLst/>
                        </a:rPr>
                        <a:t>―タイトル：</a:t>
                      </a:r>
                      <a:r>
                        <a:rPr lang="vi-VN" sz="1000" dirty="0">
                          <a:effectLst/>
                        </a:rPr>
                        <a:t>Địa chí cận đại</a:t>
                      </a:r>
                      <a:endParaRPr lang="en-US" sz="1000" dirty="0">
                        <a:effectLst/>
                      </a:endParaRPr>
                    </a:p>
                    <a:p>
                      <a:pPr marL="0" marR="0" algn="l">
                        <a:lnSpc>
                          <a:spcPct val="115000"/>
                        </a:lnSpc>
                        <a:spcBef>
                          <a:spcPts val="0"/>
                        </a:spcBef>
                        <a:spcAft>
                          <a:spcPts val="0"/>
                        </a:spcAft>
                      </a:pPr>
                      <a:r>
                        <a:rPr lang="ja-JP" sz="1000" dirty="0">
                          <a:effectLst/>
                        </a:rPr>
                        <a:t>ー“</a:t>
                      </a:r>
                      <a:r>
                        <a:rPr lang="vi-VN" sz="1000" dirty="0">
                          <a:effectLst/>
                        </a:rPr>
                        <a:t>Địa chí cận đại</a:t>
                      </a:r>
                      <a:r>
                        <a:rPr lang="ja-JP" sz="1000" dirty="0">
                          <a:effectLst/>
                        </a:rPr>
                        <a:t>”部の中ランダム記事のタイトル。</a:t>
                      </a:r>
                      <a:endParaRPr lang="en-US" sz="1000" dirty="0">
                        <a:effectLst/>
                      </a:endParaRPr>
                    </a:p>
                    <a:p>
                      <a:pPr marL="0" marR="0" algn="l">
                        <a:lnSpc>
                          <a:spcPct val="115000"/>
                        </a:lnSpc>
                        <a:spcBef>
                          <a:spcPts val="0"/>
                        </a:spcBef>
                        <a:spcAft>
                          <a:spcPts val="0"/>
                        </a:spcAft>
                      </a:pPr>
                      <a:r>
                        <a:rPr lang="ja-JP" sz="1000" dirty="0">
                          <a:effectLst/>
                        </a:rPr>
                        <a:t>―背景は記事から取った写真です。</a:t>
                      </a:r>
                      <a:endParaRPr lang="en-US" sz="10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l">
                        <a:lnSpc>
                          <a:spcPct val="115000"/>
                        </a:lnSpc>
                        <a:spcBef>
                          <a:spcPts val="0"/>
                        </a:spcBef>
                        <a:spcAft>
                          <a:spcPts val="0"/>
                        </a:spcAft>
                      </a:pPr>
                      <a:r>
                        <a:rPr lang="ja-JP" sz="1000">
                          <a:effectLst/>
                        </a:rPr>
                        <a:t>「</a:t>
                      </a:r>
                      <a:r>
                        <a:rPr lang="vi-VN" sz="1000">
                          <a:effectLst/>
                        </a:rPr>
                        <a:t>Old District Detail</a:t>
                      </a:r>
                      <a:r>
                        <a:rPr lang="ja-JP" sz="1000">
                          <a:effectLst/>
                        </a:rPr>
                        <a:t>」画面が表示されました</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ja-JP" sz="1000">
                          <a:effectLst/>
                        </a:rPr>
                        <a:t>パース</a:t>
                      </a:r>
                      <a:endParaRPr lang="en-US" sz="100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c>
                  <a:txBody>
                    <a:bodyPr/>
                    <a:lstStyle/>
                    <a:p>
                      <a:pPr marL="0" marR="0" algn="just">
                        <a:lnSpc>
                          <a:spcPct val="115000"/>
                        </a:lnSpc>
                        <a:spcBef>
                          <a:spcPts val="0"/>
                        </a:spcBef>
                        <a:spcAft>
                          <a:spcPts val="600"/>
                        </a:spcAft>
                      </a:pPr>
                      <a:r>
                        <a:rPr lang="ja-JP" sz="1000" dirty="0">
                          <a:effectLst/>
                        </a:rPr>
                        <a:t>２０１４年２０月１０日</a:t>
                      </a:r>
                      <a:endParaRPr lang="en-US" sz="10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41841" marR="41841" marT="0" marB="0"/>
                </a:tc>
              </a:tr>
            </a:tbl>
          </a:graphicData>
        </a:graphic>
      </p:graphicFrame>
      <p:sp>
        <p:nvSpPr>
          <p:cNvPr id="4" name="TextBox 3"/>
          <p:cNvSpPr txBox="1"/>
          <p:nvPr/>
        </p:nvSpPr>
        <p:spPr>
          <a:xfrm>
            <a:off x="1390918" y="549759"/>
            <a:ext cx="2296975" cy="523220"/>
          </a:xfrm>
          <a:prstGeom prst="rect">
            <a:avLst/>
          </a:prstGeom>
          <a:noFill/>
        </p:spPr>
        <p:txBody>
          <a:bodyPr wrap="none" rtlCol="0">
            <a:spAutoFit/>
          </a:bodyPr>
          <a:lstStyle/>
          <a:p>
            <a:r>
              <a:rPr lang="en-US" sz="2800" dirty="0" smtClean="0"/>
              <a:t>6.2.2 Test case</a:t>
            </a:r>
            <a:endParaRPr lang="en-US" sz="2800" dirty="0"/>
          </a:p>
        </p:txBody>
      </p:sp>
    </p:spTree>
    <p:extLst>
      <p:ext uri="{BB962C8B-B14F-4D97-AF65-F5344CB8AC3E}">
        <p14:creationId xmlns:p14="http://schemas.microsoft.com/office/powerpoint/2010/main" val="7817736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8794"/>
          </a:xfrm>
        </p:spPr>
        <p:txBody>
          <a:bodyPr>
            <a:normAutofit/>
          </a:bodyPr>
          <a:lstStyle/>
          <a:p>
            <a:r>
              <a:rPr lang="en-US" dirty="0" smtClean="0"/>
              <a:t>6.2 Testing</a:t>
            </a:r>
            <a:endParaRPr lang="en-US" dirty="0"/>
          </a:p>
        </p:txBody>
      </p:sp>
      <p:sp>
        <p:nvSpPr>
          <p:cNvPr id="4" name="TextBox 3"/>
          <p:cNvSpPr txBox="1"/>
          <p:nvPr/>
        </p:nvSpPr>
        <p:spPr>
          <a:xfrm>
            <a:off x="1300766" y="717185"/>
            <a:ext cx="2578911" cy="523220"/>
          </a:xfrm>
          <a:prstGeom prst="rect">
            <a:avLst/>
          </a:prstGeom>
          <a:noFill/>
        </p:spPr>
        <p:txBody>
          <a:bodyPr wrap="none" rtlCol="0">
            <a:spAutoFit/>
          </a:bodyPr>
          <a:lstStyle/>
          <a:p>
            <a:r>
              <a:rPr lang="en-US" sz="2800" dirty="0" smtClean="0"/>
              <a:t>6.2.2 Test report</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54593810"/>
              </p:ext>
            </p:extLst>
          </p:nvPr>
        </p:nvGraphicFramePr>
        <p:xfrm>
          <a:off x="1220787" y="1506828"/>
          <a:ext cx="9236858" cy="4456091"/>
        </p:xfrm>
        <a:graphic>
          <a:graphicData uri="http://schemas.openxmlformats.org/drawingml/2006/table">
            <a:tbl>
              <a:tblPr firstRow="1" firstCol="1" bandRow="1">
                <a:tableStyleId>{5C22544A-7EE6-4342-B048-85BDC9FD1C3A}</a:tableStyleId>
              </a:tblPr>
              <a:tblGrid>
                <a:gridCol w="1779990"/>
                <a:gridCol w="1043189"/>
                <a:gridCol w="579549"/>
                <a:gridCol w="1017431"/>
                <a:gridCol w="1339403"/>
                <a:gridCol w="1236372"/>
                <a:gridCol w="2240924"/>
              </a:tblGrid>
              <a:tr h="1222702">
                <a:tc>
                  <a:txBody>
                    <a:bodyPr/>
                    <a:lstStyle/>
                    <a:p>
                      <a:pPr marL="0" marR="0" algn="ctr">
                        <a:lnSpc>
                          <a:spcPct val="115000"/>
                        </a:lnSpc>
                        <a:spcBef>
                          <a:spcPts val="400"/>
                        </a:spcBef>
                        <a:spcAft>
                          <a:spcPts val="400"/>
                        </a:spcAft>
                      </a:pPr>
                      <a:r>
                        <a:rPr lang="en-US" sz="1600">
                          <a:effectLst/>
                        </a:rPr>
                        <a:t>Module Code</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Pass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Fail</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Untested</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Bug List</a:t>
                      </a:r>
                    </a:p>
                    <a:p>
                      <a:pPr marL="0" marR="0" algn="ctr">
                        <a:lnSpc>
                          <a:spcPct val="115000"/>
                        </a:lnSpc>
                        <a:spcBef>
                          <a:spcPts val="400"/>
                        </a:spcBef>
                        <a:spcAft>
                          <a:spcPts val="400"/>
                        </a:spcAft>
                      </a:pPr>
                      <a:r>
                        <a:rPr lang="en-US" sz="1600">
                          <a:effectLst/>
                        </a:rPr>
                        <a:t>(Round 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Bug List</a:t>
                      </a:r>
                    </a:p>
                    <a:p>
                      <a:pPr marL="0" marR="0" algn="ctr">
                        <a:lnSpc>
                          <a:spcPct val="115000"/>
                        </a:lnSpc>
                        <a:spcBef>
                          <a:spcPts val="400"/>
                        </a:spcBef>
                        <a:spcAft>
                          <a:spcPts val="400"/>
                        </a:spcAft>
                      </a:pPr>
                      <a:r>
                        <a:rPr lang="en-US" sz="1600">
                          <a:effectLst/>
                        </a:rPr>
                        <a:t>(Round 2)</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Number of Test Cases</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64483">
                <a:tc>
                  <a:txBody>
                    <a:bodyPr/>
                    <a:lstStyle/>
                    <a:p>
                      <a:pPr marL="0" marR="0" algn="l">
                        <a:lnSpc>
                          <a:spcPct val="115000"/>
                        </a:lnSpc>
                        <a:spcBef>
                          <a:spcPts val="400"/>
                        </a:spcBef>
                        <a:spcAft>
                          <a:spcPts val="400"/>
                        </a:spcAft>
                      </a:pPr>
                      <a:r>
                        <a:rPr lang="en-US" sz="1600">
                          <a:effectLst/>
                        </a:rPr>
                        <a:t>Total of Test Case</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569</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dirty="0">
                          <a:effectLst/>
                        </a:rPr>
                        <a:t>140</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dirty="0">
                          <a:effectLst/>
                        </a:rPr>
                        <a:t>569</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64483">
                <a:tc>
                  <a:txBody>
                    <a:bodyPr/>
                    <a:lstStyle/>
                    <a:p>
                      <a:pPr marL="0" marR="0" algn="l">
                        <a:lnSpc>
                          <a:spcPct val="115000"/>
                        </a:lnSpc>
                        <a:spcBef>
                          <a:spcPts val="400"/>
                        </a:spcBef>
                        <a:spcAft>
                          <a:spcPts val="400"/>
                        </a:spcAft>
                      </a:pPr>
                      <a:r>
                        <a:rPr lang="en-US" sz="1600">
                          <a:effectLst/>
                        </a:rPr>
                        <a:t>Unit test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59</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dirty="0">
                          <a:effectLst/>
                        </a:rPr>
                        <a:t>0</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dirty="0">
                          <a:effectLst/>
                        </a:rPr>
                        <a:t>59</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910974">
                <a:tc>
                  <a:txBody>
                    <a:bodyPr/>
                    <a:lstStyle/>
                    <a:p>
                      <a:pPr marL="0" marR="0" algn="l">
                        <a:lnSpc>
                          <a:spcPct val="115000"/>
                        </a:lnSpc>
                        <a:spcBef>
                          <a:spcPts val="400"/>
                        </a:spcBef>
                        <a:spcAft>
                          <a:spcPts val="400"/>
                        </a:spcAft>
                      </a:pPr>
                      <a:r>
                        <a:rPr lang="en-US" sz="1600">
                          <a:effectLst/>
                        </a:rPr>
                        <a:t>Function</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344</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50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344</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64483">
                <a:tc>
                  <a:txBody>
                    <a:bodyPr/>
                    <a:lstStyle/>
                    <a:p>
                      <a:pPr marL="0" marR="0" algn="l">
                        <a:lnSpc>
                          <a:spcPct val="115000"/>
                        </a:lnSpc>
                        <a:spcBef>
                          <a:spcPts val="400"/>
                        </a:spcBef>
                        <a:spcAft>
                          <a:spcPts val="400"/>
                        </a:spcAft>
                      </a:pPr>
                      <a:r>
                        <a:rPr lang="en-US" sz="1600">
                          <a:effectLst/>
                        </a:rPr>
                        <a:t>Performance</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37</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19</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37</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64483">
                <a:tc>
                  <a:txBody>
                    <a:bodyPr/>
                    <a:lstStyle/>
                    <a:p>
                      <a:pPr marL="0" marR="0" algn="l">
                        <a:lnSpc>
                          <a:spcPct val="115000"/>
                        </a:lnSpc>
                        <a:spcBef>
                          <a:spcPts val="400"/>
                        </a:spcBef>
                        <a:spcAft>
                          <a:spcPts val="400"/>
                        </a:spcAft>
                      </a:pPr>
                      <a:r>
                        <a:rPr lang="en-US" sz="1600">
                          <a:effectLst/>
                        </a:rPr>
                        <a:t>GUI</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21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21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21</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r h="464483">
                <a:tc>
                  <a:txBody>
                    <a:bodyPr/>
                    <a:lstStyle/>
                    <a:p>
                      <a:pPr marL="0" marR="0" algn="l">
                        <a:lnSpc>
                          <a:spcPct val="115000"/>
                        </a:lnSpc>
                        <a:spcBef>
                          <a:spcPts val="400"/>
                        </a:spcBef>
                        <a:spcAft>
                          <a:spcPts val="400"/>
                        </a:spcAft>
                      </a:pPr>
                      <a:r>
                        <a:rPr lang="en-US" sz="1600">
                          <a:effectLst/>
                        </a:rPr>
                        <a:t>Database Tool</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108</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50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a:effectLst/>
                        </a:rPr>
                        <a:t>0</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400"/>
                        </a:spcBef>
                        <a:spcAft>
                          <a:spcPts val="400"/>
                        </a:spcAft>
                      </a:pPr>
                      <a:r>
                        <a:rPr lang="en-US" sz="1600" dirty="0">
                          <a:effectLst/>
                        </a:rPr>
                        <a:t>108</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186061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7. Summary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5444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7.1</a:t>
            </a:r>
            <a:r>
              <a:rPr lang="ja-JP" altLang="en-US" dirty="0" smtClean="0"/>
              <a:t> </a:t>
            </a:r>
            <a:r>
              <a:rPr lang="en-GB" dirty="0" smtClean="0"/>
              <a:t>Future Develop</a:t>
            </a:r>
            <a:endParaRPr lang="en-US" dirty="0"/>
          </a:p>
        </p:txBody>
      </p:sp>
      <p:sp>
        <p:nvSpPr>
          <p:cNvPr id="3" name="Content Placeholder 2"/>
          <p:cNvSpPr>
            <a:spLocks noGrp="1"/>
          </p:cNvSpPr>
          <p:nvPr>
            <p:ph idx="1"/>
          </p:nvPr>
        </p:nvSpPr>
        <p:spPr/>
        <p:txBody>
          <a:bodyPr/>
          <a:lstStyle/>
          <a:p>
            <a:endParaRPr lang="en-US" dirty="0" smtClean="0"/>
          </a:p>
          <a:p>
            <a:r>
              <a:rPr lang="en-US" dirty="0" smtClean="0"/>
              <a:t>Expand to other platform: </a:t>
            </a:r>
            <a:r>
              <a:rPr lang="en-US" dirty="0" err="1" smtClean="0"/>
              <a:t>iOS</a:t>
            </a:r>
            <a:r>
              <a:rPr lang="en-US" dirty="0" smtClean="0"/>
              <a:t>, Window Phone,…</a:t>
            </a:r>
          </a:p>
          <a:p>
            <a:endParaRPr lang="en-US" dirty="0"/>
          </a:p>
          <a:p>
            <a:r>
              <a:rPr lang="en-US" dirty="0" smtClean="0"/>
              <a:t>More data</a:t>
            </a:r>
          </a:p>
          <a:p>
            <a:endParaRPr lang="en-US" dirty="0"/>
          </a:p>
          <a:p>
            <a:r>
              <a:rPr lang="en-US" dirty="0" smtClean="0"/>
              <a:t>Develop server to minimize needed storage</a:t>
            </a:r>
            <a:endParaRPr lang="en-US" dirty="0"/>
          </a:p>
        </p:txBody>
      </p:sp>
    </p:spTree>
    <p:extLst>
      <p:ext uri="{BB962C8B-B14F-4D97-AF65-F5344CB8AC3E}">
        <p14:creationId xmlns:p14="http://schemas.microsoft.com/office/powerpoint/2010/main" val="2001041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7.2</a:t>
            </a:r>
            <a:r>
              <a:rPr lang="ja-JP" altLang="en-US" dirty="0" smtClean="0"/>
              <a:t> </a:t>
            </a:r>
            <a:r>
              <a:rPr lang="en-US" dirty="0" smtClean="0"/>
              <a:t>Lesson Learned</a:t>
            </a:r>
            <a:endParaRPr lang="en-US" dirty="0"/>
          </a:p>
        </p:txBody>
      </p:sp>
      <p:sp>
        <p:nvSpPr>
          <p:cNvPr id="3" name="Content Placeholder 2"/>
          <p:cNvSpPr>
            <a:spLocks noGrp="1"/>
          </p:cNvSpPr>
          <p:nvPr>
            <p:ph idx="1"/>
          </p:nvPr>
        </p:nvSpPr>
        <p:spPr/>
        <p:txBody>
          <a:bodyPr/>
          <a:lstStyle/>
          <a:p>
            <a:pPr>
              <a:lnSpc>
                <a:spcPct val="150000"/>
              </a:lnSpc>
            </a:pPr>
            <a:r>
              <a:rPr lang="en-US" dirty="0" smtClean="0"/>
              <a:t>Technique</a:t>
            </a:r>
          </a:p>
          <a:p>
            <a:pPr>
              <a:lnSpc>
                <a:spcPct val="150000"/>
              </a:lnSpc>
            </a:pPr>
            <a:r>
              <a:rPr lang="en-US" dirty="0" smtClean="0"/>
              <a:t>Teamwork</a:t>
            </a:r>
          </a:p>
          <a:p>
            <a:pPr>
              <a:lnSpc>
                <a:spcPct val="150000"/>
              </a:lnSpc>
            </a:pPr>
            <a:r>
              <a:rPr lang="en-US" dirty="0" smtClean="0"/>
              <a:t>Process</a:t>
            </a:r>
          </a:p>
          <a:p>
            <a:pPr>
              <a:lnSpc>
                <a:spcPct val="150000"/>
              </a:lnSpc>
            </a:pPr>
            <a:r>
              <a:rPr lang="en-US" dirty="0" smtClean="0"/>
              <a:t>Management</a:t>
            </a:r>
          </a:p>
          <a:p>
            <a:pPr>
              <a:lnSpc>
                <a:spcPct val="150000"/>
              </a:lnSpc>
            </a:pPr>
            <a:r>
              <a:rPr lang="en-US" dirty="0" smtClean="0"/>
              <a:t>Knowledge</a:t>
            </a:r>
            <a:endParaRPr lang="en-US" dirty="0"/>
          </a:p>
        </p:txBody>
      </p:sp>
    </p:spTree>
    <p:extLst>
      <p:ext uri="{BB962C8B-B14F-4D97-AF65-F5344CB8AC3E}">
        <p14:creationId xmlns:p14="http://schemas.microsoft.com/office/powerpoint/2010/main" val="123589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 definition</a:t>
            </a:r>
            <a:endParaRPr lang="en-US" dirty="0"/>
          </a:p>
        </p:txBody>
      </p:sp>
      <p:sp>
        <p:nvSpPr>
          <p:cNvPr id="3" name="Content Placeholder 2"/>
          <p:cNvSpPr>
            <a:spLocks noGrp="1"/>
          </p:cNvSpPr>
          <p:nvPr>
            <p:ph idx="1"/>
          </p:nvPr>
        </p:nvSpPr>
        <p:spPr/>
        <p:txBody>
          <a:bodyPr/>
          <a:lstStyle/>
          <a:p>
            <a:pPr marL="0" indent="0">
              <a:buNone/>
            </a:pPr>
            <a:r>
              <a:rPr lang="vi-VN" dirty="0" smtClean="0"/>
              <a:t>Địa chí hay địa phương chí là thể loại sách ghi chép, biên soạn, giới thiệu về địa lý, lịch sử, phong tục, nhân vật, sản vật, kinh tế, văn hoá... của một địa phương</a:t>
            </a:r>
            <a:endParaRPr lang="en-US" dirty="0"/>
          </a:p>
        </p:txBody>
      </p:sp>
    </p:spTree>
    <p:extLst>
      <p:ext uri="{BB962C8B-B14F-4D97-AF65-F5344CB8AC3E}">
        <p14:creationId xmlns:p14="http://schemas.microsoft.com/office/powerpoint/2010/main" val="4229588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8. 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6461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9. Q&amp;A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740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Existing applications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476771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Our purpose</a:t>
            </a:r>
            <a:endParaRPr lang="en-US" dirty="0"/>
          </a:p>
        </p:txBody>
      </p:sp>
      <p:sp>
        <p:nvSpPr>
          <p:cNvPr id="3" name="Content Placeholder 2"/>
          <p:cNvSpPr>
            <a:spLocks noGrp="1"/>
          </p:cNvSpPr>
          <p:nvPr>
            <p:ph idx="1"/>
          </p:nvPr>
        </p:nvSpPr>
        <p:spPr/>
        <p:txBody>
          <a:bodyPr/>
          <a:lstStyle/>
          <a:p>
            <a:endParaRPr lang="en-US" dirty="0" smtClean="0"/>
          </a:p>
          <a:p>
            <a:r>
              <a:rPr lang="en-US" dirty="0" smtClean="0"/>
              <a:t>A brave pioneer</a:t>
            </a:r>
          </a:p>
          <a:p>
            <a:endParaRPr lang="en-US" dirty="0"/>
          </a:p>
          <a:p>
            <a:r>
              <a:rPr lang="en-US" dirty="0" smtClean="0"/>
              <a:t>Ignite the love for country in our compatriots</a:t>
            </a:r>
          </a:p>
          <a:p>
            <a:endParaRPr lang="en-US" dirty="0"/>
          </a:p>
          <a:p>
            <a:r>
              <a:rPr lang="en-US" dirty="0" smtClean="0"/>
              <a:t>Encourage other developers</a:t>
            </a:r>
            <a:endParaRPr lang="en-US" dirty="0"/>
          </a:p>
        </p:txBody>
      </p:sp>
    </p:spTree>
    <p:extLst>
      <p:ext uri="{BB962C8B-B14F-4D97-AF65-F5344CB8AC3E}">
        <p14:creationId xmlns:p14="http://schemas.microsoft.com/office/powerpoint/2010/main" val="2359370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Project Management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089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a:bodyPr>
          <a:lstStyle/>
          <a:p>
            <a:r>
              <a:rPr lang="en-US" dirty="0" smtClean="0"/>
              <a:t>2.1 Software Project Life-cycle</a:t>
            </a:r>
          </a:p>
          <a:p>
            <a:r>
              <a:rPr lang="en-US" dirty="0" smtClean="0"/>
              <a:t>2.2 Project Schedule</a:t>
            </a:r>
          </a:p>
          <a:p>
            <a:r>
              <a:rPr lang="en-US" dirty="0" smtClean="0"/>
              <a:t>2.3 Task Management</a:t>
            </a:r>
          </a:p>
          <a:p>
            <a:r>
              <a:rPr lang="en-US" dirty="0" smtClean="0"/>
              <a:t>2.4 Equipment and Tools</a:t>
            </a:r>
          </a:p>
          <a:p>
            <a:r>
              <a:rPr lang="en-US" dirty="0" smtClean="0"/>
              <a:t>2.5 Project Organization</a:t>
            </a:r>
          </a:p>
          <a:p>
            <a:r>
              <a:rPr lang="en-US" dirty="0" smtClean="0"/>
              <a:t>2.6 Communication Management</a:t>
            </a:r>
          </a:p>
          <a:p>
            <a:r>
              <a:rPr lang="en-US" dirty="0" smtClean="0"/>
              <a:t>2.7 Risk</a:t>
            </a:r>
            <a:r>
              <a:rPr lang="ja-JP" altLang="en-US" dirty="0" smtClean="0"/>
              <a:t> </a:t>
            </a:r>
            <a:r>
              <a:rPr lang="en-US" dirty="0" smtClean="0"/>
              <a:t>Management</a:t>
            </a:r>
          </a:p>
          <a:p>
            <a:r>
              <a:rPr lang="en-US" dirty="0" smtClean="0"/>
              <a:t>2.8 Quality Management</a:t>
            </a:r>
          </a:p>
        </p:txBody>
      </p:sp>
    </p:spTree>
    <p:extLst>
      <p:ext uri="{BB962C8B-B14F-4D97-AF65-F5344CB8AC3E}">
        <p14:creationId xmlns:p14="http://schemas.microsoft.com/office/powerpoint/2010/main" val="2836217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1128</Words>
  <Application>Microsoft Office PowerPoint</Application>
  <PresentationFormat>Widescreen</PresentationFormat>
  <Paragraphs>355</Paragraphs>
  <Slides>51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Calibri Light (Headings)</vt:lpstr>
      <vt:lpstr>MS Mincho</vt:lpstr>
      <vt:lpstr>MS PGothic</vt:lpstr>
      <vt:lpstr>SimSun</vt:lpstr>
      <vt:lpstr>Arial</vt:lpstr>
      <vt:lpstr>Calibri</vt:lpstr>
      <vt:lpstr>Calibri Light</vt:lpstr>
      <vt:lpstr>Century Gothic</vt:lpstr>
      <vt:lpstr>Segoe UI</vt:lpstr>
      <vt:lpstr>Tahoma</vt:lpstr>
      <vt:lpstr>Times New Roman</vt:lpstr>
      <vt:lpstr>Office Theme</vt:lpstr>
      <vt:lpstr>Capstone project summarization Dư Địa Chí</vt:lpstr>
      <vt:lpstr>OUTLINE</vt:lpstr>
      <vt:lpstr>1. Overview</vt:lpstr>
      <vt:lpstr>1.1 Our idea</vt:lpstr>
      <vt:lpstr>1.2 A definition</vt:lpstr>
      <vt:lpstr>1.3 Existing applications</vt:lpstr>
      <vt:lpstr>1.4 Our purpose</vt:lpstr>
      <vt:lpstr>2. Project Management</vt:lpstr>
      <vt:lpstr>Content</vt:lpstr>
      <vt:lpstr>2.1 Software Project Life-cycle</vt:lpstr>
      <vt:lpstr>2.2 Project Schedule</vt:lpstr>
      <vt:lpstr>2.3 Task Management</vt:lpstr>
      <vt:lpstr>2.4 Equipment and Tools</vt:lpstr>
      <vt:lpstr>2.5 Project Organization</vt:lpstr>
      <vt:lpstr>2.6 Communication Management</vt:lpstr>
      <vt:lpstr>2.7 Risk Management</vt:lpstr>
      <vt:lpstr>2.8 Quality Management</vt:lpstr>
      <vt:lpstr>3. Requirement Specification</vt:lpstr>
      <vt:lpstr>Content</vt:lpstr>
      <vt:lpstr>3.1 Functional Requirement</vt:lpstr>
      <vt:lpstr>3.1 Functional Requirement</vt:lpstr>
      <vt:lpstr>3.2 Non-functional Requirement</vt:lpstr>
      <vt:lpstr>3.3 Screen prototypes</vt:lpstr>
      <vt:lpstr>4. Software Design</vt:lpstr>
      <vt:lpstr>Content</vt:lpstr>
      <vt:lpstr>4.1 Architecture Design</vt:lpstr>
      <vt:lpstr>4.2 Screen Design</vt:lpstr>
      <vt:lpstr>4.2 Screen Design</vt:lpstr>
      <vt:lpstr>Example: Old district list screen</vt:lpstr>
      <vt:lpstr>4.3 Class Design</vt:lpstr>
      <vt:lpstr>Sequence diagram: Search Place by tag</vt:lpstr>
      <vt:lpstr>4.4 Database design</vt:lpstr>
      <vt:lpstr>4.5 Technical solution</vt:lpstr>
      <vt:lpstr>4.5 Technical solution</vt:lpstr>
      <vt:lpstr>5. Coding</vt:lpstr>
      <vt:lpstr>Content</vt:lpstr>
      <vt:lpstr>5.1 Development Environment</vt:lpstr>
      <vt:lpstr>5.2 Deployment Environment</vt:lpstr>
      <vt:lpstr>5.3 Coding Convention</vt:lpstr>
      <vt:lpstr>6. Quality Control</vt:lpstr>
      <vt:lpstr>Content</vt:lpstr>
      <vt:lpstr>6.1 Review</vt:lpstr>
      <vt:lpstr>A sample of checklist</vt:lpstr>
      <vt:lpstr>6.2 Testing</vt:lpstr>
      <vt:lpstr>6.2 Testing</vt:lpstr>
      <vt:lpstr>6.2 Testing</vt:lpstr>
      <vt:lpstr>7. Summary</vt:lpstr>
      <vt:lpstr>7.1 Future Develop</vt:lpstr>
      <vt:lpstr>7.2 Lesson Learned</vt:lpstr>
      <vt:lpstr>8. Demo</vt:lpstr>
      <vt:lpstr>9. Q&amp;A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project summarization Dư Địa Chí</dc:title>
  <dc:creator>Luyện Minh Hưng</dc:creator>
  <cp:lastModifiedBy>Luyện Minh Hưng</cp:lastModifiedBy>
  <cp:revision>27</cp:revision>
  <dcterms:created xsi:type="dcterms:W3CDTF">2014-12-18T18:51:03Z</dcterms:created>
  <dcterms:modified xsi:type="dcterms:W3CDTF">2014-12-19T04:15:00Z</dcterms:modified>
</cp:coreProperties>
</file>