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304" r:id="rId9"/>
    <p:sldId id="264" r:id="rId10"/>
    <p:sldId id="268" r:id="rId11"/>
    <p:sldId id="300" r:id="rId12"/>
    <p:sldId id="265" r:id="rId13"/>
    <p:sldId id="266" r:id="rId14"/>
    <p:sldId id="269" r:id="rId15"/>
    <p:sldId id="301" r:id="rId16"/>
    <p:sldId id="270" r:id="rId17"/>
    <p:sldId id="271" r:id="rId18"/>
    <p:sldId id="272" r:id="rId19"/>
    <p:sldId id="273" r:id="rId20"/>
    <p:sldId id="276" r:id="rId21"/>
    <p:sldId id="274" r:id="rId22"/>
    <p:sldId id="314" r:id="rId23"/>
    <p:sldId id="275" r:id="rId24"/>
    <p:sldId id="315" r:id="rId25"/>
    <p:sldId id="305" r:id="rId26"/>
    <p:sldId id="306" r:id="rId27"/>
    <p:sldId id="309" r:id="rId28"/>
    <p:sldId id="307" r:id="rId29"/>
    <p:sldId id="316" r:id="rId30"/>
    <p:sldId id="310" r:id="rId31"/>
    <p:sldId id="308" r:id="rId32"/>
    <p:sldId id="311" r:id="rId33"/>
    <p:sldId id="317" r:id="rId34"/>
    <p:sldId id="312" r:id="rId35"/>
    <p:sldId id="313" r:id="rId36"/>
    <p:sldId id="302" r:id="rId37"/>
    <p:sldId id="279" r:id="rId38"/>
    <p:sldId id="318" r:id="rId39"/>
    <p:sldId id="319" r:id="rId40"/>
    <p:sldId id="283" r:id="rId41"/>
    <p:sldId id="296" r:id="rId42"/>
    <p:sldId id="280" r:id="rId43"/>
    <p:sldId id="281" r:id="rId44"/>
    <p:sldId id="323" r:id="rId45"/>
    <p:sldId id="297" r:id="rId46"/>
    <p:sldId id="288" r:id="rId47"/>
    <p:sldId id="299" r:id="rId48"/>
    <p:sldId id="282" r:id="rId49"/>
    <p:sldId id="295" r:id="rId50"/>
    <p:sldId id="285" r:id="rId51"/>
    <p:sldId id="286" r:id="rId52"/>
    <p:sldId id="303" r:id="rId53"/>
    <p:sldId id="289" r:id="rId54"/>
    <p:sldId id="294" r:id="rId55"/>
    <p:sldId id="324" r:id="rId56"/>
    <p:sldId id="287" r:id="rId57"/>
    <p:sldId id="320" r:id="rId58"/>
    <p:sldId id="321" r:id="rId59"/>
    <p:sldId id="322" r:id="rId60"/>
    <p:sldId id="290" r:id="rId61"/>
    <p:sldId id="291" r:id="rId62"/>
    <p:sldId id="292" r:id="rId63"/>
    <p:sldId id="29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FF"/>
    <a:srgbClr val="0000CC"/>
    <a:srgbClr val="00FF00"/>
    <a:srgbClr val="FF9900"/>
    <a:srgbClr val="CCCC00"/>
    <a:srgbClr val="1FB7AD"/>
    <a:srgbClr val="7777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86BCE-3531-4C55-AB05-B61EBEC64B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8B5EE-41CD-4190-AD06-B2F4C3E7D13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1. Introduction</a:t>
          </a:r>
        </a:p>
      </dgm:t>
    </dgm:pt>
    <dgm:pt modelId="{63B28D2E-05C6-4DC7-BD8D-CB3C790A81D0}" type="parTrans" cxnId="{0FF672B6-C72F-4189-BA0F-39A5130A2701}">
      <dgm:prSet/>
      <dgm:spPr/>
      <dgm:t>
        <a:bodyPr/>
        <a:lstStyle/>
        <a:p>
          <a:endParaRPr lang="en-US"/>
        </a:p>
      </dgm:t>
    </dgm:pt>
    <dgm:pt modelId="{40E45219-A1DD-4147-ABFE-51D30FC1FCA3}" type="sibTrans" cxnId="{0FF672B6-C72F-4189-BA0F-39A5130A2701}">
      <dgm:prSet/>
      <dgm:spPr/>
      <dgm:t>
        <a:bodyPr/>
        <a:lstStyle/>
        <a:p>
          <a:endParaRPr lang="en-US"/>
        </a:p>
      </dgm:t>
    </dgm:pt>
    <dgm:pt modelId="{178ED82A-D447-443C-9240-F75E4427AF8E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2. Project Management Plan</a:t>
          </a:r>
          <a:endParaRPr lang="en-US" sz="25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562A3F7-5A4B-4BAE-B216-7E85CB735AAD}" type="parTrans" cxnId="{6966722F-D016-402C-9CE8-CEE1ED43FEF7}">
      <dgm:prSet/>
      <dgm:spPr/>
      <dgm:t>
        <a:bodyPr/>
        <a:lstStyle/>
        <a:p>
          <a:endParaRPr lang="en-US"/>
        </a:p>
      </dgm:t>
    </dgm:pt>
    <dgm:pt modelId="{411E4704-52A4-4078-AA8A-8FE1CE1B3D1D}" type="sibTrans" cxnId="{6966722F-D016-402C-9CE8-CEE1ED43FEF7}">
      <dgm:prSet/>
      <dgm:spPr/>
      <dgm:t>
        <a:bodyPr/>
        <a:lstStyle/>
        <a:p>
          <a:endParaRPr lang="en-US"/>
        </a:p>
      </dgm:t>
    </dgm:pt>
    <dgm:pt modelId="{42FC62BD-BE9E-4262-8D1E-1417B2560EA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rPr>
            <a:t>7. Demo &amp; Q&amp;A</a:t>
          </a:r>
          <a:endParaRPr lang="en-US" sz="2500" b="1" dirty="0">
            <a:solidFill>
              <a:srgbClr val="777777"/>
            </a:solidFill>
            <a:latin typeface="Arial" pitchFamily="34" charset="0"/>
            <a:cs typeface="Arial" pitchFamily="34" charset="0"/>
          </a:endParaRPr>
        </a:p>
      </dgm:t>
    </dgm:pt>
    <dgm:pt modelId="{F6946E97-5096-44DA-BD87-501955729F7C}" type="parTrans" cxnId="{CA23FF93-81E9-454D-B288-EC94A47EAFA6}">
      <dgm:prSet/>
      <dgm:spPr/>
      <dgm:t>
        <a:bodyPr/>
        <a:lstStyle/>
        <a:p>
          <a:endParaRPr lang="en-US"/>
        </a:p>
      </dgm:t>
    </dgm:pt>
    <dgm:pt modelId="{0570D3B5-020D-4BEE-8618-11324B752678}" type="sibTrans" cxnId="{CA23FF93-81E9-454D-B288-EC94A47EAFA6}">
      <dgm:prSet/>
      <dgm:spPr/>
      <dgm:t>
        <a:bodyPr/>
        <a:lstStyle/>
        <a:p>
          <a:endParaRPr lang="en-US"/>
        </a:p>
      </dgm:t>
    </dgm:pt>
    <dgm:pt modelId="{3D31A06E-F85D-4E91-9BE0-A9C92C5BDFEE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 System Requirement Specifications</a:t>
          </a:r>
          <a:endParaRPr lang="en-US" sz="25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6C79033-119B-43B7-A80E-B828429CA58C}" type="parTrans" cxnId="{B7F6080E-066F-4084-8EFB-2678C94B3A25}">
      <dgm:prSet/>
      <dgm:spPr/>
      <dgm:t>
        <a:bodyPr/>
        <a:lstStyle/>
        <a:p>
          <a:endParaRPr lang="en-US"/>
        </a:p>
      </dgm:t>
    </dgm:pt>
    <dgm:pt modelId="{327239CE-7B0A-4B50-A476-A112676511A8}" type="sibTrans" cxnId="{B7F6080E-066F-4084-8EFB-2678C94B3A25}">
      <dgm:prSet/>
      <dgm:spPr/>
      <dgm:t>
        <a:bodyPr/>
        <a:lstStyle/>
        <a:p>
          <a:endParaRPr lang="en-US"/>
        </a:p>
      </dgm:t>
    </dgm:pt>
    <dgm:pt modelId="{BD8532C6-5134-4142-B7A9-BC41DACC01B6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4. System Design Description</a:t>
          </a:r>
          <a:endParaRPr lang="en-US" sz="2500" b="1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gm:t>
    </dgm:pt>
    <dgm:pt modelId="{7152EB65-E024-40A2-8853-AE65A77CC645}" type="parTrans" cxnId="{3AA4D4AD-E1FB-43F5-AC1B-B598A03855D0}">
      <dgm:prSet/>
      <dgm:spPr/>
      <dgm:t>
        <a:bodyPr/>
        <a:lstStyle/>
        <a:p>
          <a:endParaRPr lang="en-US"/>
        </a:p>
      </dgm:t>
    </dgm:pt>
    <dgm:pt modelId="{B10064EB-4751-4EAE-AAC6-123147BC0AC1}" type="sibTrans" cxnId="{3AA4D4AD-E1FB-43F5-AC1B-B598A03855D0}">
      <dgm:prSet/>
      <dgm:spPr/>
      <dgm:t>
        <a:bodyPr/>
        <a:lstStyle/>
        <a:p>
          <a:endParaRPr lang="en-US"/>
        </a:p>
      </dgm:t>
    </dgm:pt>
    <dgm:pt modelId="{30C56DBD-0975-4CE3-B4ED-2F58C9A4256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5. System Implementation &amp; Test</a:t>
          </a:r>
          <a:endParaRPr lang="en-US" sz="2500" b="1" dirty="0">
            <a:solidFill>
              <a:srgbClr val="FF9900"/>
            </a:solidFill>
            <a:latin typeface="Arial" pitchFamily="34" charset="0"/>
            <a:cs typeface="Arial" pitchFamily="34" charset="0"/>
          </a:endParaRPr>
        </a:p>
      </dgm:t>
    </dgm:pt>
    <dgm:pt modelId="{EAD42C9B-9A7E-47B9-B00A-CE91943A5125}" type="parTrans" cxnId="{CC889BBF-AF3B-469D-BA29-4595264B20C0}">
      <dgm:prSet/>
      <dgm:spPr/>
      <dgm:t>
        <a:bodyPr/>
        <a:lstStyle/>
        <a:p>
          <a:endParaRPr lang="en-US"/>
        </a:p>
      </dgm:t>
    </dgm:pt>
    <dgm:pt modelId="{218F823D-7788-4FA0-960E-486B03237F1C}" type="sibTrans" cxnId="{CC889BBF-AF3B-469D-BA29-4595264B20C0}">
      <dgm:prSet/>
      <dgm:spPr/>
      <dgm:t>
        <a:bodyPr/>
        <a:lstStyle/>
        <a:p>
          <a:endParaRPr lang="en-US"/>
        </a:p>
      </dgm:t>
    </dgm:pt>
    <dgm:pt modelId="{00CE9349-A0D2-4BE0-AD7C-81E3564FB3E5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rPr>
            <a:t>6. Maintenance &amp; Future developments </a:t>
          </a:r>
          <a:endParaRPr lang="en-US" sz="2500" b="1" dirty="0">
            <a:solidFill>
              <a:srgbClr val="00FF00"/>
            </a:solidFill>
            <a:latin typeface="Arial" pitchFamily="34" charset="0"/>
            <a:cs typeface="Arial" pitchFamily="34" charset="0"/>
          </a:endParaRPr>
        </a:p>
      </dgm:t>
    </dgm:pt>
    <dgm:pt modelId="{7F98C416-6A51-4B9A-9A17-4714B134D7CF}" type="parTrans" cxnId="{73321ADC-3BD2-4159-86E8-8E5F93A19B15}">
      <dgm:prSet/>
      <dgm:spPr/>
      <dgm:t>
        <a:bodyPr/>
        <a:lstStyle/>
        <a:p>
          <a:endParaRPr lang="en-US"/>
        </a:p>
      </dgm:t>
    </dgm:pt>
    <dgm:pt modelId="{BB6D0448-D2F4-4E8C-A21B-40E91424D1AD}" type="sibTrans" cxnId="{73321ADC-3BD2-4159-86E8-8E5F93A19B15}">
      <dgm:prSet/>
      <dgm:spPr/>
      <dgm:t>
        <a:bodyPr/>
        <a:lstStyle/>
        <a:p>
          <a:endParaRPr lang="en-US"/>
        </a:p>
      </dgm:t>
    </dgm:pt>
    <dgm:pt modelId="{859D73F0-B07B-4951-AA82-0AF76D8EC846}" type="pres">
      <dgm:prSet presAssocID="{AEF86BCE-3531-4C55-AB05-B61EBEC64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FD9D3-4948-4986-9DE0-9655F2E8FEA4}" type="pres">
      <dgm:prSet presAssocID="{E4F8B5EE-41CD-4190-AD06-B2F4C3E7D133}" presName="parentText" presStyleLbl="node1" presStyleIdx="0" presStyleCnt="7" custScaleX="100000" custLinFactNeighborX="14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C832-642B-4E6E-8519-233EE72F7A3F}" type="pres">
      <dgm:prSet presAssocID="{40E45219-A1DD-4147-ABFE-51D30FC1FCA3}" presName="spacer" presStyleCnt="0"/>
      <dgm:spPr/>
    </dgm:pt>
    <dgm:pt modelId="{71FEA529-CC14-4301-8AFE-3C3A0E4CAF61}" type="pres">
      <dgm:prSet presAssocID="{178ED82A-D447-443C-9240-F75E4427AF8E}" presName="parentText" presStyleLbl="node1" presStyleIdx="1" presStyleCnt="7" custScaleX="100000" custLinFactNeighborY="7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9B911-AEF8-4E73-90BF-9887C8423782}" type="pres">
      <dgm:prSet presAssocID="{411E4704-52A4-4078-AA8A-8FE1CE1B3D1D}" presName="spacer" presStyleCnt="0"/>
      <dgm:spPr/>
    </dgm:pt>
    <dgm:pt modelId="{9886A8D9-EB36-4BAE-903E-574C77519A9A}" type="pres">
      <dgm:prSet presAssocID="{3D31A06E-F85D-4E91-9BE0-A9C92C5BDFEE}" presName="parentText" presStyleLbl="node1" presStyleIdx="2" presStyleCnt="7" custScaleX="100000" custLinFactNeighborY="7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584A-963B-4EC6-AD5F-7599A4CB8B52}" type="pres">
      <dgm:prSet presAssocID="{327239CE-7B0A-4B50-A476-A112676511A8}" presName="spacer" presStyleCnt="0"/>
      <dgm:spPr/>
    </dgm:pt>
    <dgm:pt modelId="{C80A19FE-A8D4-4818-B1F2-F51F5A9511F8}" type="pres">
      <dgm:prSet presAssocID="{BD8532C6-5134-4142-B7A9-BC41DACC01B6}" presName="parentText" presStyleLbl="node1" presStyleIdx="3" presStyleCnt="7" custLinFactNeighborY="7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3F92B-7445-49F5-813B-EACB78BB6601}" type="pres">
      <dgm:prSet presAssocID="{B10064EB-4751-4EAE-AAC6-123147BC0AC1}" presName="spacer" presStyleCnt="0"/>
      <dgm:spPr/>
    </dgm:pt>
    <dgm:pt modelId="{F936F7E7-CE99-4DE4-A729-3FAB215CFCF6}" type="pres">
      <dgm:prSet presAssocID="{30C56DBD-0975-4CE3-B4ED-2F58C9A4256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D7FE9-5969-4EBE-9A6C-9F7910D13206}" type="pres">
      <dgm:prSet presAssocID="{218F823D-7788-4FA0-960E-486B03237F1C}" presName="spacer" presStyleCnt="0"/>
      <dgm:spPr/>
    </dgm:pt>
    <dgm:pt modelId="{39DF132F-BFAA-4FF4-8054-EB1A7106A42B}" type="pres">
      <dgm:prSet presAssocID="{00CE9349-A0D2-4BE0-AD7C-81E3564FB3E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834CC-BF6B-4315-9D52-71FA60842895}" type="pres">
      <dgm:prSet presAssocID="{BB6D0448-D2F4-4E8C-A21B-40E91424D1AD}" presName="spacer" presStyleCnt="0"/>
      <dgm:spPr/>
    </dgm:pt>
    <dgm:pt modelId="{822F0DBC-79A2-4DBE-987B-77A99AE0CD99}" type="pres">
      <dgm:prSet presAssocID="{42FC62BD-BE9E-4262-8D1E-1417B2560E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41838-9C5C-48EF-ADBC-46813C5FB871}" type="presOf" srcId="{42FC62BD-BE9E-4262-8D1E-1417B2560EA3}" destId="{822F0DBC-79A2-4DBE-987B-77A99AE0CD99}" srcOrd="0" destOrd="0" presId="urn:microsoft.com/office/officeart/2005/8/layout/vList2"/>
    <dgm:cxn modelId="{0FF672B6-C72F-4189-BA0F-39A5130A2701}" srcId="{AEF86BCE-3531-4C55-AB05-B61EBEC64BE8}" destId="{E4F8B5EE-41CD-4190-AD06-B2F4C3E7D133}" srcOrd="0" destOrd="0" parTransId="{63B28D2E-05C6-4DC7-BD8D-CB3C790A81D0}" sibTransId="{40E45219-A1DD-4147-ABFE-51D30FC1FCA3}"/>
    <dgm:cxn modelId="{A99DE6EF-7ECD-49B8-9449-85FFE839E64D}" type="presOf" srcId="{00CE9349-A0D2-4BE0-AD7C-81E3564FB3E5}" destId="{39DF132F-BFAA-4FF4-8054-EB1A7106A42B}" srcOrd="0" destOrd="0" presId="urn:microsoft.com/office/officeart/2005/8/layout/vList2"/>
    <dgm:cxn modelId="{83FF0121-0F12-4A0B-BE81-C68B7F613596}" type="presOf" srcId="{AEF86BCE-3531-4C55-AB05-B61EBEC64BE8}" destId="{859D73F0-B07B-4951-AA82-0AF76D8EC846}" srcOrd="0" destOrd="0" presId="urn:microsoft.com/office/officeart/2005/8/layout/vList2"/>
    <dgm:cxn modelId="{73321ADC-3BD2-4159-86E8-8E5F93A19B15}" srcId="{AEF86BCE-3531-4C55-AB05-B61EBEC64BE8}" destId="{00CE9349-A0D2-4BE0-AD7C-81E3564FB3E5}" srcOrd="5" destOrd="0" parTransId="{7F98C416-6A51-4B9A-9A17-4714B134D7CF}" sibTransId="{BB6D0448-D2F4-4E8C-A21B-40E91424D1AD}"/>
    <dgm:cxn modelId="{CA23FF93-81E9-454D-B288-EC94A47EAFA6}" srcId="{AEF86BCE-3531-4C55-AB05-B61EBEC64BE8}" destId="{42FC62BD-BE9E-4262-8D1E-1417B2560EA3}" srcOrd="6" destOrd="0" parTransId="{F6946E97-5096-44DA-BD87-501955729F7C}" sibTransId="{0570D3B5-020D-4BEE-8618-11324B752678}"/>
    <dgm:cxn modelId="{5127E006-D69B-4213-B301-2DD3849FD638}" type="presOf" srcId="{E4F8B5EE-41CD-4190-AD06-B2F4C3E7D133}" destId="{6D2FD9D3-4948-4986-9DE0-9655F2E8FEA4}" srcOrd="0" destOrd="0" presId="urn:microsoft.com/office/officeart/2005/8/layout/vList2"/>
    <dgm:cxn modelId="{3AA4D4AD-E1FB-43F5-AC1B-B598A03855D0}" srcId="{AEF86BCE-3531-4C55-AB05-B61EBEC64BE8}" destId="{BD8532C6-5134-4142-B7A9-BC41DACC01B6}" srcOrd="3" destOrd="0" parTransId="{7152EB65-E024-40A2-8853-AE65A77CC645}" sibTransId="{B10064EB-4751-4EAE-AAC6-123147BC0AC1}"/>
    <dgm:cxn modelId="{6966722F-D016-402C-9CE8-CEE1ED43FEF7}" srcId="{AEF86BCE-3531-4C55-AB05-B61EBEC64BE8}" destId="{178ED82A-D447-443C-9240-F75E4427AF8E}" srcOrd="1" destOrd="0" parTransId="{1562A3F7-5A4B-4BAE-B216-7E85CB735AAD}" sibTransId="{411E4704-52A4-4078-AA8A-8FE1CE1B3D1D}"/>
    <dgm:cxn modelId="{B7F6080E-066F-4084-8EFB-2678C94B3A25}" srcId="{AEF86BCE-3531-4C55-AB05-B61EBEC64BE8}" destId="{3D31A06E-F85D-4E91-9BE0-A9C92C5BDFEE}" srcOrd="2" destOrd="0" parTransId="{06C79033-119B-43B7-A80E-B828429CA58C}" sibTransId="{327239CE-7B0A-4B50-A476-A112676511A8}"/>
    <dgm:cxn modelId="{C9C745FF-D87B-4130-B841-3E2A6A86FD97}" type="presOf" srcId="{178ED82A-D447-443C-9240-F75E4427AF8E}" destId="{71FEA529-CC14-4301-8AFE-3C3A0E4CAF61}" srcOrd="0" destOrd="0" presId="urn:microsoft.com/office/officeart/2005/8/layout/vList2"/>
    <dgm:cxn modelId="{BD7E4211-143A-4264-830F-1DEFD4906F17}" type="presOf" srcId="{BD8532C6-5134-4142-B7A9-BC41DACC01B6}" destId="{C80A19FE-A8D4-4818-B1F2-F51F5A9511F8}" srcOrd="0" destOrd="0" presId="urn:microsoft.com/office/officeart/2005/8/layout/vList2"/>
    <dgm:cxn modelId="{0F225BF8-BDD3-41B6-908F-F8C2E35E691B}" type="presOf" srcId="{30C56DBD-0975-4CE3-B4ED-2F58C9A42563}" destId="{F936F7E7-CE99-4DE4-A729-3FAB215CFCF6}" srcOrd="0" destOrd="0" presId="urn:microsoft.com/office/officeart/2005/8/layout/vList2"/>
    <dgm:cxn modelId="{CC889BBF-AF3B-469D-BA29-4595264B20C0}" srcId="{AEF86BCE-3531-4C55-AB05-B61EBEC64BE8}" destId="{30C56DBD-0975-4CE3-B4ED-2F58C9A42563}" srcOrd="4" destOrd="0" parTransId="{EAD42C9B-9A7E-47B9-B00A-CE91943A5125}" sibTransId="{218F823D-7788-4FA0-960E-486B03237F1C}"/>
    <dgm:cxn modelId="{1C472A97-2421-4981-B2E7-2F9ECF2D4D3F}" type="presOf" srcId="{3D31A06E-F85D-4E91-9BE0-A9C92C5BDFEE}" destId="{9886A8D9-EB36-4BAE-903E-574C77519A9A}" srcOrd="0" destOrd="0" presId="urn:microsoft.com/office/officeart/2005/8/layout/vList2"/>
    <dgm:cxn modelId="{CE641CBE-29CA-4EA0-9B8A-AE4404232A0B}" type="presParOf" srcId="{859D73F0-B07B-4951-AA82-0AF76D8EC846}" destId="{6D2FD9D3-4948-4986-9DE0-9655F2E8FEA4}" srcOrd="0" destOrd="0" presId="urn:microsoft.com/office/officeart/2005/8/layout/vList2"/>
    <dgm:cxn modelId="{94B15166-99D4-4EFB-879C-B58E40769DD9}" type="presParOf" srcId="{859D73F0-B07B-4951-AA82-0AF76D8EC846}" destId="{B812C832-642B-4E6E-8519-233EE72F7A3F}" srcOrd="1" destOrd="0" presId="urn:microsoft.com/office/officeart/2005/8/layout/vList2"/>
    <dgm:cxn modelId="{AEF51846-445C-4A73-9072-A4521DB944AD}" type="presParOf" srcId="{859D73F0-B07B-4951-AA82-0AF76D8EC846}" destId="{71FEA529-CC14-4301-8AFE-3C3A0E4CAF61}" srcOrd="2" destOrd="0" presId="urn:microsoft.com/office/officeart/2005/8/layout/vList2"/>
    <dgm:cxn modelId="{DD1DB1F1-4FDA-465D-BECA-03A1339DCCB9}" type="presParOf" srcId="{859D73F0-B07B-4951-AA82-0AF76D8EC846}" destId="{95C9B911-AEF8-4E73-90BF-9887C8423782}" srcOrd="3" destOrd="0" presId="urn:microsoft.com/office/officeart/2005/8/layout/vList2"/>
    <dgm:cxn modelId="{4E848A9E-A188-41DC-8272-149250562BF6}" type="presParOf" srcId="{859D73F0-B07B-4951-AA82-0AF76D8EC846}" destId="{9886A8D9-EB36-4BAE-903E-574C77519A9A}" srcOrd="4" destOrd="0" presId="urn:microsoft.com/office/officeart/2005/8/layout/vList2"/>
    <dgm:cxn modelId="{42CDAD3F-F921-4915-84E2-D9F36665B86E}" type="presParOf" srcId="{859D73F0-B07B-4951-AA82-0AF76D8EC846}" destId="{5974584A-963B-4EC6-AD5F-7599A4CB8B52}" srcOrd="5" destOrd="0" presId="urn:microsoft.com/office/officeart/2005/8/layout/vList2"/>
    <dgm:cxn modelId="{AB92295B-C317-44C1-94BF-DF8A55F6561A}" type="presParOf" srcId="{859D73F0-B07B-4951-AA82-0AF76D8EC846}" destId="{C80A19FE-A8D4-4818-B1F2-F51F5A9511F8}" srcOrd="6" destOrd="0" presId="urn:microsoft.com/office/officeart/2005/8/layout/vList2"/>
    <dgm:cxn modelId="{EE2E5D7B-249D-4720-9834-419AF0FB7C74}" type="presParOf" srcId="{859D73F0-B07B-4951-AA82-0AF76D8EC846}" destId="{C063F92B-7445-49F5-813B-EACB78BB6601}" srcOrd="7" destOrd="0" presId="urn:microsoft.com/office/officeart/2005/8/layout/vList2"/>
    <dgm:cxn modelId="{1F1B2AC8-43AE-449B-8228-E4ABAE1079DB}" type="presParOf" srcId="{859D73F0-B07B-4951-AA82-0AF76D8EC846}" destId="{F936F7E7-CE99-4DE4-A729-3FAB215CFCF6}" srcOrd="8" destOrd="0" presId="urn:microsoft.com/office/officeart/2005/8/layout/vList2"/>
    <dgm:cxn modelId="{5CF458F7-0D86-4275-9E8A-4950ADFC6B06}" type="presParOf" srcId="{859D73F0-B07B-4951-AA82-0AF76D8EC846}" destId="{D29D7FE9-5969-4EBE-9A6C-9F7910D13206}" srcOrd="9" destOrd="0" presId="urn:microsoft.com/office/officeart/2005/8/layout/vList2"/>
    <dgm:cxn modelId="{D0FBDD9C-0788-4CB8-B7FC-7CE0AEFDC46A}" type="presParOf" srcId="{859D73F0-B07B-4951-AA82-0AF76D8EC846}" destId="{39DF132F-BFAA-4FF4-8054-EB1A7106A42B}" srcOrd="10" destOrd="0" presId="urn:microsoft.com/office/officeart/2005/8/layout/vList2"/>
    <dgm:cxn modelId="{C2C2351C-AB46-43A7-ABD4-D880A31241FB}" type="presParOf" srcId="{859D73F0-B07B-4951-AA82-0AF76D8EC846}" destId="{325834CC-BF6B-4315-9D52-71FA60842895}" srcOrd="11" destOrd="0" presId="urn:microsoft.com/office/officeart/2005/8/layout/vList2"/>
    <dgm:cxn modelId="{10F1D69B-A9B7-41CB-9970-E7440C6FEEB4}" type="presParOf" srcId="{859D73F0-B07B-4951-AA82-0AF76D8EC846}" destId="{822F0DBC-79A2-4DBE-987B-77A99AE0CD9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5EFFC-F7AA-4DC3-8DB7-84D4262545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046E9-23BF-471A-93DD-689476890E74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Functional requirement</a:t>
          </a:r>
          <a:endParaRPr lang="en-US" sz="25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6D9862F3-F55E-4E54-B11E-D72E7E1E93B7}" type="parTrans" cxnId="{D818EEDE-507D-43AF-90C3-8085789E9F6E}">
      <dgm:prSet/>
      <dgm:spPr/>
      <dgm:t>
        <a:bodyPr/>
        <a:lstStyle/>
        <a:p>
          <a:endParaRPr lang="en-US"/>
        </a:p>
      </dgm:t>
    </dgm:pt>
    <dgm:pt modelId="{91A6CEC4-493C-485D-AB03-C696A87FC822}" type="sibTrans" cxnId="{D818EEDE-507D-43AF-90C3-8085789E9F6E}">
      <dgm:prSet/>
      <dgm:spPr/>
      <dgm:t>
        <a:bodyPr/>
        <a:lstStyle/>
        <a:p>
          <a:endParaRPr lang="en-US"/>
        </a:p>
      </dgm:t>
    </dgm:pt>
    <dgm:pt modelId="{A98DEE24-E1D4-484D-B9BD-A63EA54E387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5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Non-Functional requirement</a:t>
          </a:r>
          <a:endParaRPr lang="en-US" sz="25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gm:t>
    </dgm:pt>
    <dgm:pt modelId="{8E64CBEB-1DC3-4569-9A32-34F46849928B}" type="parTrans" cxnId="{960191A3-0474-4DC4-96BD-346FC98A6E1C}">
      <dgm:prSet/>
      <dgm:spPr/>
      <dgm:t>
        <a:bodyPr/>
        <a:lstStyle/>
        <a:p>
          <a:endParaRPr lang="en-US"/>
        </a:p>
      </dgm:t>
    </dgm:pt>
    <dgm:pt modelId="{C322F0F5-4A17-4F05-9123-A53BE573043C}" type="sibTrans" cxnId="{960191A3-0474-4DC4-96BD-346FC98A6E1C}">
      <dgm:prSet/>
      <dgm:spPr/>
      <dgm:t>
        <a:bodyPr/>
        <a:lstStyle/>
        <a:p>
          <a:endParaRPr lang="en-US"/>
        </a:p>
      </dgm:t>
    </dgm:pt>
    <dgm:pt modelId="{A797C080-B372-475E-81C9-7BA26C13CBB7}" type="pres">
      <dgm:prSet presAssocID="{7505EFFC-F7AA-4DC3-8DB7-84D4262545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1BE9F-03DE-40BE-A05C-371C28F1FB13}" type="pres">
      <dgm:prSet presAssocID="{0FE046E9-23BF-471A-93DD-689476890E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374BB-B47C-4F8C-8628-5CFBC7F4F572}" type="pres">
      <dgm:prSet presAssocID="{91A6CEC4-493C-485D-AB03-C696A87FC822}" presName="spacer" presStyleCnt="0"/>
      <dgm:spPr/>
    </dgm:pt>
    <dgm:pt modelId="{CF7A1B59-562C-4AD0-B2A1-61F2BFCBC4C7}" type="pres">
      <dgm:prSet presAssocID="{A98DEE24-E1D4-484D-B9BD-A63EA54E38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EEC43-5A7E-463C-9B21-28D773F63B29}" type="presOf" srcId="{0FE046E9-23BF-471A-93DD-689476890E74}" destId="{ACA1BE9F-03DE-40BE-A05C-371C28F1FB13}" srcOrd="0" destOrd="0" presId="urn:microsoft.com/office/officeart/2005/8/layout/vList2"/>
    <dgm:cxn modelId="{D5B7658B-E593-4B4C-BA44-363507B02BE9}" type="presOf" srcId="{A98DEE24-E1D4-484D-B9BD-A63EA54E3873}" destId="{CF7A1B59-562C-4AD0-B2A1-61F2BFCBC4C7}" srcOrd="0" destOrd="0" presId="urn:microsoft.com/office/officeart/2005/8/layout/vList2"/>
    <dgm:cxn modelId="{D818EEDE-507D-43AF-90C3-8085789E9F6E}" srcId="{7505EFFC-F7AA-4DC3-8DB7-84D42625453C}" destId="{0FE046E9-23BF-471A-93DD-689476890E74}" srcOrd="0" destOrd="0" parTransId="{6D9862F3-F55E-4E54-B11E-D72E7E1E93B7}" sibTransId="{91A6CEC4-493C-485D-AB03-C696A87FC822}"/>
    <dgm:cxn modelId="{3765E872-9DED-4695-9182-C80EAF7CE11D}" type="presOf" srcId="{7505EFFC-F7AA-4DC3-8DB7-84D42625453C}" destId="{A797C080-B372-475E-81C9-7BA26C13CBB7}" srcOrd="0" destOrd="0" presId="urn:microsoft.com/office/officeart/2005/8/layout/vList2"/>
    <dgm:cxn modelId="{960191A3-0474-4DC4-96BD-346FC98A6E1C}" srcId="{7505EFFC-F7AA-4DC3-8DB7-84D42625453C}" destId="{A98DEE24-E1D4-484D-B9BD-A63EA54E3873}" srcOrd="1" destOrd="0" parTransId="{8E64CBEB-1DC3-4569-9A32-34F46849928B}" sibTransId="{C322F0F5-4A17-4F05-9123-A53BE573043C}"/>
    <dgm:cxn modelId="{36AB32FC-5121-41B8-A5E4-1635565B2EDB}" type="presParOf" srcId="{A797C080-B372-475E-81C9-7BA26C13CBB7}" destId="{ACA1BE9F-03DE-40BE-A05C-371C28F1FB13}" srcOrd="0" destOrd="0" presId="urn:microsoft.com/office/officeart/2005/8/layout/vList2"/>
    <dgm:cxn modelId="{43412131-95ED-494D-BB83-0B0C1A9DDC45}" type="presParOf" srcId="{A797C080-B372-475E-81C9-7BA26C13CBB7}" destId="{D3D374BB-B47C-4F8C-8628-5CFBC7F4F572}" srcOrd="1" destOrd="0" presId="urn:microsoft.com/office/officeart/2005/8/layout/vList2"/>
    <dgm:cxn modelId="{68F31B24-B352-4E8C-81E9-DB99C9EC4779}" type="presParOf" srcId="{A797C080-B372-475E-81C9-7BA26C13CBB7}" destId="{CF7A1B59-562C-4AD0-B2A1-61F2BFCBC4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FD9D3-4948-4986-9DE0-9655F2E8FEA4}">
      <dsp:nvSpPr>
        <dsp:cNvPr id="0" name=""/>
        <dsp:cNvSpPr/>
      </dsp:nvSpPr>
      <dsp:spPr>
        <a:xfrm>
          <a:off x="0" y="29220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1. Introduction</a:t>
          </a:r>
        </a:p>
      </dsp:txBody>
      <dsp:txXfrm>
        <a:off x="30157" y="59377"/>
        <a:ext cx="6103420" cy="557446"/>
      </dsp:txXfrm>
    </dsp:sp>
    <dsp:sp modelId="{71FEA529-CC14-4301-8AFE-3C3A0E4CAF61}">
      <dsp:nvSpPr>
        <dsp:cNvPr id="0" name=""/>
        <dsp:cNvSpPr/>
      </dsp:nvSpPr>
      <dsp:spPr>
        <a:xfrm>
          <a:off x="0" y="749186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2. Project Management Plan</a:t>
          </a:r>
          <a:endParaRPr lang="en-US" sz="25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0157" y="779343"/>
        <a:ext cx="6103420" cy="557446"/>
      </dsp:txXfrm>
    </dsp:sp>
    <dsp:sp modelId="{9886A8D9-EB36-4BAE-903E-574C77519A9A}">
      <dsp:nvSpPr>
        <dsp:cNvPr id="0" name=""/>
        <dsp:cNvSpPr/>
      </dsp:nvSpPr>
      <dsp:spPr>
        <a:xfrm>
          <a:off x="0" y="1461986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 System Requirement Specifications</a:t>
          </a:r>
          <a:endParaRPr lang="en-US" sz="25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0157" y="1492143"/>
        <a:ext cx="6103420" cy="557446"/>
      </dsp:txXfrm>
    </dsp:sp>
    <dsp:sp modelId="{C80A19FE-A8D4-4818-B1F2-F51F5A9511F8}">
      <dsp:nvSpPr>
        <dsp:cNvPr id="0" name=""/>
        <dsp:cNvSpPr/>
      </dsp:nvSpPr>
      <dsp:spPr>
        <a:xfrm>
          <a:off x="0" y="2174786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rPr>
            <a:t>4. System Design Description</a:t>
          </a:r>
          <a:endParaRPr lang="en-US" sz="2500" b="1" kern="1200" dirty="0">
            <a:solidFill>
              <a:srgbClr val="663300"/>
            </a:solidFill>
            <a:latin typeface="Arial" pitchFamily="34" charset="0"/>
            <a:cs typeface="Arial" pitchFamily="34" charset="0"/>
          </a:endParaRPr>
        </a:p>
      </dsp:txBody>
      <dsp:txXfrm>
        <a:off x="30157" y="2204943"/>
        <a:ext cx="6103420" cy="557446"/>
      </dsp:txXfrm>
    </dsp:sp>
    <dsp:sp modelId="{F936F7E7-CE99-4DE4-A729-3FAB215CFCF6}">
      <dsp:nvSpPr>
        <dsp:cNvPr id="0" name=""/>
        <dsp:cNvSpPr/>
      </dsp:nvSpPr>
      <dsp:spPr>
        <a:xfrm>
          <a:off x="0" y="2880420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rPr>
            <a:t>5. System Implementation &amp; Test</a:t>
          </a:r>
          <a:endParaRPr lang="en-US" sz="2500" b="1" kern="1200" dirty="0">
            <a:solidFill>
              <a:srgbClr val="FF9900"/>
            </a:solidFill>
            <a:latin typeface="Arial" pitchFamily="34" charset="0"/>
            <a:cs typeface="Arial" pitchFamily="34" charset="0"/>
          </a:endParaRPr>
        </a:p>
      </dsp:txBody>
      <dsp:txXfrm>
        <a:off x="30157" y="2910577"/>
        <a:ext cx="6103420" cy="557446"/>
      </dsp:txXfrm>
    </dsp:sp>
    <dsp:sp modelId="{39DF132F-BFAA-4FF4-8054-EB1A7106A42B}">
      <dsp:nvSpPr>
        <dsp:cNvPr id="0" name=""/>
        <dsp:cNvSpPr/>
      </dsp:nvSpPr>
      <dsp:spPr>
        <a:xfrm>
          <a:off x="0" y="3593220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rPr>
            <a:t>6. Maintenance &amp; Future developments </a:t>
          </a:r>
          <a:endParaRPr lang="en-US" sz="2500" b="1" kern="1200" dirty="0">
            <a:solidFill>
              <a:srgbClr val="00FF00"/>
            </a:solidFill>
            <a:latin typeface="Arial" pitchFamily="34" charset="0"/>
            <a:cs typeface="Arial" pitchFamily="34" charset="0"/>
          </a:endParaRPr>
        </a:p>
      </dsp:txBody>
      <dsp:txXfrm>
        <a:off x="30157" y="3623377"/>
        <a:ext cx="6103420" cy="557446"/>
      </dsp:txXfrm>
    </dsp:sp>
    <dsp:sp modelId="{822F0DBC-79A2-4DBE-987B-77A99AE0CD99}">
      <dsp:nvSpPr>
        <dsp:cNvPr id="0" name=""/>
        <dsp:cNvSpPr/>
      </dsp:nvSpPr>
      <dsp:spPr>
        <a:xfrm>
          <a:off x="0" y="4306020"/>
          <a:ext cx="6163734" cy="6177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777777"/>
              </a:solidFill>
              <a:latin typeface="Arial" pitchFamily="34" charset="0"/>
              <a:cs typeface="Arial" pitchFamily="34" charset="0"/>
            </a:rPr>
            <a:t>7. Demo &amp; Q&amp;A</a:t>
          </a:r>
          <a:endParaRPr lang="en-US" sz="2500" b="1" kern="1200" dirty="0">
            <a:solidFill>
              <a:srgbClr val="777777"/>
            </a:solidFill>
            <a:latin typeface="Arial" pitchFamily="34" charset="0"/>
            <a:cs typeface="Arial" pitchFamily="34" charset="0"/>
          </a:endParaRPr>
        </a:p>
      </dsp:txBody>
      <dsp:txXfrm>
        <a:off x="30157" y="4336177"/>
        <a:ext cx="6103420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BE9F-03DE-40BE-A05C-371C28F1FB13}">
      <dsp:nvSpPr>
        <dsp:cNvPr id="0" name=""/>
        <dsp:cNvSpPr/>
      </dsp:nvSpPr>
      <dsp:spPr>
        <a:xfrm>
          <a:off x="0" y="975599"/>
          <a:ext cx="5029199" cy="12168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Functional requirement</a:t>
          </a:r>
          <a:endParaRPr lang="en-US" sz="2500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59399" y="1034998"/>
        <a:ext cx="4910401" cy="1098002"/>
      </dsp:txXfrm>
    </dsp:sp>
    <dsp:sp modelId="{CF7A1B59-562C-4AD0-B2A1-61F2BFCBC4C7}">
      <dsp:nvSpPr>
        <dsp:cNvPr id="0" name=""/>
        <dsp:cNvSpPr/>
      </dsp:nvSpPr>
      <dsp:spPr>
        <a:xfrm>
          <a:off x="0" y="2379599"/>
          <a:ext cx="5029199" cy="121680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Non-Functional requirement</a:t>
          </a:r>
          <a:endParaRPr lang="en-US" sz="2500" kern="1200" dirty="0">
            <a:solidFill>
              <a:srgbClr val="0000CC"/>
            </a:solidFill>
            <a:latin typeface="Arial" pitchFamily="34" charset="0"/>
            <a:cs typeface="Arial" pitchFamily="34" charset="0"/>
          </a:endParaRPr>
        </a:p>
      </dsp:txBody>
      <dsp:txXfrm>
        <a:off x="59399" y="2438998"/>
        <a:ext cx="4910401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7262-15FD-4FC5-A0B5-33038E94A42D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2070-8C4A-4FCB-9A18-2E21065EE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2070-8C4A-4FCB-9A18-2E21065EE1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2070-8C4A-4FCB-9A18-2E21065EE1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C00-5F27-4D55-99D3-F6A94D1979E4}" type="datetime1">
              <a:rPr lang="en-US" smtClean="0"/>
              <a:t>8/20/2014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5F7-DACE-4D81-A5DC-F112212C7BE6}" type="datetime1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9824-56C3-41D7-93A6-D697C39F04D3}" type="datetime1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AF3E-D5C4-4CAA-B215-10DAB50442BC}" type="datetime1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2241-35FC-4FEE-8FDA-C6BDC99E6CC1}" type="datetime1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6EEC-D66B-4D60-930E-8768CD991095}" type="datetime1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A7B0-B433-4F13-A093-061492911C06}" type="datetime1">
              <a:rPr lang="en-US" smtClean="0"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275-1745-497C-8575-1B605BEFDE47}" type="datetime1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21EB-2749-499C-B7D8-590A9B892414}" type="datetime1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0007-70D3-4229-AD29-8E9953023CF6}" type="datetime1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DAD0-CE46-4117-B24F-0E7294EEFABE}" type="datetime1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C10BF-D103-412D-8374-27DF2F90A09F}" type="datetime1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Team Collaboration Application Slide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798E68-28E0-4962-9E31-F21C5517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5000" b="1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Capstone Project        	</a:t>
            </a:r>
            <a:r>
              <a:rPr lang="en-US" sz="5000" b="1" dirty="0" err="1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DocumenT</a:t>
            </a:r>
            <a:endParaRPr lang="en-US" sz="5000" b="1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Collaboration Application</a:t>
            </a: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HAKI</a:t>
            </a:r>
            <a:endParaRPr lang="en-US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352800"/>
            <a:ext cx="33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Team collaboration - HAKI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0589578_730817453656001_3159149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1752600" cy="1752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3962400"/>
            <a:ext cx="5181600" cy="243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Hiệp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SE01961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SE02151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Đỗ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Hữu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Chiến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SE02258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Lê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Mạnh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SE02352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Vũ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SE02130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084019" y="6542979"/>
            <a:ext cx="4648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229600" cy="1399032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2: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Management                      Plan     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4684" y="6554461"/>
            <a:ext cx="4191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5334000" y="2069812"/>
            <a:ext cx="261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The proposed </a:t>
            </a:r>
            <a:r>
              <a:rPr lang="en-US" sz="1600" b="1" dirty="0" smtClean="0">
                <a:solidFill>
                  <a:schemeClr val="bg1"/>
                </a:solidFill>
              </a:rPr>
              <a:t>system and scope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5334000" y="2743200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Development </a:t>
            </a:r>
            <a:r>
              <a:rPr lang="en-US" sz="1600" b="1" dirty="0" smtClean="0">
                <a:solidFill>
                  <a:schemeClr val="bg1"/>
                </a:solidFill>
              </a:rPr>
              <a:t>Technologies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5334000" y="3124200"/>
            <a:ext cx="261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5334000" y="3581400"/>
            <a:ext cx="2616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Project organization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5334000" y="4038600"/>
            <a:ext cx="2616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Project Planning</a:t>
            </a:r>
          </a:p>
        </p:txBody>
      </p:sp>
      <p:pic>
        <p:nvPicPr>
          <p:cNvPr id="10" name="Picture 73" descr="C:\Users\Administrator\Desktop\smf_ic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31928" y="6541935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The Proposed System &amp; Scope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Proposed system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Create boards (as projects)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Create lists ( each list has many tasks)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Track activities of all members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Manage personal tasks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Manage project and member ( for PM)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Search group, project and user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Synchronize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Scope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Android application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Web application</a:t>
            </a:r>
            <a:endParaRPr lang="en-US" sz="23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58024" y="6529409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Development Technologies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DQ\Desktop\AndroidEclips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95800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2" descr="C:\Users\TOANDX01143\Desktop\len129430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2088232" cy="1789913"/>
          </a:xfrm>
          <a:prstGeom prst="rect">
            <a:avLst/>
          </a:prstGeom>
          <a:noFill/>
        </p:spPr>
      </p:pic>
      <p:pic>
        <p:nvPicPr>
          <p:cNvPr id="6" name="Picture 5" descr="mysql-rename-forbid-disable-database-howt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133600"/>
            <a:ext cx="1752600" cy="1752600"/>
          </a:xfrm>
          <a:prstGeom prst="rect">
            <a:avLst/>
          </a:prstGeom>
        </p:spPr>
      </p:pic>
      <p:pic>
        <p:nvPicPr>
          <p:cNvPr id="7" name="Picture 6" descr="visual_paradigm_big_cir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419600"/>
            <a:ext cx="1752600" cy="1752600"/>
          </a:xfrm>
          <a:prstGeom prst="rect">
            <a:avLst/>
          </a:prstGeom>
        </p:spPr>
      </p:pic>
      <p:pic>
        <p:nvPicPr>
          <p:cNvPr id="8" name="Picture 7" descr="ubuntu-logo-lar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362200"/>
            <a:ext cx="1219200" cy="1219200"/>
          </a:xfrm>
          <a:prstGeom prst="rect">
            <a:avLst/>
          </a:prstGeom>
        </p:spPr>
      </p:pic>
      <p:pic>
        <p:nvPicPr>
          <p:cNvPr id="9" name="Picture 8" descr="Sublime_Text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362200"/>
            <a:ext cx="11430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73368" y="6529409"/>
            <a:ext cx="37719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 model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mod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5638800" cy="3770003"/>
          </a:xfrm>
        </p:spPr>
      </p:pic>
      <p:sp>
        <p:nvSpPr>
          <p:cNvPr id="7" name="TextBox 6"/>
          <p:cNvSpPr txBox="1"/>
          <p:nvPr/>
        </p:nvSpPr>
        <p:spPr>
          <a:xfrm>
            <a:off x="2514600" y="5562600"/>
            <a:ext cx="42643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Iterative Development Model</a:t>
            </a:r>
            <a:endParaRPr lang="en-US" sz="25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646" y="6529409"/>
            <a:ext cx="3886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Project organization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778879" cy="48750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06876" y="6541935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Project Planning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master pl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8001000" cy="36004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5498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management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Work 5hs/day </a:t>
            </a:r>
          </a:p>
          <a:p>
            <a:pPr lvl="1">
              <a:buClr>
                <a:srgbClr val="C00000"/>
              </a:buClr>
              <a:buNone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	and 5 days/week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Buffer: about 1 week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Meeting: from Monday </a:t>
            </a:r>
          </a:p>
          <a:p>
            <a:pPr lvl="2">
              <a:buClr>
                <a:srgbClr val="C00000"/>
              </a:buClr>
              <a:buNone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to Friday</a:t>
            </a:r>
          </a:p>
          <a:p>
            <a:pPr>
              <a:buClr>
                <a:srgbClr val="C00000"/>
              </a:buClr>
              <a:buNone/>
            </a:pPr>
            <a:endParaRPr lang="en-US" sz="25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Online meeting</a:t>
            </a:r>
          </a:p>
          <a:p>
            <a:endParaRPr lang="en-US" sz="25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Users\TungTS01302\Desktop\Cellphone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105400"/>
            <a:ext cx="933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TungTS01302\Desktop\learn-thai-online-sk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inhDQ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9530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7" descr="C:\Users\TungTS01302\Desktop\Icon-Gmail_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0292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orking_Together_Teamwork_Puzzle_Conce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600200"/>
            <a:ext cx="32766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810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67210" y="6554461"/>
            <a:ext cx="4191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Risk Management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784649"/>
              </p:ext>
            </p:extLst>
          </p:nvPr>
        </p:nvGraphicFramePr>
        <p:xfrm>
          <a:off x="990600" y="1600200"/>
          <a:ext cx="79248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494845"/>
                <a:gridCol w="32286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r>
                        <a:rPr lang="en-US" sz="15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 Description</a:t>
                      </a:r>
                      <a:endParaRPr lang="en-US" sz="1500" dirty="0" smtClean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Avoidance plan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Contingency plan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r>
                        <a:rPr lang="en-US" sz="1500" baseline="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sz="1500" dirty="0" smtClean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ember’s illness</a:t>
                      </a:r>
                      <a:endParaRPr lang="en-US" sz="1500" dirty="0" smtClean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Define the suitable schedule to ensure the health of members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members try to share and complete work to meet the deadline.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Conflicts between team members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Organize team buildings frequently to improve members spirit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Team members should make concession to each other.</a:t>
                      </a:r>
                    </a:p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 of the members should analyze and find the way to become reconciled.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Changing requirement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Hold meeting frequently to define and discuss all features of project</a:t>
                      </a:r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Meet supervisor to determine whether features should be implemented or not.</a:t>
                      </a:r>
                    </a:p>
                    <a:p>
                      <a:pPr algn="ctr"/>
                      <a:r>
                        <a:rPr kumimoji="0" lang="en-US" sz="1500" kern="1200" dirty="0" smtClean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Project manager creates implementation plan and push progress quickly.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1928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Quality Control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Desired value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Main features are completed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Use coding convention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User interface is good, friendly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Functions are implemented quickly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Synchronization is exactly, quickly and integrity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Easy to maintain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Good performance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High security</a:t>
            </a:r>
            <a:endParaRPr lang="en-US" sz="25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7356" y="6542979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Contents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50950"/>
              </p:ext>
            </p:extLst>
          </p:nvPr>
        </p:nvGraphicFramePr>
        <p:xfrm>
          <a:off x="914400" y="1524000"/>
          <a:ext cx="616373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hu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134" y="2819400"/>
            <a:ext cx="1837266" cy="213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1114" y="6554461"/>
            <a:ext cx="4267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399032"/>
          </a:xfrm>
        </p:spPr>
        <p:txBody>
          <a:bodyPr>
            <a:noAutofit/>
          </a:bodyPr>
          <a:lstStyle/>
          <a:p>
            <a:pPr lvl="0" algn="ctr"/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3:</a:t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 Requirement Specifications</a:t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8024" y="6541935"/>
            <a:ext cx="39624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System Requirement Specifications</a:t>
            </a:r>
            <a:endParaRPr lang="en-US" sz="3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479123"/>
              </p:ext>
            </p:extLst>
          </p:nvPr>
        </p:nvGraphicFramePr>
        <p:xfrm>
          <a:off x="990600" y="1828800"/>
          <a:ext cx="502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TungTS01302\Desktop\featu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971800"/>
            <a:ext cx="2854325" cy="224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5498" y="6529409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7091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Guest user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Member user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Master user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Owner 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0780" y="6529409"/>
            <a:ext cx="41148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3886200" cy="5635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62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29409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890" y="6541935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315200" cy="47853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Member user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Sign in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Sign out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Change password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Forgot password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View activity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Group activity 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Project activity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5498" y="6541935"/>
            <a:ext cx="39624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00"/>
            <a:ext cx="3352800" cy="639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view a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45" y="304800"/>
            <a:ext cx="495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5841" y="6579296"/>
            <a:ext cx="762000" cy="319414"/>
          </a:xfrm>
        </p:spPr>
        <p:txBody>
          <a:bodyPr/>
          <a:lstStyle/>
          <a:p>
            <a:pPr algn="l"/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l"/>
              <a:t>25</a:t>
            </a:fld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0573" y="6533585"/>
            <a:ext cx="4790162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665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935044" cy="380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6876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665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roup 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10" y="1981200"/>
            <a:ext cx="559746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8838" y="6516883"/>
            <a:ext cx="37338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ject 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562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1824" y="6516883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67600" cy="47853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Master user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Mange group by master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Add member to group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Remove member of group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Update information of group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Manage project by master</a:t>
            </a:r>
          </a:p>
          <a:p>
            <a:pPr marL="1362456" lvl="4" indent="0">
              <a:buClr>
                <a:srgbClr val="FF0000"/>
              </a:buClr>
              <a:buNone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1698" y="6529409"/>
            <a:ext cx="38862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Part 1:</a:t>
            </a:r>
            <a:b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Introduction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3184" y="6529409"/>
            <a:ext cx="4953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665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manage group by 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7" y="1752600"/>
            <a:ext cx="5796167" cy="45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402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Chiendhse02258\Desktop\manageGroupByOwner\Use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8076"/>
            <a:ext cx="5181600" cy="63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29409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8024" y="6529409"/>
            <a:ext cx="3962400" cy="365125"/>
          </a:xfrm>
        </p:spPr>
        <p:txBody>
          <a:bodyPr/>
          <a:lstStyle/>
          <a:p>
            <a:r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dit task-use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504982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8942" y="6529409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Owner user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Manage group by owner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Create group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Change permission in group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Remove group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Manage project by owner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Create project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Change permission in project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Remove project</a:t>
            </a:r>
          </a:p>
          <a:p>
            <a:pPr lvl="4"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96646" y="6516883"/>
            <a:ext cx="3886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665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Chiendhse02258\Desktop\manageGroupByOwner\manage group by ow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46880"/>
            <a:ext cx="5765104" cy="43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2972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9665"/>
            <a:ext cx="42672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requirement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Chiendhse02258\Desktop\manageGroupByOwner\manage project by ow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279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8024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248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case specification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seCase_Demo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6400" y="990600"/>
            <a:ext cx="6324600" cy="55514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2158" y="6541935"/>
            <a:ext cx="4191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System Requirement Specifications</a:t>
            </a:r>
            <a:endParaRPr lang="en-US" sz="3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Non-Function requirement</a:t>
            </a:r>
          </a:p>
          <a:p>
            <a:endParaRPr lang="en-US" sz="2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211960" y="1844824"/>
            <a:ext cx="4680520" cy="4536504"/>
            <a:chOff x="1488" y="960"/>
            <a:chExt cx="2928" cy="2880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37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39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FFFFFF"/>
                    </a:solidFill>
                  </a:rPr>
                  <a:t>Usability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2" name="Group 39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34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5A2D6"/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Availability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79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FF"/>
                  </a:solidFill>
                </a:rPr>
                <a:t>Security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7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29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FFFFFF"/>
                    </a:solidFill>
                  </a:rPr>
                  <a:t>Reliability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4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16D4B"/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FFFFFF"/>
                    </a:solidFill>
                  </a:rPr>
                  <a:t>Performance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19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82AD"/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FFFFFF"/>
                    </a:solidFill>
                  </a:rPr>
                  <a:t>Security</a:t>
                </a:r>
                <a:endParaRPr lang="en-US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4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5E5E"/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FFFFFF"/>
                    </a:solidFill>
                  </a:rPr>
                  <a:t>Maintainability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>
          <a:xfrm>
            <a:off x="2370550" y="6516883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Non-Functional requirement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Usability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Front-end language: English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Easy to use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Clear and convenient user interface</a:t>
            </a:r>
          </a:p>
          <a:p>
            <a:pPr marL="548640" lvl="3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x-none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Availability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24/24</a:t>
            </a:r>
          </a:p>
          <a:p>
            <a:pPr marL="548640" lvl="3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Database and files: backed up regularly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Easily to upgrade to expanded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endParaRPr lang="en-US" sz="2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3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Implement secure session token for authentication.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Validate form’s data input from user.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Use token to prevent CSRF attack.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Sanitizing user’s input to prevent XSS attack.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2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Use Reliable and safety configuration for server.</a:t>
            </a:r>
          </a:p>
          <a:p>
            <a:pPr marL="1362456" lvl="7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endParaRPr lang="en-US" sz="2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9402" y="6541935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Non-Functional requirement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709160"/>
          </a:xfrm>
        </p:spPr>
        <p:txBody>
          <a:bodyPr>
            <a:normAutofit fontScale="77500" lnSpcReduction="20000"/>
          </a:bodyPr>
          <a:lstStyle/>
          <a:p>
            <a:pPr marL="548640" lvl="3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Maintainability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Source code must be commented clearly for maintenance and expansion in future.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Errors must be logged, easy to maintenance and fixing.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Apply coding standards and naming conventions.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When project completed, documents related to standards and conventions must be included</a:t>
            </a:r>
            <a:r>
              <a:rPr lang="en-US" sz="2100" b="1" dirty="0" smtClean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>
              <a:solidFill>
                <a:srgbClr val="1FB7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3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Portability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User can access to the system from anywhere with Internet connection.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Installation package size must be small enough to be suitable for Android phone.</a:t>
            </a:r>
          </a:p>
          <a:p>
            <a:pPr marL="960120" lvl="5" indent="-411480">
              <a:buClr>
                <a:srgbClr val="FF0000"/>
              </a:buClr>
              <a:buSzPct val="65000"/>
              <a:buFont typeface="Wingdings" pitchFamily="2" charset="2"/>
              <a:buChar char="Ø"/>
            </a:pPr>
            <a:r>
              <a:rPr lang="en-US" sz="2100" b="1" dirty="0" err="1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Haki</a:t>
            </a:r>
            <a:r>
              <a:rPr lang="en-US" sz="2100" b="1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 is developed on Android and web application.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b="1" kern="0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The system and server are able to serve for the numbers of concurrent connection to be 200 users. We will consider upgrading if necessary.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b="1" kern="0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The access numbers per day is about 1000 accesses, concentrate on from 9:00 to 11:00 and from 14:00 to 16:00.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100" b="1" kern="0" dirty="0">
                <a:solidFill>
                  <a:srgbClr val="1FB7AD"/>
                </a:solidFill>
                <a:latin typeface="Times New Roman" pitchFamily="18" charset="0"/>
                <a:cs typeface="Times New Roman" pitchFamily="18" charset="0"/>
              </a:rPr>
              <a:t>Screen transition is less than 5 seconds.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06876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People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3200400" y="1519238"/>
            <a:ext cx="270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</a:rPr>
              <a:t>Mr. </a:t>
            </a:r>
            <a:r>
              <a:rPr lang="en-US" sz="2000" i="1" dirty="0" err="1">
                <a:solidFill>
                  <a:schemeClr val="bg1"/>
                </a:solidFill>
              </a:rPr>
              <a:t>Lương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Trung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Kiên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09688" y="2617788"/>
            <a:ext cx="2703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    </a:t>
            </a:r>
            <a:r>
              <a:rPr lang="en-US" sz="2000" i="1" dirty="0" err="1" smtClean="0">
                <a:solidFill>
                  <a:schemeClr val="bg1"/>
                </a:solidFill>
              </a:rPr>
              <a:t>Nguyễn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Văn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Hiệp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886450" y="2617788"/>
            <a:ext cx="270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err="1" smtClean="0">
                <a:solidFill>
                  <a:schemeClr val="bg1"/>
                </a:solidFill>
              </a:rPr>
              <a:t>Nguyễn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Hoàng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Anh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249363" y="4002088"/>
            <a:ext cx="2703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     </a:t>
            </a:r>
            <a:r>
              <a:rPr lang="en-US" sz="2000" i="1" dirty="0" err="1" smtClean="0">
                <a:solidFill>
                  <a:schemeClr val="bg1"/>
                </a:solidFill>
              </a:rPr>
              <a:t>Nguyễn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Văn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Vũ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486400" y="3962400"/>
            <a:ext cx="2703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           </a:t>
            </a:r>
            <a:r>
              <a:rPr lang="en-US" sz="2000" i="1" dirty="0" err="1" smtClean="0">
                <a:solidFill>
                  <a:schemeClr val="bg1"/>
                </a:solidFill>
              </a:rPr>
              <a:t>Đỗ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Hữu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Chiến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1249363" y="5340350"/>
            <a:ext cx="2703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      </a:t>
            </a:r>
            <a:r>
              <a:rPr lang="en-US" sz="2000" i="1" dirty="0" err="1" smtClean="0">
                <a:solidFill>
                  <a:schemeClr val="bg1"/>
                </a:solidFill>
              </a:rPr>
              <a:t>Lê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Mạnh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Linh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3792538" y="1857375"/>
            <a:ext cx="1520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633538" y="2967038"/>
            <a:ext cx="1830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Project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Manager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52588" y="3335338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Developer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70588" y="2967038"/>
            <a:ext cx="1520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Developer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970588" y="3341688"/>
            <a:ext cx="1520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Designer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633538" y="4421188"/>
            <a:ext cx="1520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Developer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1625600" y="4859338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Technical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324600" y="4419600"/>
            <a:ext cx="152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Technical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400800" y="4800600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647825" y="5697538"/>
            <a:ext cx="1520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66154" y="6541935"/>
            <a:ext cx="4367212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1968"/>
            <a:ext cx="8229600" cy="1399032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Part 4:</a:t>
            </a:r>
            <a:b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System Design Description</a:t>
            </a:r>
            <a:b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6416" y="6529409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System Logical Architecture</a:t>
            </a:r>
            <a:endParaRPr lang="en-US" sz="3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YSTEM_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7629350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9402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System Physical Architecture</a:t>
            </a: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ystemPhysicalArchite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667000"/>
            <a:ext cx="5275585" cy="1793965"/>
          </a:xfrm>
        </p:spPr>
      </p:pic>
      <p:sp>
        <p:nvSpPr>
          <p:cNvPr id="5" name="TextBox 4"/>
          <p:cNvSpPr txBox="1"/>
          <p:nvPr/>
        </p:nvSpPr>
        <p:spPr>
          <a:xfrm>
            <a:off x="3810000" y="4800600"/>
            <a:ext cx="16610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Client-server </a:t>
            </a:r>
            <a:endParaRPr lang="en-US" sz="21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48838" y="6516883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Class diagram</a:t>
            </a: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ontroll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2983831" cy="2743200"/>
          </a:xfrm>
        </p:spPr>
      </p:pic>
      <p:pic>
        <p:nvPicPr>
          <p:cNvPr id="5" name="Picture 4" descr="Datab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2013154" cy="1828800"/>
          </a:xfrm>
          <a:prstGeom prst="rect">
            <a:avLst/>
          </a:prstGeom>
        </p:spPr>
      </p:pic>
      <p:pic>
        <p:nvPicPr>
          <p:cNvPr id="6" name="Picture 5" descr="Libra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29200"/>
            <a:ext cx="3975095" cy="609600"/>
          </a:xfrm>
          <a:prstGeom prst="rect">
            <a:avLst/>
          </a:prstGeom>
        </p:spPr>
      </p:pic>
      <p:pic>
        <p:nvPicPr>
          <p:cNvPr id="7" name="Picture 6" descr="m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1524000" cy="1626511"/>
          </a:xfrm>
          <a:prstGeom prst="rect">
            <a:avLst/>
          </a:prstGeom>
        </p:spPr>
      </p:pic>
      <p:pic>
        <p:nvPicPr>
          <p:cNvPr id="9" name="Picture 8" descr="Reque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800600"/>
            <a:ext cx="1930978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3657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Package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3886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2672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6019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5943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172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Mode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1524000"/>
            <a:ext cx="2120270" cy="217711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60320" y="6541935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Sequence diagram</a:t>
            </a: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ign up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48400" cy="52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890" y="6541935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2209800" cy="1173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Database </a:t>
            </a:r>
            <a:endParaRPr lang="en-US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ataba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04800"/>
            <a:ext cx="6477000" cy="61309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29409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en-US" sz="1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742" y="6529409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1968"/>
            <a:ext cx="8686800" cy="1399032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Part 5:</a:t>
            </a:r>
            <a:b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System Implementation &amp; Test</a:t>
            </a:r>
            <a:b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7794" y="6529409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System Implementation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tem_de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1600200" cy="2140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88620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Coding convention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demo_Mode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1219200"/>
            <a:ext cx="4038600" cy="53644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29409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7794" y="6529409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Sequence diagram</a:t>
            </a:r>
            <a:endParaRPr lang="en-US" sz="4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3246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 in</a:t>
            </a:r>
            <a:endParaRPr lang="en-US" dirty="0"/>
          </a:p>
        </p:txBody>
      </p:sp>
      <p:pic>
        <p:nvPicPr>
          <p:cNvPr id="7" name="Content Placeholder 6" descr="change password_w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295077"/>
            <a:ext cx="5257800" cy="5268939"/>
          </a:xfrm>
        </p:spPr>
      </p:pic>
      <p:sp>
        <p:nvSpPr>
          <p:cNvPr id="8" name="TextBox 7"/>
          <p:cNvSpPr txBox="1"/>
          <p:nvPr/>
        </p:nvSpPr>
        <p:spPr>
          <a:xfrm>
            <a:off x="6553200" y="1981200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Sequence diagram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6416" y="6529409"/>
            <a:ext cx="3733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ollow_seque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457200"/>
            <a:ext cx="7432054" cy="5775325"/>
          </a:xfrm>
        </p:spPr>
      </p:pic>
      <p:sp>
        <p:nvSpPr>
          <p:cNvPr id="5" name="TextBox 4"/>
          <p:cNvSpPr txBox="1"/>
          <p:nvPr/>
        </p:nvSpPr>
        <p:spPr>
          <a:xfrm>
            <a:off x="6324600" y="1143000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Source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5498" y="6516883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Many kinds of project: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Charity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Entertainment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Event management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Business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Scientific research 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Personal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etc</a:t>
            </a:r>
          </a:p>
        </p:txBody>
      </p:sp>
      <p:pic>
        <p:nvPicPr>
          <p:cNvPr id="4" name="Picture 3" descr="project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78900" y="6537542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Testing model</a:t>
            </a:r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&amp;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6323810" cy="34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791200"/>
            <a:ext cx="317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Verification &amp; Validation Model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22742" y="6529409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efficiency of V&amp;V model: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Can detect defects, resolve defects and find the cause of defects in early stage of life cycle.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Reduce risks of project.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Improve quality and reliability of application.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Reduce the affect to costs and schedule</a:t>
            </a:r>
            <a:endParaRPr lang="en-US" sz="25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419600"/>
            <a:ext cx="20574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22742" y="6529409"/>
            <a:ext cx="3810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Testing environment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983550" cy="982590"/>
          </a:xfrm>
          <a:prstGeom prst="rect">
            <a:avLst/>
          </a:prstGeom>
        </p:spPr>
      </p:pic>
      <p:pic>
        <p:nvPicPr>
          <p:cNvPr id="5" name="Picture 4" descr="firef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038600"/>
            <a:ext cx="1219200" cy="1219200"/>
          </a:xfrm>
          <a:prstGeom prst="rect">
            <a:avLst/>
          </a:prstGeom>
        </p:spPr>
      </p:pic>
      <p:pic>
        <p:nvPicPr>
          <p:cNvPr id="6" name="Picture 5" descr="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752600"/>
            <a:ext cx="1219200" cy="1219200"/>
          </a:xfrm>
          <a:prstGeom prst="rect">
            <a:avLst/>
          </a:prstGeom>
        </p:spPr>
      </p:pic>
      <p:pic>
        <p:nvPicPr>
          <p:cNvPr id="7" name="Picture 6" descr="Android-4.1-Jelly-Bean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86200"/>
            <a:ext cx="1001287" cy="1403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3124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Chrome 36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Firefox 31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124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 9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55626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Android 4.1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384120" y="6541935"/>
            <a:ext cx="3886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Testing tools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Robolectric</a:t>
            </a:r>
            <a:endParaRPr lang="en-US" sz="25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Junit</a:t>
            </a:r>
            <a:endParaRPr lang="en-US" sz="25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obolectric-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86000"/>
            <a:ext cx="2695575" cy="269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09172" y="6529409"/>
            <a:ext cx="3886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 cases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TestCase_De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7924800" cy="34706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54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1824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4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results v1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9402" y="6541935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55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6221"/>
              </p:ext>
            </p:extLst>
          </p:nvPr>
        </p:nvGraphicFramePr>
        <p:xfrm>
          <a:off x="1295400" y="1524000"/>
          <a:ext cx="7543800" cy="473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592580"/>
                <a:gridCol w="960120"/>
                <a:gridCol w="838200"/>
                <a:gridCol w="762000"/>
                <a:gridCol w="1295400"/>
              </a:tblGrid>
              <a:tr h="10253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Android-app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Web-app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723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Integration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41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41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74.8%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Testing results v2</a:t>
            </a:r>
            <a:endParaRPr lang="en-US" sz="36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56116"/>
              </p:ext>
            </p:extLst>
          </p:nvPr>
        </p:nvGraphicFramePr>
        <p:xfrm>
          <a:off x="1447800" y="914400"/>
          <a:ext cx="7162801" cy="518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447800"/>
                <a:gridCol w="914400"/>
                <a:gridCol w="838200"/>
                <a:gridCol w="762000"/>
                <a:gridCol w="1295401"/>
              </a:tblGrid>
              <a:tr h="10253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test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Coverage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Android-app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Web-app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17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3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Integration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174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1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609827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Test successful coverage: 100%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83076" y="6529409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Part 6: </a:t>
            </a:r>
            <a:r>
              <a:rPr lang="en-US" sz="4400" i="1" kern="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Maintenance &amp; Future developments </a:t>
            </a:r>
            <a:endParaRPr lang="en-US" sz="4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57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0780" y="6529409"/>
            <a:ext cx="4114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709160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Review code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Running the test, debug and fix errors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Update the missing functions.</a:t>
            </a:r>
          </a:p>
          <a:p>
            <a:endParaRPr lang="en-US" i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58024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Approach to </a:t>
            </a:r>
            <a:r>
              <a:rPr lang="en-US" sz="44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7853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 app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iOS</a:t>
            </a:r>
            <a:endParaRPr lang="en-US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full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function for our application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Improve the function of convenience, flexibility and easier for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users on android application.</a:t>
            </a:r>
            <a:endParaRPr lang="en-US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chat function become real-time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real-time notification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to integrate with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drive &amp; </a:t>
            </a:r>
            <a:r>
              <a:rPr lang="en-US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dropbox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for attachment feature and file sharing</a:t>
            </a:r>
            <a:endParaRPr lang="en-US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i="1" dirty="0" smtClean="0">
              <a:solidFill>
                <a:srgbClr val="0000CC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59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4120" y="6529409"/>
            <a:ext cx="3886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nformationexchan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98" y="1981200"/>
            <a:ext cx="2717800" cy="2038350"/>
          </a:xfrm>
          <a:prstGeom prst="rect">
            <a:avLst/>
          </a:prstGeom>
        </p:spPr>
      </p:pic>
      <p:pic>
        <p:nvPicPr>
          <p:cNvPr id="5" name="Picture 4" descr="file-fold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19600"/>
            <a:ext cx="2702273" cy="1803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133600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Exchange information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Team work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 smtClean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sz="2500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Manage information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Manage people in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93306" y="6529409"/>
            <a:ext cx="4114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Lesson learned</a:t>
            </a:r>
            <a:endParaRPr 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Team work:	</a:t>
            </a: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Working in group</a:t>
            </a: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Communication</a:t>
            </a: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Resolve conflicts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Technologies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Software development processes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Management skill</a:t>
            </a:r>
            <a:endParaRPr lang="en-US" sz="21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Organize</a:t>
            </a: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Negotiate</a:t>
            </a:r>
          </a:p>
          <a:p>
            <a:pPr lvl="6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Planning</a:t>
            </a:r>
          </a:p>
        </p:txBody>
      </p:sp>
      <p:pic>
        <p:nvPicPr>
          <p:cNvPr id="4" name="Picture 3" descr="learn-thai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14800"/>
            <a:ext cx="23622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60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5498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990600"/>
            <a:ext cx="4572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7696200" y="62484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61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5498" y="6541935"/>
            <a:ext cx="39624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066800"/>
            <a:ext cx="4572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7696200" y="62484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62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2512" y="6529409"/>
            <a:ext cx="3657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5768"/>
            <a:ext cx="8229600" cy="13990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Thanks for attending!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63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1928" y="6529409"/>
            <a:ext cx="4038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Problems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Many small tasks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Members are different role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Group members need to communicate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Share and exchange information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Information need to updated frequently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Need to know working progress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Assign works for members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Manage many groups</a:t>
            </a:r>
          </a:p>
        </p:txBody>
      </p:sp>
      <p:pic>
        <p:nvPicPr>
          <p:cNvPr id="4" name="Picture 3" descr="Probl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86200"/>
            <a:ext cx="2590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554461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3536" y="6529409"/>
            <a:ext cx="42672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Our proposal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7091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1FB7AD"/>
                </a:solidFill>
              </a:rPr>
              <a:t>Our proposal </a:t>
            </a:r>
            <a:r>
              <a:rPr lang="en-US" dirty="0">
                <a:solidFill>
                  <a:srgbClr val="1FB7AD"/>
                </a:solidFill>
              </a:rPr>
              <a:t>to </a:t>
            </a:r>
            <a:r>
              <a:rPr lang="en-US" dirty="0" smtClean="0">
                <a:solidFill>
                  <a:srgbClr val="1FB7AD"/>
                </a:solidFill>
              </a:rPr>
              <a:t>increase </a:t>
            </a:r>
            <a:r>
              <a:rPr lang="en-US" dirty="0">
                <a:solidFill>
                  <a:srgbClr val="1FB7AD"/>
                </a:solidFill>
              </a:rPr>
              <a:t>work's </a:t>
            </a:r>
            <a:r>
              <a:rPr lang="en-US" dirty="0" smtClean="0">
                <a:solidFill>
                  <a:srgbClr val="1FB7AD"/>
                </a:solidFill>
              </a:rPr>
              <a:t>effective: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1FB7AD"/>
                </a:solidFill>
              </a:rPr>
              <a:t>Brings </a:t>
            </a:r>
            <a:r>
              <a:rPr lang="en-US" dirty="0">
                <a:solidFill>
                  <a:srgbClr val="1FB7AD"/>
                </a:solidFill>
              </a:rPr>
              <a:t>better user </a:t>
            </a:r>
            <a:r>
              <a:rPr lang="en-US" dirty="0" smtClean="0">
                <a:solidFill>
                  <a:srgbClr val="1FB7AD"/>
                </a:solidFill>
              </a:rPr>
              <a:t>experience.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1FB7AD"/>
                </a:solidFill>
              </a:rPr>
              <a:t>Comfortable.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1FB7AD"/>
                </a:solidFill>
              </a:rPr>
              <a:t>Professional to </a:t>
            </a:r>
            <a:r>
              <a:rPr lang="en-US" dirty="0" smtClean="0">
                <a:solidFill>
                  <a:srgbClr val="1FB7AD"/>
                </a:solidFill>
              </a:rPr>
              <a:t>work.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1FB7AD"/>
                </a:solidFill>
              </a:rPr>
              <a:t>Professional to manage group and project when users work like a team or user want to manage their plan.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>
              <a:solidFill>
                <a:srgbClr val="1FB7A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8818" y="6529409"/>
            <a:ext cx="44196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Our proposal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Haki</a:t>
            </a:r>
            <a:r>
              <a:rPr lang="en-US" sz="2500" dirty="0" smtClean="0">
                <a:solidFill>
                  <a:srgbClr val="1FB7AD"/>
                </a:solidFill>
                <a:latin typeface="Arial" pitchFamily="34" charset="0"/>
                <a:cs typeface="Arial" pitchFamily="34" charset="0"/>
              </a:rPr>
              <a:t> is developed on Android and Web browser</a:t>
            </a:r>
            <a:endParaRPr lang="en-US" sz="2500" dirty="0">
              <a:solidFill>
                <a:srgbClr val="1FB7A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ell-Phones-Android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24200"/>
            <a:ext cx="2590800" cy="2590800"/>
          </a:xfrm>
          <a:prstGeom prst="rect">
            <a:avLst/>
          </a:prstGeom>
        </p:spPr>
      </p:pic>
      <p:pic>
        <p:nvPicPr>
          <p:cNvPr id="5" name="Picture 4" descr="comp_lap_repa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95600"/>
            <a:ext cx="389531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sharing website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541935"/>
            <a:ext cx="762000" cy="365125"/>
          </a:xfrm>
        </p:spPr>
        <p:txBody>
          <a:bodyPr/>
          <a:lstStyle/>
          <a:p>
            <a:fld id="{93798E68-28E0-4962-9E31-F21C5517F38F}" type="slidenum"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79736" y="6529409"/>
            <a:ext cx="41910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Team Collaboration Application Slide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672</TotalTime>
  <Words>1451</Words>
  <Application>Microsoft Office PowerPoint</Application>
  <PresentationFormat>On-screen Show (4:3)</PresentationFormat>
  <Paragraphs>512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Apex</vt:lpstr>
      <vt:lpstr>     Capstone Project         DocumenT</vt:lpstr>
      <vt:lpstr>  Contents</vt:lpstr>
      <vt:lpstr>   Part 1:     Introduction</vt:lpstr>
      <vt:lpstr>  The People</vt:lpstr>
      <vt:lpstr>   Background</vt:lpstr>
      <vt:lpstr>  Background</vt:lpstr>
      <vt:lpstr>Problems</vt:lpstr>
      <vt:lpstr>Our proposal</vt:lpstr>
      <vt:lpstr>   Our proposal</vt:lpstr>
      <vt:lpstr>Part 2: Project Management                      Plan      </vt:lpstr>
      <vt:lpstr>PowerPoint Presentation</vt:lpstr>
      <vt:lpstr>   The Proposed System &amp; Scope</vt:lpstr>
      <vt:lpstr>Development Technologies</vt:lpstr>
      <vt:lpstr>Process model</vt:lpstr>
      <vt:lpstr>  Project organization</vt:lpstr>
      <vt:lpstr>   Project Planning</vt:lpstr>
      <vt:lpstr>Team management</vt:lpstr>
      <vt:lpstr>Risk Management</vt:lpstr>
      <vt:lpstr>  Quality Control</vt:lpstr>
      <vt:lpstr>Part 3: System Requirement Specifications </vt:lpstr>
      <vt:lpstr>  System Requirement Specifications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Functional requirement</vt:lpstr>
      <vt:lpstr>Use case specification</vt:lpstr>
      <vt:lpstr>      System Requirement Specifications</vt:lpstr>
      <vt:lpstr>Non-Functional requirement</vt:lpstr>
      <vt:lpstr>Non-Functional requirement</vt:lpstr>
      <vt:lpstr>      Part 4:       System Design Description </vt:lpstr>
      <vt:lpstr>   System Logical Architecture</vt:lpstr>
      <vt:lpstr>   System Physical Architecture</vt:lpstr>
      <vt:lpstr>Class diagram</vt:lpstr>
      <vt:lpstr>Sequence diagram</vt:lpstr>
      <vt:lpstr>Database </vt:lpstr>
      <vt:lpstr>Part 5:     System Implementation &amp; Test </vt:lpstr>
      <vt:lpstr>System Implementation</vt:lpstr>
      <vt:lpstr>Sequence diagram</vt:lpstr>
      <vt:lpstr>PowerPoint Presentation</vt:lpstr>
      <vt:lpstr>Test</vt:lpstr>
      <vt:lpstr>Test</vt:lpstr>
      <vt:lpstr>   Testing environment</vt:lpstr>
      <vt:lpstr>Testing tools</vt:lpstr>
      <vt:lpstr>Test cases</vt:lpstr>
      <vt:lpstr>Testing results v1</vt:lpstr>
      <vt:lpstr>Testing results v2</vt:lpstr>
      <vt:lpstr>Part 6: Maintenance &amp; Future developments </vt:lpstr>
      <vt:lpstr>Maintenance</vt:lpstr>
      <vt:lpstr>Approach to development</vt:lpstr>
      <vt:lpstr>Lesson learned</vt:lpstr>
      <vt:lpstr>PowerPoint Presentation</vt:lpstr>
      <vt:lpstr>PowerPoint Presentation</vt:lpstr>
      <vt:lpstr>    Thanks for attending!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 Document</dc:title>
  <dc:creator>Gin</dc:creator>
  <cp:lastModifiedBy>Chiendhse02258</cp:lastModifiedBy>
  <cp:revision>93</cp:revision>
  <dcterms:created xsi:type="dcterms:W3CDTF">2014-08-08T03:39:10Z</dcterms:created>
  <dcterms:modified xsi:type="dcterms:W3CDTF">2014-08-20T15:01:23Z</dcterms:modified>
</cp:coreProperties>
</file>