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44"/>
  </p:notesMasterIdLst>
  <p:sldIdLst>
    <p:sldId id="333" r:id="rId2"/>
    <p:sldId id="257" r:id="rId3"/>
    <p:sldId id="260" r:id="rId4"/>
    <p:sldId id="303" r:id="rId5"/>
    <p:sldId id="307" r:id="rId6"/>
    <p:sldId id="304" r:id="rId7"/>
    <p:sldId id="308" r:id="rId8"/>
    <p:sldId id="326" r:id="rId9"/>
    <p:sldId id="305" r:id="rId10"/>
    <p:sldId id="306" r:id="rId11"/>
    <p:sldId id="291" r:id="rId12"/>
    <p:sldId id="327" r:id="rId13"/>
    <p:sldId id="329" r:id="rId14"/>
    <p:sldId id="331" r:id="rId15"/>
    <p:sldId id="332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271" r:id="rId25"/>
    <p:sldId id="336" r:id="rId26"/>
    <p:sldId id="337" r:id="rId27"/>
    <p:sldId id="338" r:id="rId28"/>
    <p:sldId id="339" r:id="rId29"/>
    <p:sldId id="340" r:id="rId30"/>
    <p:sldId id="341" r:id="rId31"/>
    <p:sldId id="295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299" r:id="rId41"/>
    <p:sldId id="301" r:id="rId42"/>
    <p:sldId id="294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FB9D7"/>
    <a:srgbClr val="808080"/>
    <a:srgbClr val="969696"/>
    <a:srgbClr val="FF7F00"/>
    <a:srgbClr val="333333"/>
    <a:srgbClr val="EC2C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0496" autoAdjust="0"/>
  </p:normalViewPr>
  <p:slideViewPr>
    <p:cSldViewPr>
      <p:cViewPr varScale="1">
        <p:scale>
          <a:sx n="94" d="100"/>
          <a:sy n="9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836A8-766F-419A-A7D1-783515466056}" type="doc">
      <dgm:prSet loTypeId="urn:microsoft.com/office/officeart/2005/8/layout/vList3#3" loCatId="list" qsTypeId="urn:microsoft.com/office/officeart/2005/8/quickstyle/simple1" qsCatId="simple" csTypeId="urn:microsoft.com/office/officeart/2005/8/colors/colorful2" csCatId="colorful" phldr="1"/>
      <dgm:spPr/>
    </dgm:pt>
    <dgm:pt modelId="{70BAECF2-021C-42A8-8543-7BD2EBF141E8}">
      <dgm:prSet phldrT="[Text]" custT="1"/>
      <dgm:spPr/>
      <dgm:t>
        <a:bodyPr/>
        <a:lstStyle/>
        <a:p>
          <a:pPr algn="ctr"/>
          <a:r>
            <a:rPr lang="en-US" sz="2800" b="0" dirty="0" smtClean="0">
              <a:solidFill>
                <a:schemeClr val="tx1"/>
              </a:solidFill>
            </a:rPr>
            <a:t>Functional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0" dirty="0" smtClean="0">
              <a:solidFill>
                <a:schemeClr val="tx1"/>
              </a:solidFill>
            </a:rPr>
            <a:t>requirements</a:t>
          </a:r>
          <a:endParaRPr lang="en-US" sz="2800" b="0" dirty="0">
            <a:solidFill>
              <a:schemeClr val="tx1"/>
            </a:solidFill>
          </a:endParaRPr>
        </a:p>
      </dgm:t>
    </dgm:pt>
    <dgm:pt modelId="{4BA6EF97-8050-40AF-AC84-AB8468A3AD63}" type="parTrans" cxnId="{74703139-66F8-4EE8-A752-56C2B066C1E8}">
      <dgm:prSet/>
      <dgm:spPr/>
      <dgm:t>
        <a:bodyPr/>
        <a:lstStyle/>
        <a:p>
          <a:endParaRPr lang="en-US"/>
        </a:p>
      </dgm:t>
    </dgm:pt>
    <dgm:pt modelId="{81C00CDA-1886-47C3-AD28-33A467305C2C}" type="sibTrans" cxnId="{74703139-66F8-4EE8-A752-56C2B066C1E8}">
      <dgm:prSet/>
      <dgm:spPr/>
      <dgm:t>
        <a:bodyPr/>
        <a:lstStyle/>
        <a:p>
          <a:endParaRPr lang="en-US"/>
        </a:p>
      </dgm:t>
    </dgm:pt>
    <dgm:pt modelId="{4895711F-914E-4260-82B2-5071892F1D05}">
      <dgm:prSet phldrT="[Text]" custT="1"/>
      <dgm:spPr/>
      <dgm:t>
        <a:bodyPr/>
        <a:lstStyle/>
        <a:p>
          <a:r>
            <a:rPr lang="en-US" sz="2800" b="0" dirty="0" smtClean="0">
              <a:solidFill>
                <a:schemeClr val="tx1"/>
              </a:solidFill>
            </a:rPr>
            <a:t>Non-functional </a:t>
          </a:r>
          <a:r>
            <a:rPr lang="en-US" sz="2800" b="0" dirty="0" smtClean="0">
              <a:solidFill>
                <a:schemeClr val="tx1"/>
              </a:solidFill>
            </a:rPr>
            <a:t>requirements</a:t>
          </a:r>
          <a:endParaRPr lang="en-US" sz="4000" b="0" dirty="0">
            <a:solidFill>
              <a:schemeClr val="tx1"/>
            </a:solidFill>
          </a:endParaRPr>
        </a:p>
      </dgm:t>
    </dgm:pt>
    <dgm:pt modelId="{ACE2A01C-5192-4E09-AD29-646184CAA2C6}" type="parTrans" cxnId="{434D8D23-AF58-40C4-B161-C8CFFEC1D516}">
      <dgm:prSet/>
      <dgm:spPr/>
      <dgm:t>
        <a:bodyPr/>
        <a:lstStyle/>
        <a:p>
          <a:endParaRPr lang="en-US"/>
        </a:p>
      </dgm:t>
    </dgm:pt>
    <dgm:pt modelId="{71F0D450-04F3-41AB-B303-92D835413FC9}" type="sibTrans" cxnId="{434D8D23-AF58-40C4-B161-C8CFFEC1D516}">
      <dgm:prSet/>
      <dgm:spPr/>
      <dgm:t>
        <a:bodyPr/>
        <a:lstStyle/>
        <a:p>
          <a:endParaRPr lang="en-US"/>
        </a:p>
      </dgm:t>
    </dgm:pt>
    <dgm:pt modelId="{D6E6BE57-B49B-4009-BF5D-63251F0A4E90}" type="pres">
      <dgm:prSet presAssocID="{BB6836A8-766F-419A-A7D1-783515466056}" presName="linearFlow" presStyleCnt="0">
        <dgm:presLayoutVars>
          <dgm:dir/>
          <dgm:resizeHandles val="exact"/>
        </dgm:presLayoutVars>
      </dgm:prSet>
      <dgm:spPr/>
    </dgm:pt>
    <dgm:pt modelId="{99B5F101-1347-4DFE-8288-DA7791CA152B}" type="pres">
      <dgm:prSet presAssocID="{70BAECF2-021C-42A8-8543-7BD2EBF141E8}" presName="composite" presStyleCnt="0"/>
      <dgm:spPr/>
    </dgm:pt>
    <dgm:pt modelId="{7ABFEED0-BDE0-499C-BAF0-04C746E2F400}" type="pres">
      <dgm:prSet presAssocID="{70BAECF2-021C-42A8-8543-7BD2EBF141E8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E6527D-8DF6-49D9-81D2-651F55B74925}" type="pres">
      <dgm:prSet presAssocID="{70BAECF2-021C-42A8-8543-7BD2EBF141E8}" presName="txShp" presStyleLbl="node1" presStyleIdx="0" presStyleCnt="2" custScaleX="128582" custLinFactNeighborX="20163" custLinFactNeighborY="38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C71D2-07D9-4A3A-AEED-C17869C835DE}" type="pres">
      <dgm:prSet presAssocID="{81C00CDA-1886-47C3-AD28-33A467305C2C}" presName="spacing" presStyleCnt="0"/>
      <dgm:spPr/>
    </dgm:pt>
    <dgm:pt modelId="{8EC993FE-F90D-4AB1-9EC0-5B83740A8267}" type="pres">
      <dgm:prSet presAssocID="{4895711F-914E-4260-82B2-5071892F1D05}" presName="composite" presStyleCnt="0"/>
      <dgm:spPr/>
    </dgm:pt>
    <dgm:pt modelId="{78191390-984A-4405-AC98-CE5DE3C0AEEB}" type="pres">
      <dgm:prSet presAssocID="{4895711F-914E-4260-82B2-5071892F1D05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69D107F-C5C6-4595-9259-7BB6B84853CF}" type="pres">
      <dgm:prSet presAssocID="{4895711F-914E-4260-82B2-5071892F1D05}" presName="txShp" presStyleLbl="node1" presStyleIdx="1" presStyleCnt="2" custScaleX="132342" custLinFactNeighborX="9312" custLinFactNeighborY="-5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746F3A-591F-4061-BA0E-EE2202528F1F}" type="presOf" srcId="{BB6836A8-766F-419A-A7D1-783515466056}" destId="{D6E6BE57-B49B-4009-BF5D-63251F0A4E90}" srcOrd="0" destOrd="0" presId="urn:microsoft.com/office/officeart/2005/8/layout/vList3#3"/>
    <dgm:cxn modelId="{74703139-66F8-4EE8-A752-56C2B066C1E8}" srcId="{BB6836A8-766F-419A-A7D1-783515466056}" destId="{70BAECF2-021C-42A8-8543-7BD2EBF141E8}" srcOrd="0" destOrd="0" parTransId="{4BA6EF97-8050-40AF-AC84-AB8468A3AD63}" sibTransId="{81C00CDA-1886-47C3-AD28-33A467305C2C}"/>
    <dgm:cxn modelId="{E348F000-A743-41B1-910C-4CFBDC0371A3}" type="presOf" srcId="{4895711F-914E-4260-82B2-5071892F1D05}" destId="{069D107F-C5C6-4595-9259-7BB6B84853CF}" srcOrd="0" destOrd="0" presId="urn:microsoft.com/office/officeart/2005/8/layout/vList3#3"/>
    <dgm:cxn modelId="{434D8D23-AF58-40C4-B161-C8CFFEC1D516}" srcId="{BB6836A8-766F-419A-A7D1-783515466056}" destId="{4895711F-914E-4260-82B2-5071892F1D05}" srcOrd="1" destOrd="0" parTransId="{ACE2A01C-5192-4E09-AD29-646184CAA2C6}" sibTransId="{71F0D450-04F3-41AB-B303-92D835413FC9}"/>
    <dgm:cxn modelId="{B093E527-6271-4FC6-AD6E-76205ADA3AE8}" type="presOf" srcId="{70BAECF2-021C-42A8-8543-7BD2EBF141E8}" destId="{99E6527D-8DF6-49D9-81D2-651F55B74925}" srcOrd="0" destOrd="0" presId="urn:microsoft.com/office/officeart/2005/8/layout/vList3#3"/>
    <dgm:cxn modelId="{501FCE7C-79CE-42D1-BE88-7F78771F2A09}" type="presParOf" srcId="{D6E6BE57-B49B-4009-BF5D-63251F0A4E90}" destId="{99B5F101-1347-4DFE-8288-DA7791CA152B}" srcOrd="0" destOrd="0" presId="urn:microsoft.com/office/officeart/2005/8/layout/vList3#3"/>
    <dgm:cxn modelId="{D802E5BB-0EC1-47B0-BC97-77DEFEB28DCA}" type="presParOf" srcId="{99B5F101-1347-4DFE-8288-DA7791CA152B}" destId="{7ABFEED0-BDE0-499C-BAF0-04C746E2F400}" srcOrd="0" destOrd="0" presId="urn:microsoft.com/office/officeart/2005/8/layout/vList3#3"/>
    <dgm:cxn modelId="{32F17121-BF9C-4BA6-B339-7397F45EBAD4}" type="presParOf" srcId="{99B5F101-1347-4DFE-8288-DA7791CA152B}" destId="{99E6527D-8DF6-49D9-81D2-651F55B74925}" srcOrd="1" destOrd="0" presId="urn:microsoft.com/office/officeart/2005/8/layout/vList3#3"/>
    <dgm:cxn modelId="{CEE30926-29B7-4EFB-A735-8A491085AF8A}" type="presParOf" srcId="{D6E6BE57-B49B-4009-BF5D-63251F0A4E90}" destId="{0B6C71D2-07D9-4A3A-AEED-C17869C835DE}" srcOrd="1" destOrd="0" presId="urn:microsoft.com/office/officeart/2005/8/layout/vList3#3"/>
    <dgm:cxn modelId="{CD6E7C8A-59B1-4714-9503-EE6315B8D84B}" type="presParOf" srcId="{D6E6BE57-B49B-4009-BF5D-63251F0A4E90}" destId="{8EC993FE-F90D-4AB1-9EC0-5B83740A8267}" srcOrd="2" destOrd="0" presId="urn:microsoft.com/office/officeart/2005/8/layout/vList3#3"/>
    <dgm:cxn modelId="{3BC09447-DA0A-49FA-A9DE-F8C5623AD3AF}" type="presParOf" srcId="{8EC993FE-F90D-4AB1-9EC0-5B83740A8267}" destId="{78191390-984A-4405-AC98-CE5DE3C0AEEB}" srcOrd="0" destOrd="0" presId="urn:microsoft.com/office/officeart/2005/8/layout/vList3#3"/>
    <dgm:cxn modelId="{F45E62D5-E12F-4834-A20F-FBB2C31ED78D}" type="presParOf" srcId="{8EC993FE-F90D-4AB1-9EC0-5B83740A8267}" destId="{069D107F-C5C6-4595-9259-7BB6B84853CF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527D-8DF6-49D9-81D2-651F55B74925}">
      <dsp:nvSpPr>
        <dsp:cNvPr id="0" name=""/>
        <dsp:cNvSpPr/>
      </dsp:nvSpPr>
      <dsp:spPr>
        <a:xfrm rot="10800000">
          <a:off x="850360" y="55986"/>
          <a:ext cx="5017039" cy="1449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07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Functional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0" kern="1200" dirty="0" smtClean="0">
              <a:solidFill>
                <a:schemeClr val="tx1"/>
              </a:solidFill>
            </a:rPr>
            <a:t>requirements</a:t>
          </a:r>
          <a:endParaRPr lang="en-US" sz="2800" b="0" kern="1200" dirty="0">
            <a:solidFill>
              <a:schemeClr val="tx1"/>
            </a:solidFill>
          </a:endParaRPr>
        </a:p>
      </dsp:txBody>
      <dsp:txXfrm rot="10800000">
        <a:off x="1212667" y="55986"/>
        <a:ext cx="4654732" cy="1449230"/>
      </dsp:txXfrm>
    </dsp:sp>
    <dsp:sp modelId="{7ABFEED0-BDE0-499C-BAF0-04C746E2F400}">
      <dsp:nvSpPr>
        <dsp:cNvPr id="0" name=""/>
        <dsp:cNvSpPr/>
      </dsp:nvSpPr>
      <dsp:spPr>
        <a:xfrm>
          <a:off x="341677" y="756"/>
          <a:ext cx="1449230" cy="14492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D107F-C5C6-4595-9259-7BB6B84853CF}">
      <dsp:nvSpPr>
        <dsp:cNvPr id="0" name=""/>
        <dsp:cNvSpPr/>
      </dsp:nvSpPr>
      <dsp:spPr>
        <a:xfrm rot="10800000">
          <a:off x="703652" y="1808580"/>
          <a:ext cx="5163747" cy="1449230"/>
        </a:xfrm>
        <a:prstGeom prst="homePlate">
          <a:avLst/>
        </a:prstGeom>
        <a:solidFill>
          <a:schemeClr val="accent2">
            <a:hueOff val="96493"/>
            <a:satOff val="-22184"/>
            <a:lumOff val="-26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07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tx1"/>
              </a:solidFill>
            </a:rPr>
            <a:t>Non-functional </a:t>
          </a:r>
          <a:r>
            <a:rPr lang="en-US" sz="2800" b="0" kern="1200" dirty="0" smtClean="0">
              <a:solidFill>
                <a:schemeClr val="tx1"/>
              </a:solidFill>
            </a:rPr>
            <a:t>requirements</a:t>
          </a:r>
          <a:endParaRPr lang="en-US" sz="4000" b="0" kern="1200" dirty="0">
            <a:solidFill>
              <a:schemeClr val="tx1"/>
            </a:solidFill>
          </a:endParaRPr>
        </a:p>
      </dsp:txBody>
      <dsp:txXfrm rot="10800000">
        <a:off x="1065959" y="1808580"/>
        <a:ext cx="4801440" cy="1449230"/>
      </dsp:txXfrm>
    </dsp:sp>
    <dsp:sp modelId="{78191390-984A-4405-AC98-CE5DE3C0AEEB}">
      <dsp:nvSpPr>
        <dsp:cNvPr id="0" name=""/>
        <dsp:cNvSpPr/>
      </dsp:nvSpPr>
      <dsp:spPr>
        <a:xfrm>
          <a:off x="305000" y="1882593"/>
          <a:ext cx="1449230" cy="144923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F2EDDF-53BD-43A0-BA3A-2C1DA5B1E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2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EDDF-53BD-43A0-BA3A-2C1DA5B1E4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2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đang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còn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lỏng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hỏa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EDDF-53BD-43A0-BA3A-2C1DA5B1E4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4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(?)</a:t>
            </a:r>
            <a:r>
              <a:rPr lang="en-US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Pros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cons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EDDF-53BD-43A0-BA3A-2C1DA5B1E4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(?)</a:t>
            </a:r>
            <a:r>
              <a:rPr lang="en-US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Pros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cons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slide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2EDDF-53BD-43A0-BA3A-2C1DA5B1E4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9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B975-FFD3-492F-80D6-2F8E30D6D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A23AF-8439-4E49-8DEE-3A6D10B9B6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B850-CA7D-4539-850B-59DC779D80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2829-49E3-4E17-B3A1-69417714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3330E-6C32-4BFE-8810-01D51B73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DCF0-D2CB-4FE5-BA28-8D3CBF35D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23176-D4F8-40F6-853D-07FA7FED1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2CAFE-1915-4C47-8B69-5B6D3A95C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B665-8611-4CB3-9D50-2F866A3C39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AB3A-3480-47E4-B19B-DFC9346851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B35E-5399-4F75-922A-589ECD53FB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255E-B821-4E9D-B240-8259A4F446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366" y="147320"/>
            <a:ext cx="6302375" cy="99568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Railway Ticket Reservation </a:t>
            </a:r>
            <a:r>
              <a:rPr lang="en-US" sz="4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</a:t>
            </a:r>
          </a:p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2" descr="http://inside.fpt-academy.edu.vn/file.php/1/logoDHF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42993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3102982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Supervisors : </a:t>
            </a:r>
            <a:r>
              <a:rPr lang="en-US" dirty="0" smtClean="0">
                <a:solidFill>
                  <a:srgbClr val="000000"/>
                </a:solidFill>
              </a:rPr>
              <a:t>Mr. </a:t>
            </a:r>
            <a:r>
              <a:rPr lang="en-US" dirty="0" err="1" smtClean="0">
                <a:solidFill>
                  <a:srgbClr val="000000"/>
                </a:solidFill>
              </a:rPr>
              <a:t>Bùi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Đình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Chiến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RTRS member :</a:t>
            </a:r>
            <a:endParaRPr lang="en-US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Nguyễn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Hùng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Đức</a:t>
            </a:r>
            <a:r>
              <a:rPr lang="en-US" dirty="0">
                <a:solidFill>
                  <a:srgbClr val="000000"/>
                </a:solidFill>
              </a:rPr>
              <a:t> (02137)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Trần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Bửu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Huy</a:t>
            </a:r>
            <a:r>
              <a:rPr lang="en-US" dirty="0">
                <a:solidFill>
                  <a:srgbClr val="000000"/>
                </a:solidFill>
              </a:rPr>
              <a:t> (02277)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Lê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Huy</a:t>
            </a:r>
            <a:r>
              <a:rPr lang="en-US" dirty="0">
                <a:solidFill>
                  <a:srgbClr val="000000"/>
                </a:solidFill>
              </a:rPr>
              <a:t> (02225)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Nguyễn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Đức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Phương</a:t>
            </a:r>
            <a:r>
              <a:rPr lang="en-US" dirty="0">
                <a:solidFill>
                  <a:srgbClr val="000000"/>
                </a:solidFill>
              </a:rPr>
              <a:t>(01820)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000000"/>
                </a:solidFill>
              </a:rPr>
              <a:t>Lê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Bảo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Thắng</a:t>
            </a:r>
            <a:r>
              <a:rPr lang="en-US" dirty="0">
                <a:solidFill>
                  <a:srgbClr val="000000"/>
                </a:solidFill>
              </a:rPr>
              <a:t> (01163)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4" descr="C:\Users\Phuong\Dropbox\RTRS_FPT\Logo\uncle chi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60" y="160020"/>
            <a:ext cx="2514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514599"/>
            <a:ext cx="8229600" cy="3611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Phuong\Desktop\victoria_express_big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399"/>
            <a:ext cx="4762500" cy="224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Expected system</a:t>
            </a:r>
          </a:p>
        </p:txBody>
      </p:sp>
      <p:pic>
        <p:nvPicPr>
          <p:cNvPr id="2051" name="Picture 3" descr="C:\Users\Phuong\Desktop\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371600"/>
            <a:ext cx="8407264" cy="46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27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    </a:t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sz="4400" b="1" dirty="0" smtClean="0">
                <a:solidFill>
                  <a:srgbClr val="0070C0"/>
                </a:solidFill>
              </a:rPr>
              <a:t>    Project 	  			Management </a:t>
            </a:r>
            <a:r>
              <a:rPr lang="en-US" sz="4400" b="1" dirty="0">
                <a:solidFill>
                  <a:srgbClr val="0070C0"/>
                </a:solidFill>
              </a:rPr>
              <a:t>Plan</a:t>
            </a:r>
            <a:br>
              <a:rPr lang="en-US" sz="4400" b="1" dirty="0">
                <a:solidFill>
                  <a:srgbClr val="0070C0"/>
                </a:solidFill>
              </a:rPr>
            </a:b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" name="Picture 8" descr="num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81000"/>
            <a:ext cx="41426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utoShape 20"/>
          <p:cNvSpPr>
            <a:spLocks noChangeArrowheads="1"/>
          </p:cNvSpPr>
          <p:nvPr/>
        </p:nvSpPr>
        <p:spPr bwMode="gray">
          <a:xfrm>
            <a:off x="2133600" y="240463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2757777" y="2389867"/>
            <a:ext cx="4081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Software Process Model</a:t>
            </a:r>
          </a:p>
        </p:txBody>
      </p:sp>
      <p:sp>
        <p:nvSpPr>
          <p:cNvPr id="61" name="AutoShape 22"/>
          <p:cNvSpPr>
            <a:spLocks noChangeArrowheads="1"/>
          </p:cNvSpPr>
          <p:nvPr/>
        </p:nvSpPr>
        <p:spPr bwMode="gray">
          <a:xfrm>
            <a:off x="2133600" y="315393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3"/>
          <p:cNvSpPr>
            <a:spLocks noChangeArrowheads="1"/>
          </p:cNvSpPr>
          <p:nvPr/>
        </p:nvSpPr>
        <p:spPr bwMode="auto">
          <a:xfrm>
            <a:off x="2757487" y="3141687"/>
            <a:ext cx="10005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WBS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3" name="AutoShape 24"/>
          <p:cNvSpPr>
            <a:spLocks noChangeArrowheads="1"/>
          </p:cNvSpPr>
          <p:nvPr/>
        </p:nvSpPr>
        <p:spPr bwMode="gray">
          <a:xfrm>
            <a:off x="2130425" y="389688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2757487" y="3913867"/>
            <a:ext cx="33782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Tool &amp; Technologies</a:t>
            </a:r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gray">
          <a:xfrm>
            <a:off x="2044700" y="2522108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7"/>
          <p:cNvSpPr>
            <a:spLocks noChangeArrowheads="1"/>
          </p:cNvSpPr>
          <p:nvPr/>
        </p:nvSpPr>
        <p:spPr bwMode="gray">
          <a:xfrm>
            <a:off x="2057400" y="3287283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gray">
          <a:xfrm>
            <a:off x="2057400" y="4042933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29"/>
          <p:cNvSpPr>
            <a:spLocks noChangeArrowheads="1"/>
          </p:cNvSpPr>
          <p:nvPr/>
        </p:nvSpPr>
        <p:spPr bwMode="gray">
          <a:xfrm>
            <a:off x="2133600" y="4628721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746844" y="4589487"/>
            <a:ext cx="39036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Risk Management Plan</a:t>
            </a:r>
          </a:p>
        </p:txBody>
      </p:sp>
      <p:sp>
        <p:nvSpPr>
          <p:cNvPr id="70" name="Oval 31"/>
          <p:cNvSpPr>
            <a:spLocks noChangeArrowheads="1"/>
          </p:cNvSpPr>
          <p:nvPr/>
        </p:nvSpPr>
        <p:spPr bwMode="gray">
          <a:xfrm>
            <a:off x="2044700" y="476683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40712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Software Process Model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80" y="1524000"/>
            <a:ext cx="57531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4744720"/>
            <a:ext cx="8229600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cs typeface="Arial" pitchFamily="34" charset="0"/>
              </a:rPr>
              <a:t>Flexible to change requirements.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cs typeface="Arial" pitchFamily="34" charset="0"/>
              </a:rPr>
              <a:t>Easy for team members who do not have much experience.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>
                <a:cs typeface="Arial" pitchFamily="34" charset="0"/>
              </a:rPr>
              <a:t>Earlier defects detection and less costly to fix.</a:t>
            </a:r>
          </a:p>
        </p:txBody>
      </p:sp>
    </p:spTree>
    <p:extLst>
      <p:ext uri="{BB962C8B-B14F-4D97-AF65-F5344CB8AC3E}">
        <p14:creationId xmlns:p14="http://schemas.microsoft.com/office/powerpoint/2010/main" val="169901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WBS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232553"/>
              </p:ext>
            </p:extLst>
          </p:nvPr>
        </p:nvGraphicFramePr>
        <p:xfrm>
          <a:off x="76199" y="990600"/>
          <a:ext cx="8991601" cy="538473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819821"/>
                <a:gridCol w="3606299"/>
                <a:gridCol w="1152201"/>
                <a:gridCol w="1772621"/>
                <a:gridCol w="1640659"/>
              </a:tblGrid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WBS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Name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Duration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Start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Finish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Initiating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days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1/6/14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 1/20/14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Planning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1/13/14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 1/21/14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Executing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54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1/20/14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 4/17/14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3.1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Phase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1/20/14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3/17/14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3.1.1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Requirement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1/20/14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 2/17/14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3.1.2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Design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 days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 2/18/14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 3/5/14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3.1.3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Implementation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3/3/14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 3/14/14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3.1.4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Testing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Sun 2/16/14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 3/14/14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3.1.5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Documentation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 3/12/14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 3/14/14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Phase 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 days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 3/17/14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 4/11/14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3.2.1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Requirement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 days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3/17/14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 3/19/14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3.2.2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    Design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 days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Thu 3/20/14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Wed 3/26/14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3.2.3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Implementation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 days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 3/27/14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 4/10/14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3.2.4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Testing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 days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Tue 3/18/14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 4/11/14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3.2.5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Documentation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Thu 4/10/14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 4/11/14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Phase 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 4/14/14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 4/17/14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3.3.1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Random test and fix bug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Tue 4/15/14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 4/17/14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3.3.2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   Finalize source code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 day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Thu 4/17/14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Thu 4/17/14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Monitoring and Controlling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 days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1/6/14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 4/25/14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4.1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Deliver Plan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 1/6/14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Fri 4/25/14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4.2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Weekly Meeting with Supervisor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Tue 1/7/14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Tue 4/15/14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4.3</a:t>
                      </a:r>
                      <a:endParaRPr lang="en-US" sz="11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  Progress Report Submitted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 1/6/14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Mon 4/21/14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Closing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 days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Sat 4/19/14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Thu 5/1/14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26" marR="7026" marT="7026" marB="702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844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Tool &amp; Technologies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300" b="1" dirty="0"/>
              <a:t>Language</a:t>
            </a:r>
            <a:r>
              <a:rPr lang="en-US" sz="2300" dirty="0"/>
              <a:t>: Java, HTML, JavaScript. </a:t>
            </a:r>
          </a:p>
          <a:p>
            <a:pPr lvl="0"/>
            <a:r>
              <a:rPr lang="en-US" sz="2300" b="1" dirty="0"/>
              <a:t>Front‐end technologies</a:t>
            </a:r>
            <a:r>
              <a:rPr lang="en-US" sz="2300" dirty="0"/>
              <a:t>: Struts2 and Hibernate3, jQuery, AJAX. </a:t>
            </a:r>
          </a:p>
          <a:p>
            <a:pPr lvl="0"/>
            <a:r>
              <a:rPr lang="en-US" sz="2300" b="1" dirty="0"/>
              <a:t>Architecture and design patterns</a:t>
            </a:r>
            <a:r>
              <a:rPr lang="en-US" sz="2300" dirty="0"/>
              <a:t>: MVC</a:t>
            </a:r>
            <a:r>
              <a:rPr lang="en-US" sz="2300" dirty="0" smtClean="0"/>
              <a:t>.</a:t>
            </a:r>
            <a:endParaRPr lang="en-US" sz="2300" dirty="0"/>
          </a:p>
          <a:p>
            <a:pPr lvl="0"/>
            <a:r>
              <a:rPr lang="en-US" sz="2300" b="1" dirty="0"/>
              <a:t>Database</a:t>
            </a:r>
            <a:r>
              <a:rPr lang="en-US" sz="2300" dirty="0"/>
              <a:t>:  SQL Server. </a:t>
            </a:r>
          </a:p>
          <a:p>
            <a:pPr lvl="0"/>
            <a:r>
              <a:rPr lang="en-US" sz="2300" b="1" dirty="0"/>
              <a:t>Development tools:</a:t>
            </a:r>
            <a:r>
              <a:rPr lang="en-US" sz="2300" dirty="0"/>
              <a:t> Eclipse Juno, Microsoft SQL Server 2008. </a:t>
            </a:r>
          </a:p>
          <a:p>
            <a:pPr lvl="0"/>
            <a:r>
              <a:rPr lang="en-US" sz="2300" b="1" dirty="0"/>
              <a:t>Unit testing tool: </a:t>
            </a:r>
            <a:r>
              <a:rPr lang="en-US" sz="2300" dirty="0"/>
              <a:t>JUnit 4.</a:t>
            </a:r>
          </a:p>
          <a:p>
            <a:pPr lvl="0"/>
            <a:r>
              <a:rPr lang="en-US" sz="2300" b="1" dirty="0"/>
              <a:t>Design tools:</a:t>
            </a:r>
            <a:r>
              <a:rPr lang="en-US" sz="2300" dirty="0"/>
              <a:t> Astah community, Pencil Project. </a:t>
            </a:r>
          </a:p>
          <a:p>
            <a:pPr lvl="0"/>
            <a:r>
              <a:rPr lang="en-US" sz="2300" b="1" dirty="0"/>
              <a:t>Communication tools:</a:t>
            </a:r>
            <a:r>
              <a:rPr lang="en-US" sz="2300" dirty="0"/>
              <a:t> Facebook, Skype, Google mail, ALO ALO. </a:t>
            </a:r>
          </a:p>
          <a:p>
            <a:pPr lvl="0"/>
            <a:r>
              <a:rPr lang="en-US" sz="2300" b="1" dirty="0"/>
              <a:t>Document tools:</a:t>
            </a:r>
            <a:r>
              <a:rPr lang="en-US" sz="2300" dirty="0"/>
              <a:t> Microsoft Office 2010, Microsoft Project 2010</a:t>
            </a:r>
            <a:r>
              <a:rPr lang="en-US" sz="2300" dirty="0" smtClean="0"/>
              <a:t>.</a:t>
            </a:r>
            <a:r>
              <a:rPr lang="en-US" sz="2300" dirty="0"/>
              <a:t> </a:t>
            </a:r>
          </a:p>
          <a:p>
            <a:pPr lvl="0"/>
            <a:r>
              <a:rPr lang="en-US" sz="2300" b="1" dirty="0"/>
              <a:t>Web browser: </a:t>
            </a:r>
            <a:r>
              <a:rPr lang="en-US" sz="2300" dirty="0"/>
              <a:t>Google </a:t>
            </a:r>
            <a:r>
              <a:rPr lang="en-US" sz="2300" dirty="0" smtClean="0"/>
              <a:t>Chrome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17408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Risk Management Plan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6838" name="Text Box 38"/>
          <p:cNvSpPr txBox="1">
            <a:spLocks noChangeArrowheads="1"/>
          </p:cNvSpPr>
          <p:nvPr/>
        </p:nvSpPr>
        <p:spPr bwMode="white">
          <a:xfrm>
            <a:off x="6813550" y="1906588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6844" name="Text Box 44"/>
          <p:cNvSpPr txBox="1">
            <a:spLocks noChangeArrowheads="1"/>
          </p:cNvSpPr>
          <p:nvPr/>
        </p:nvSpPr>
        <p:spPr bwMode="white">
          <a:xfrm>
            <a:off x="7683500" y="3294063"/>
            <a:ext cx="106045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 b="1" dirty="0">
              <a:solidFill>
                <a:srgbClr val="F8F8F8"/>
              </a:solidFill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16823"/>
              </p:ext>
            </p:extLst>
          </p:nvPr>
        </p:nvGraphicFramePr>
        <p:xfrm>
          <a:off x="152400" y="1219199"/>
          <a:ext cx="8839199" cy="541548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59638"/>
                <a:gridCol w="1790822"/>
                <a:gridCol w="2763925"/>
                <a:gridCol w="2923216"/>
                <a:gridCol w="901598"/>
              </a:tblGrid>
              <a:tr h="248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ID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Description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Avoidance plan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Contingency plan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Status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</a:tr>
              <a:tr h="946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Overestimate or underestimate time of project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Define detail plan in each working phase.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Major functions must be in high priority.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Ask supervisor for advices.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Implement tasks concurrently.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Work overtime.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</a:tr>
              <a:tr h="7568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Poor Productivity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Create detailed plan and deadline.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Estimate reasonable time for tasks.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Create rules that all members must follow.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Analyze problems together and make suitable solutions.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Contact supervisor for advices.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</a:tr>
              <a:tr h="995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Conflicts between team members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 Regularly organize team buildings to improve members’ spirit.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Team members should make concession to each other.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All team should analyze and find a way to become reconciled.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</a:tr>
              <a:tr h="14925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Requirement changing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 Carefully brainstorm among team members.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 Regularly hold meetings to define and discuss all features in project.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-Team meetings with supervisor to determine whether features should be implemented or not.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 Project manager creates implementation plan for implemented features and push progress quickly.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</a:tr>
              <a:tr h="4975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Member is sick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 Define a suitable schedule to guarantee member’s health.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 Share work to other members to meet work deadline.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</a:tr>
              <a:tr h="4785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Hardware unavailability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 Define a schedule to backup project’s data.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 Restore project’s data.</a:t>
                      </a:r>
                      <a:endParaRPr lang="en-US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54765" marR="547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18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"/>
            <a:ext cx="75438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Requirement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0307074"/>
              </p:ext>
            </p:extLst>
          </p:nvPr>
        </p:nvGraphicFramePr>
        <p:xfrm>
          <a:off x="1828800" y="2382420"/>
          <a:ext cx="5867400" cy="3332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9" descr="num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419577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11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302375" cy="4953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   </a:t>
            </a: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   </a:t>
            </a:r>
            <a:r>
              <a:rPr lang="en-US" b="1" dirty="0" smtClean="0">
                <a:solidFill>
                  <a:srgbClr val="0070C0"/>
                </a:solidFill>
              </a:rPr>
              <a:t>Function requirements</a:t>
            </a: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683597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54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5524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   </a:t>
            </a: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Functional Requirements</a:t>
            </a:r>
            <a:r>
              <a:rPr lang="en-US" sz="6000" b="1" dirty="0" smtClean="0">
                <a:solidFill>
                  <a:srgbClr val="0070C0"/>
                </a:solidFill>
              </a:rPr>
              <a:t/>
            </a:r>
            <a:br>
              <a:rPr lang="en-US" sz="6000" b="1" dirty="0" smtClean="0">
                <a:solidFill>
                  <a:srgbClr val="0070C0"/>
                </a:solidFill>
              </a:rPr>
            </a:b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848600" cy="522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69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48124" y="1630681"/>
            <a:ext cx="5334000" cy="6096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Register</a:t>
            </a:r>
            <a:endParaRPr lang="en-US" sz="1100" dirty="0">
              <a:latin typeface="Calibri"/>
              <a:ea typeface="Calibri"/>
              <a:cs typeface="Times New Roman"/>
            </a:endParaRPr>
          </a:p>
          <a:p>
            <a:pPr algn="ctr"/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-152400" y="286304"/>
            <a:ext cx="6772988" cy="34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lvl="8" algn="ctr"/>
            <a:r>
              <a:rPr lang="en-US" sz="6000" dirty="0" smtClean="0">
                <a:solidFill>
                  <a:srgbClr val="0070C0"/>
                </a:solidFill>
                <a:latin typeface="+mj-lt"/>
              </a:rPr>
              <a:t>    </a:t>
            </a:r>
            <a:r>
              <a:rPr lang="en-US" sz="4400" dirty="0" smtClean="0">
                <a:solidFill>
                  <a:srgbClr val="0070C0"/>
                </a:solidFill>
                <a:latin typeface="+mj-lt"/>
              </a:rPr>
              <a:t>Guest</a:t>
            </a:r>
            <a:r>
              <a:rPr lang="en-US" sz="60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n-US" sz="6000" dirty="0" smtClean="0">
                <a:solidFill>
                  <a:srgbClr val="0070C0"/>
                </a:solidFill>
                <a:latin typeface="+mj-lt"/>
              </a:rPr>
            </a:br>
            <a:endParaRPr lang="en-US" sz="6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1828697" y="3318452"/>
            <a:ext cx="5334000" cy="674428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Lookup</a:t>
            </a:r>
            <a:endParaRPr lang="en-US" sz="11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12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gray">
          <a:xfrm>
            <a:off x="1848031" y="2468880"/>
            <a:ext cx="5334000" cy="6858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Contact</a:t>
            </a:r>
            <a:endParaRPr lang="en-US" sz="11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12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gray">
          <a:xfrm>
            <a:off x="1848031" y="5288280"/>
            <a:ext cx="5334000" cy="609601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View news</a:t>
            </a:r>
            <a:endParaRPr lang="en-US" sz="11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1200" dirty="0"/>
          </a:p>
        </p:txBody>
      </p:sp>
      <p:sp>
        <p:nvSpPr>
          <p:cNvPr id="11" name="5-Point Star 10"/>
          <p:cNvSpPr/>
          <p:nvPr/>
        </p:nvSpPr>
        <p:spPr>
          <a:xfrm>
            <a:off x="2066212" y="3500421"/>
            <a:ext cx="457200" cy="3912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gray">
          <a:xfrm>
            <a:off x="1865091" y="4343172"/>
            <a:ext cx="5334000" cy="644851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User guide</a:t>
            </a:r>
            <a:endParaRPr lang="en-US" sz="11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4549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67" name="Rectangle 35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3733800" cy="6096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CONTENT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AutoShape 20"/>
          <p:cNvSpPr>
            <a:spLocks noChangeArrowheads="1"/>
          </p:cNvSpPr>
          <p:nvPr/>
        </p:nvSpPr>
        <p:spPr bwMode="gray">
          <a:xfrm>
            <a:off x="1461608" y="2015725"/>
            <a:ext cx="5058892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1676400" y="2017593"/>
            <a:ext cx="4403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Project Management Plan</a:t>
            </a: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gray">
          <a:xfrm>
            <a:off x="1439963" y="2705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3"/>
          <p:cNvSpPr>
            <a:spLocks noChangeArrowheads="1"/>
          </p:cNvSpPr>
          <p:nvPr/>
        </p:nvSpPr>
        <p:spPr bwMode="auto">
          <a:xfrm>
            <a:off x="1755844" y="2706870"/>
            <a:ext cx="4568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00"/>
                </a:solidFill>
              </a:rPr>
              <a:t>Requirement Specification</a:t>
            </a:r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gray">
          <a:xfrm>
            <a:off x="1420500" y="3344659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25"/>
          <p:cNvSpPr>
            <a:spLocks noChangeArrowheads="1"/>
          </p:cNvSpPr>
          <p:nvPr/>
        </p:nvSpPr>
        <p:spPr bwMode="auto">
          <a:xfrm>
            <a:off x="1755844" y="3344659"/>
            <a:ext cx="2980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Software Design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9" name="Oval 26"/>
          <p:cNvSpPr>
            <a:spLocks noChangeArrowheads="1"/>
          </p:cNvSpPr>
          <p:nvPr/>
        </p:nvSpPr>
        <p:spPr bwMode="gray">
          <a:xfrm>
            <a:off x="1325663" y="21459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gray">
          <a:xfrm>
            <a:off x="1306200" y="2834533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28"/>
          <p:cNvSpPr>
            <a:spLocks noChangeArrowheads="1"/>
          </p:cNvSpPr>
          <p:nvPr/>
        </p:nvSpPr>
        <p:spPr bwMode="gray">
          <a:xfrm>
            <a:off x="1320539" y="3474834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29"/>
          <p:cNvSpPr>
            <a:spLocks noChangeArrowheads="1"/>
          </p:cNvSpPr>
          <p:nvPr/>
        </p:nvSpPr>
        <p:spPr bwMode="gray">
          <a:xfrm>
            <a:off x="1415100" y="399771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0"/>
          <p:cNvSpPr>
            <a:spLocks noChangeArrowheads="1"/>
          </p:cNvSpPr>
          <p:nvPr/>
        </p:nvSpPr>
        <p:spPr bwMode="auto">
          <a:xfrm>
            <a:off x="1755844" y="4004777"/>
            <a:ext cx="1483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Testing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4" name="Oval 31"/>
          <p:cNvSpPr>
            <a:spLocks noChangeArrowheads="1"/>
          </p:cNvSpPr>
          <p:nvPr/>
        </p:nvSpPr>
        <p:spPr bwMode="gray">
          <a:xfrm>
            <a:off x="1342985" y="4134952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32"/>
          <p:cNvSpPr>
            <a:spLocks noChangeArrowheads="1"/>
          </p:cNvSpPr>
          <p:nvPr/>
        </p:nvSpPr>
        <p:spPr bwMode="gray">
          <a:xfrm>
            <a:off x="1434839" y="463529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33"/>
          <p:cNvSpPr>
            <a:spLocks noChangeArrowheads="1"/>
          </p:cNvSpPr>
          <p:nvPr/>
        </p:nvSpPr>
        <p:spPr bwMode="auto">
          <a:xfrm>
            <a:off x="1755844" y="4662713"/>
            <a:ext cx="29895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Lesson Learned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7" name="Oval 34"/>
          <p:cNvSpPr>
            <a:spLocks noChangeArrowheads="1"/>
          </p:cNvSpPr>
          <p:nvPr/>
        </p:nvSpPr>
        <p:spPr bwMode="gray">
          <a:xfrm>
            <a:off x="1326788" y="4765473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20"/>
          <p:cNvSpPr>
            <a:spLocks noChangeArrowheads="1"/>
          </p:cNvSpPr>
          <p:nvPr/>
        </p:nvSpPr>
        <p:spPr bwMode="gray">
          <a:xfrm>
            <a:off x="1434839" y="133859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26"/>
          <p:cNvSpPr>
            <a:spLocks noChangeArrowheads="1"/>
          </p:cNvSpPr>
          <p:nvPr/>
        </p:nvSpPr>
        <p:spPr bwMode="gray">
          <a:xfrm>
            <a:off x="1323739" y="146876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32"/>
          <p:cNvSpPr>
            <a:spLocks noChangeArrowheads="1"/>
          </p:cNvSpPr>
          <p:nvPr/>
        </p:nvSpPr>
        <p:spPr bwMode="gray">
          <a:xfrm>
            <a:off x="1461608" y="524434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32"/>
          <p:cNvSpPr>
            <a:spLocks noChangeArrowheads="1"/>
          </p:cNvSpPr>
          <p:nvPr/>
        </p:nvSpPr>
        <p:spPr bwMode="gray">
          <a:xfrm>
            <a:off x="1461608" y="583666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34"/>
          <p:cNvSpPr>
            <a:spLocks noChangeArrowheads="1"/>
          </p:cNvSpPr>
          <p:nvPr/>
        </p:nvSpPr>
        <p:spPr bwMode="gray">
          <a:xfrm>
            <a:off x="1336422" y="5966843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1"/>
          <p:cNvSpPr>
            <a:spLocks noChangeArrowheads="1"/>
          </p:cNvSpPr>
          <p:nvPr/>
        </p:nvSpPr>
        <p:spPr bwMode="gray">
          <a:xfrm>
            <a:off x="1326788" y="537451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1"/>
          <p:cNvSpPr>
            <a:spLocks noChangeArrowheads="1"/>
          </p:cNvSpPr>
          <p:nvPr/>
        </p:nvSpPr>
        <p:spPr bwMode="auto">
          <a:xfrm>
            <a:off x="1755844" y="1321455"/>
            <a:ext cx="2222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71" name="Rectangle 21"/>
          <p:cNvSpPr>
            <a:spLocks noChangeArrowheads="1"/>
          </p:cNvSpPr>
          <p:nvPr/>
        </p:nvSpPr>
        <p:spPr bwMode="auto">
          <a:xfrm>
            <a:off x="1755845" y="5265611"/>
            <a:ext cx="1331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Demo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2" name="Rectangle 21"/>
          <p:cNvSpPr>
            <a:spLocks noChangeArrowheads="1"/>
          </p:cNvSpPr>
          <p:nvPr/>
        </p:nvSpPr>
        <p:spPr bwMode="auto">
          <a:xfrm>
            <a:off x="1755846" y="5838593"/>
            <a:ext cx="109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Q&amp;A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 animBg="1"/>
      <p:bldP spid="60" grpId="0" animBg="1"/>
      <p:bldP spid="62" grpId="0" animBg="1"/>
      <p:bldP spid="63" grpId="0" animBg="1"/>
      <p:bldP spid="64" grpId="0" animBg="1"/>
      <p:bldP spid="65" grpId="0" animBg="1"/>
      <p:bldP spid="70" grpId="0"/>
      <p:bldP spid="71" grpId="0"/>
      <p:bldP spid="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gray">
          <a:xfrm>
            <a:off x="1981200" y="1447800"/>
            <a:ext cx="5263486" cy="581023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Login/logout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28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gray">
          <a:xfrm>
            <a:off x="1981199" y="2935406"/>
            <a:ext cx="5290781" cy="646563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Make Reservation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1981200" y="2210937"/>
            <a:ext cx="5280546" cy="538518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Manage Account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28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gray">
          <a:xfrm>
            <a:off x="1981200" y="4466230"/>
            <a:ext cx="5310116" cy="63917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Cancel Reservation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2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61959" y="685800"/>
            <a:ext cx="5548597" cy="4560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User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gray">
          <a:xfrm>
            <a:off x="1981200" y="5257800"/>
            <a:ext cx="5334000" cy="5334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Earn Point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28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gray">
          <a:xfrm>
            <a:off x="1981199" y="3733800"/>
            <a:ext cx="5290781" cy="6096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View reservation status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2800" dirty="0"/>
          </a:p>
        </p:txBody>
      </p:sp>
      <p:sp>
        <p:nvSpPr>
          <p:cNvPr id="13" name="5-Point Star 12"/>
          <p:cNvSpPr/>
          <p:nvPr/>
        </p:nvSpPr>
        <p:spPr>
          <a:xfrm>
            <a:off x="2149091" y="3046295"/>
            <a:ext cx="457200" cy="3912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29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gray">
          <a:xfrm>
            <a:off x="1836760" y="1452880"/>
            <a:ext cx="5334000" cy="581023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Login/logout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12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gray">
          <a:xfrm>
            <a:off x="1836760" y="2940486"/>
            <a:ext cx="5334000" cy="646563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Manage Train</a:t>
            </a:r>
            <a:endParaRPr lang="en-US" sz="1200" dirty="0" smtClean="0">
              <a:latin typeface="Calibri"/>
              <a:ea typeface="Calibri"/>
              <a:cs typeface="Times New Roman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gray">
          <a:xfrm>
            <a:off x="1836760" y="2216017"/>
            <a:ext cx="5334000" cy="608464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Manage Account User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12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gray">
          <a:xfrm>
            <a:off x="1878840" y="4498037"/>
            <a:ext cx="5334000" cy="5334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Manage </a:t>
            </a:r>
            <a:r>
              <a:rPr lang="en-US" sz="2800" dirty="0" err="1" smtClean="0"/>
              <a:t>TicketFare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2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gray">
          <a:xfrm>
            <a:off x="1874291" y="5124128"/>
            <a:ext cx="5334000" cy="5334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Statistic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2800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gray">
          <a:xfrm>
            <a:off x="1853820" y="3775274"/>
            <a:ext cx="5334000" cy="609600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dirty="0" smtClean="0"/>
              <a:t>Manage Rules</a:t>
            </a:r>
            <a:endParaRPr lang="en-US" sz="2800" dirty="0" smtClean="0">
              <a:latin typeface="Calibri"/>
              <a:ea typeface="Calibri"/>
              <a:cs typeface="Times New Roman"/>
            </a:endParaRPr>
          </a:p>
          <a:p>
            <a:pPr algn="ctr"/>
            <a:endParaRPr lang="en-US" sz="28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07377" y="381000"/>
            <a:ext cx="5605463" cy="7921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Admin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9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139" y="457200"/>
            <a:ext cx="7591861" cy="535129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Non-Functional Requirements</a:t>
            </a:r>
          </a:p>
        </p:txBody>
      </p:sp>
      <p:pic>
        <p:nvPicPr>
          <p:cNvPr id="4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3452813"/>
            <a:ext cx="2505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70088" y="1338263"/>
            <a:ext cx="2241550" cy="2319337"/>
          </a:xfrm>
          <a:prstGeom prst="roundRect">
            <a:avLst>
              <a:gd name="adj" fmla="val 57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512888"/>
            <a:ext cx="25050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1917700" y="1476375"/>
            <a:ext cx="2338388" cy="566738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1BB3E5">
                  <a:shade val="30000"/>
                  <a:satMod val="115000"/>
                  <a:lumMod val="40000"/>
                </a:srgbClr>
              </a:gs>
              <a:gs pos="55000">
                <a:srgbClr val="1BB3E5">
                  <a:lumMod val="90000"/>
                  <a:lumOff val="10000"/>
                </a:srgbClr>
              </a:gs>
              <a:gs pos="45000">
                <a:srgbClr val="1BB3E5">
                  <a:lumMod val="90000"/>
                  <a:lumOff val="10000"/>
                </a:srgbClr>
              </a:gs>
              <a:gs pos="100000">
                <a:srgbClr val="1BB3E5">
                  <a:shade val="100000"/>
                  <a:satMod val="115000"/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746500" y="1577975"/>
            <a:ext cx="228600" cy="438150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452813"/>
            <a:ext cx="2505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067140" y="1362869"/>
            <a:ext cx="2239963" cy="2319337"/>
          </a:xfrm>
          <a:prstGeom prst="roundRect">
            <a:avLst>
              <a:gd name="adj" fmla="val 57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1512888"/>
            <a:ext cx="25050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5038725" y="1476375"/>
            <a:ext cx="2338388" cy="566738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37AA0F">
                  <a:lumMod val="40000"/>
                </a:srgbClr>
              </a:gs>
              <a:gs pos="55000">
                <a:srgbClr val="37AA0F">
                  <a:lumMod val="90000"/>
                  <a:lumOff val="10000"/>
                </a:srgbClr>
              </a:gs>
              <a:gs pos="45000">
                <a:srgbClr val="37AA0F">
                  <a:lumMod val="90000"/>
                  <a:lumOff val="10000"/>
                </a:srgbClr>
              </a:gs>
              <a:gs pos="100000">
                <a:srgbClr val="37AA0F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867525" y="1577975"/>
            <a:ext cx="230188" cy="438150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6196013"/>
            <a:ext cx="2505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1970088" y="4081463"/>
            <a:ext cx="2241550" cy="2319337"/>
          </a:xfrm>
          <a:prstGeom prst="roundRect">
            <a:avLst>
              <a:gd name="adj" fmla="val 57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4256088"/>
            <a:ext cx="25050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reeform 16"/>
          <p:cNvSpPr/>
          <p:nvPr/>
        </p:nvSpPr>
        <p:spPr>
          <a:xfrm>
            <a:off x="1917700" y="4219575"/>
            <a:ext cx="2338388" cy="566738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901">
                  <a:lumMod val="40000"/>
                </a:srgbClr>
              </a:gs>
              <a:gs pos="55000">
                <a:srgbClr val="FF9901">
                  <a:lumMod val="90000"/>
                  <a:lumOff val="10000"/>
                </a:srgbClr>
              </a:gs>
              <a:gs pos="45000">
                <a:srgbClr val="FF9901">
                  <a:lumMod val="90000"/>
                  <a:lumOff val="10000"/>
                </a:srgbClr>
              </a:gs>
              <a:gs pos="100000">
                <a:srgbClr val="FF9901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46500" y="4321175"/>
            <a:ext cx="228600" cy="438150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6196013"/>
            <a:ext cx="25050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092700" y="4081463"/>
            <a:ext cx="2239963" cy="2319337"/>
          </a:xfrm>
          <a:prstGeom prst="roundRect">
            <a:avLst>
              <a:gd name="adj" fmla="val 5725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256088"/>
            <a:ext cx="25050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1"/>
          <p:cNvSpPr/>
          <p:nvPr/>
        </p:nvSpPr>
        <p:spPr>
          <a:xfrm>
            <a:off x="5038725" y="4219575"/>
            <a:ext cx="2338388" cy="566738"/>
          </a:xfrm>
          <a:custGeom>
            <a:avLst/>
            <a:gdLst>
              <a:gd name="connsiteX0" fmla="*/ 50800 w 2178050"/>
              <a:gd name="connsiteY0" fmla="*/ 0 h 482600"/>
              <a:gd name="connsiteX1" fmla="*/ 98425 w 2178050"/>
              <a:gd name="connsiteY1" fmla="*/ 88900 h 482600"/>
              <a:gd name="connsiteX2" fmla="*/ 2105025 w 2178050"/>
              <a:gd name="connsiteY2" fmla="*/ 63500 h 482600"/>
              <a:gd name="connsiteX3" fmla="*/ 2139950 w 2178050"/>
              <a:gd name="connsiteY3" fmla="*/ 12700 h 482600"/>
              <a:gd name="connsiteX4" fmla="*/ 2178050 w 2178050"/>
              <a:gd name="connsiteY4" fmla="*/ 63500 h 482600"/>
              <a:gd name="connsiteX5" fmla="*/ 2178050 w 2178050"/>
              <a:gd name="connsiteY5" fmla="*/ 409575 h 482600"/>
              <a:gd name="connsiteX6" fmla="*/ 2070100 w 2178050"/>
              <a:gd name="connsiteY6" fmla="*/ 473075 h 482600"/>
              <a:gd name="connsiteX7" fmla="*/ 114300 w 2178050"/>
              <a:gd name="connsiteY7" fmla="*/ 482600 h 482600"/>
              <a:gd name="connsiteX8" fmla="*/ 0 w 2178050"/>
              <a:gd name="connsiteY8" fmla="*/ 428625 h 482600"/>
              <a:gd name="connsiteX9" fmla="*/ 0 w 2178050"/>
              <a:gd name="connsiteY9" fmla="*/ 76200 h 482600"/>
              <a:gd name="connsiteX10" fmla="*/ 50800 w 2178050"/>
              <a:gd name="connsiteY10" fmla="*/ 0 h 482600"/>
              <a:gd name="connsiteX0" fmla="*/ 50800 w 2178050"/>
              <a:gd name="connsiteY0" fmla="*/ 382 h 482982"/>
              <a:gd name="connsiteX1" fmla="*/ 98425 w 2178050"/>
              <a:gd name="connsiteY1" fmla="*/ 89282 h 482982"/>
              <a:gd name="connsiteX2" fmla="*/ 2105025 w 2178050"/>
              <a:gd name="connsiteY2" fmla="*/ 63882 h 482982"/>
              <a:gd name="connsiteX3" fmla="*/ 2139950 w 2178050"/>
              <a:gd name="connsiteY3" fmla="*/ 13082 h 482982"/>
              <a:gd name="connsiteX4" fmla="*/ 2178050 w 2178050"/>
              <a:gd name="connsiteY4" fmla="*/ 63882 h 482982"/>
              <a:gd name="connsiteX5" fmla="*/ 2178050 w 2178050"/>
              <a:gd name="connsiteY5" fmla="*/ 409957 h 482982"/>
              <a:gd name="connsiteX6" fmla="*/ 2070100 w 2178050"/>
              <a:gd name="connsiteY6" fmla="*/ 473457 h 482982"/>
              <a:gd name="connsiteX7" fmla="*/ 114300 w 2178050"/>
              <a:gd name="connsiteY7" fmla="*/ 482982 h 482982"/>
              <a:gd name="connsiteX8" fmla="*/ 0 w 2178050"/>
              <a:gd name="connsiteY8" fmla="*/ 429007 h 482982"/>
              <a:gd name="connsiteX9" fmla="*/ 0 w 2178050"/>
              <a:gd name="connsiteY9" fmla="*/ 76582 h 482982"/>
              <a:gd name="connsiteX10" fmla="*/ 50800 w 2178050"/>
              <a:gd name="connsiteY10" fmla="*/ 382 h 482982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2928 w 2180178"/>
              <a:gd name="connsiteY0" fmla="*/ 414 h 483014"/>
              <a:gd name="connsiteX1" fmla="*/ 100553 w 2180178"/>
              <a:gd name="connsiteY1" fmla="*/ 89314 h 483014"/>
              <a:gd name="connsiteX2" fmla="*/ 2107153 w 2180178"/>
              <a:gd name="connsiteY2" fmla="*/ 63914 h 483014"/>
              <a:gd name="connsiteX3" fmla="*/ 2142078 w 2180178"/>
              <a:gd name="connsiteY3" fmla="*/ 13114 h 483014"/>
              <a:gd name="connsiteX4" fmla="*/ 2180178 w 2180178"/>
              <a:gd name="connsiteY4" fmla="*/ 63914 h 483014"/>
              <a:gd name="connsiteX5" fmla="*/ 2180178 w 2180178"/>
              <a:gd name="connsiteY5" fmla="*/ 409989 h 483014"/>
              <a:gd name="connsiteX6" fmla="*/ 2072228 w 2180178"/>
              <a:gd name="connsiteY6" fmla="*/ 473489 h 483014"/>
              <a:gd name="connsiteX7" fmla="*/ 116428 w 2180178"/>
              <a:gd name="connsiteY7" fmla="*/ 483014 h 483014"/>
              <a:gd name="connsiteX8" fmla="*/ 2128 w 2180178"/>
              <a:gd name="connsiteY8" fmla="*/ 429039 h 483014"/>
              <a:gd name="connsiteX9" fmla="*/ 2128 w 2180178"/>
              <a:gd name="connsiteY9" fmla="*/ 76614 h 483014"/>
              <a:gd name="connsiteX10" fmla="*/ 52928 w 2180178"/>
              <a:gd name="connsiteY10" fmla="*/ 414 h 483014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162"/>
              <a:gd name="connsiteY0" fmla="*/ 0 h 482600"/>
              <a:gd name="connsiteX1" fmla="*/ 99537 w 2179162"/>
              <a:gd name="connsiteY1" fmla="*/ 88900 h 482600"/>
              <a:gd name="connsiteX2" fmla="*/ 2106137 w 2179162"/>
              <a:gd name="connsiteY2" fmla="*/ 63500 h 482600"/>
              <a:gd name="connsiteX3" fmla="*/ 2141062 w 2179162"/>
              <a:gd name="connsiteY3" fmla="*/ 12700 h 482600"/>
              <a:gd name="connsiteX4" fmla="*/ 2179162 w 2179162"/>
              <a:gd name="connsiteY4" fmla="*/ 63500 h 482600"/>
              <a:gd name="connsiteX5" fmla="*/ 2179162 w 2179162"/>
              <a:gd name="connsiteY5" fmla="*/ 409575 h 482600"/>
              <a:gd name="connsiteX6" fmla="*/ 2071212 w 2179162"/>
              <a:gd name="connsiteY6" fmla="*/ 473075 h 482600"/>
              <a:gd name="connsiteX7" fmla="*/ 115412 w 2179162"/>
              <a:gd name="connsiteY7" fmla="*/ 482600 h 482600"/>
              <a:gd name="connsiteX8" fmla="*/ 1112 w 2179162"/>
              <a:gd name="connsiteY8" fmla="*/ 428625 h 482600"/>
              <a:gd name="connsiteX9" fmla="*/ 1112 w 2179162"/>
              <a:gd name="connsiteY9" fmla="*/ 76200 h 482600"/>
              <a:gd name="connsiteX10" fmla="*/ 51912 w 2179162"/>
              <a:gd name="connsiteY10" fmla="*/ 0 h 482600"/>
              <a:gd name="connsiteX0" fmla="*/ 51912 w 2179352"/>
              <a:gd name="connsiteY0" fmla="*/ 0 h 482600"/>
              <a:gd name="connsiteX1" fmla="*/ 99537 w 2179352"/>
              <a:gd name="connsiteY1" fmla="*/ 88900 h 482600"/>
              <a:gd name="connsiteX2" fmla="*/ 2106137 w 2179352"/>
              <a:gd name="connsiteY2" fmla="*/ 63500 h 482600"/>
              <a:gd name="connsiteX3" fmla="*/ 2141062 w 2179352"/>
              <a:gd name="connsiteY3" fmla="*/ 12700 h 482600"/>
              <a:gd name="connsiteX4" fmla="*/ 2179162 w 2179352"/>
              <a:gd name="connsiteY4" fmla="*/ 63500 h 482600"/>
              <a:gd name="connsiteX5" fmla="*/ 2179162 w 2179352"/>
              <a:gd name="connsiteY5" fmla="*/ 409575 h 482600"/>
              <a:gd name="connsiteX6" fmla="*/ 2071212 w 2179352"/>
              <a:gd name="connsiteY6" fmla="*/ 473075 h 482600"/>
              <a:gd name="connsiteX7" fmla="*/ 115412 w 2179352"/>
              <a:gd name="connsiteY7" fmla="*/ 482600 h 482600"/>
              <a:gd name="connsiteX8" fmla="*/ 1112 w 2179352"/>
              <a:gd name="connsiteY8" fmla="*/ 428625 h 482600"/>
              <a:gd name="connsiteX9" fmla="*/ 1112 w 2179352"/>
              <a:gd name="connsiteY9" fmla="*/ 76200 h 482600"/>
              <a:gd name="connsiteX10" fmla="*/ 51912 w 2179352"/>
              <a:gd name="connsiteY10" fmla="*/ 0 h 482600"/>
              <a:gd name="connsiteX0" fmla="*/ 51912 w 2179384"/>
              <a:gd name="connsiteY0" fmla="*/ 0 h 482600"/>
              <a:gd name="connsiteX1" fmla="*/ 99537 w 2179384"/>
              <a:gd name="connsiteY1" fmla="*/ 88900 h 482600"/>
              <a:gd name="connsiteX2" fmla="*/ 2106137 w 2179384"/>
              <a:gd name="connsiteY2" fmla="*/ 63500 h 482600"/>
              <a:gd name="connsiteX3" fmla="*/ 2141062 w 2179384"/>
              <a:gd name="connsiteY3" fmla="*/ 12700 h 482600"/>
              <a:gd name="connsiteX4" fmla="*/ 2179162 w 2179384"/>
              <a:gd name="connsiteY4" fmla="*/ 63500 h 482600"/>
              <a:gd name="connsiteX5" fmla="*/ 2179162 w 2179384"/>
              <a:gd name="connsiteY5" fmla="*/ 409575 h 482600"/>
              <a:gd name="connsiteX6" fmla="*/ 2071212 w 2179384"/>
              <a:gd name="connsiteY6" fmla="*/ 473075 h 482600"/>
              <a:gd name="connsiteX7" fmla="*/ 115412 w 2179384"/>
              <a:gd name="connsiteY7" fmla="*/ 482600 h 482600"/>
              <a:gd name="connsiteX8" fmla="*/ 1112 w 2179384"/>
              <a:gd name="connsiteY8" fmla="*/ 428625 h 482600"/>
              <a:gd name="connsiteX9" fmla="*/ 1112 w 2179384"/>
              <a:gd name="connsiteY9" fmla="*/ 76200 h 482600"/>
              <a:gd name="connsiteX10" fmla="*/ 51912 w 2179384"/>
              <a:gd name="connsiteY10" fmla="*/ 0 h 482600"/>
              <a:gd name="connsiteX0" fmla="*/ 51912 w 2179384"/>
              <a:gd name="connsiteY0" fmla="*/ 0 h 509163"/>
              <a:gd name="connsiteX1" fmla="*/ 99537 w 2179384"/>
              <a:gd name="connsiteY1" fmla="*/ 88900 h 509163"/>
              <a:gd name="connsiteX2" fmla="*/ 2106137 w 2179384"/>
              <a:gd name="connsiteY2" fmla="*/ 63500 h 509163"/>
              <a:gd name="connsiteX3" fmla="*/ 2141062 w 2179384"/>
              <a:gd name="connsiteY3" fmla="*/ 12700 h 509163"/>
              <a:gd name="connsiteX4" fmla="*/ 2179162 w 2179384"/>
              <a:gd name="connsiteY4" fmla="*/ 63500 h 509163"/>
              <a:gd name="connsiteX5" fmla="*/ 2179162 w 2179384"/>
              <a:gd name="connsiteY5" fmla="*/ 409575 h 509163"/>
              <a:gd name="connsiteX6" fmla="*/ 2071212 w 2179384"/>
              <a:gd name="connsiteY6" fmla="*/ 473075 h 509163"/>
              <a:gd name="connsiteX7" fmla="*/ 115412 w 2179384"/>
              <a:gd name="connsiteY7" fmla="*/ 482600 h 509163"/>
              <a:gd name="connsiteX8" fmla="*/ 1112 w 2179384"/>
              <a:gd name="connsiteY8" fmla="*/ 428625 h 509163"/>
              <a:gd name="connsiteX9" fmla="*/ 1112 w 2179384"/>
              <a:gd name="connsiteY9" fmla="*/ 76200 h 509163"/>
              <a:gd name="connsiteX10" fmla="*/ 51912 w 2179384"/>
              <a:gd name="connsiteY10" fmla="*/ 0 h 509163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8900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1912 w 2179384"/>
              <a:gd name="connsiteY0" fmla="*/ 0 h 528737"/>
              <a:gd name="connsiteX1" fmla="*/ 99537 w 2179384"/>
              <a:gd name="connsiteY1" fmla="*/ 84138 h 528737"/>
              <a:gd name="connsiteX2" fmla="*/ 2106137 w 2179384"/>
              <a:gd name="connsiteY2" fmla="*/ 63500 h 528737"/>
              <a:gd name="connsiteX3" fmla="*/ 2141062 w 2179384"/>
              <a:gd name="connsiteY3" fmla="*/ 12700 h 528737"/>
              <a:gd name="connsiteX4" fmla="*/ 2179162 w 2179384"/>
              <a:gd name="connsiteY4" fmla="*/ 63500 h 528737"/>
              <a:gd name="connsiteX5" fmla="*/ 2179162 w 2179384"/>
              <a:gd name="connsiteY5" fmla="*/ 409575 h 528737"/>
              <a:gd name="connsiteX6" fmla="*/ 2071212 w 2179384"/>
              <a:gd name="connsiteY6" fmla="*/ 473075 h 528737"/>
              <a:gd name="connsiteX7" fmla="*/ 115412 w 2179384"/>
              <a:gd name="connsiteY7" fmla="*/ 482600 h 528737"/>
              <a:gd name="connsiteX8" fmla="*/ 1112 w 2179384"/>
              <a:gd name="connsiteY8" fmla="*/ 428625 h 528737"/>
              <a:gd name="connsiteX9" fmla="*/ 1112 w 2179384"/>
              <a:gd name="connsiteY9" fmla="*/ 76200 h 528737"/>
              <a:gd name="connsiteX10" fmla="*/ 51912 w 2179384"/>
              <a:gd name="connsiteY10" fmla="*/ 0 h 528737"/>
              <a:gd name="connsiteX0" fmla="*/ 53181 w 2180653"/>
              <a:gd name="connsiteY0" fmla="*/ 0 h 528737"/>
              <a:gd name="connsiteX1" fmla="*/ 100806 w 2180653"/>
              <a:gd name="connsiteY1" fmla="*/ 84138 h 528737"/>
              <a:gd name="connsiteX2" fmla="*/ 2107406 w 2180653"/>
              <a:gd name="connsiteY2" fmla="*/ 63500 h 528737"/>
              <a:gd name="connsiteX3" fmla="*/ 2142331 w 2180653"/>
              <a:gd name="connsiteY3" fmla="*/ 12700 h 528737"/>
              <a:gd name="connsiteX4" fmla="*/ 2180431 w 2180653"/>
              <a:gd name="connsiteY4" fmla="*/ 63500 h 528737"/>
              <a:gd name="connsiteX5" fmla="*/ 2180431 w 2180653"/>
              <a:gd name="connsiteY5" fmla="*/ 409575 h 528737"/>
              <a:gd name="connsiteX6" fmla="*/ 2072481 w 2180653"/>
              <a:gd name="connsiteY6" fmla="*/ 473075 h 528737"/>
              <a:gd name="connsiteX7" fmla="*/ 116681 w 2180653"/>
              <a:gd name="connsiteY7" fmla="*/ 482600 h 528737"/>
              <a:gd name="connsiteX8" fmla="*/ 0 w 2180653"/>
              <a:gd name="connsiteY8" fmla="*/ 419100 h 528737"/>
              <a:gd name="connsiteX9" fmla="*/ 2381 w 2180653"/>
              <a:gd name="connsiteY9" fmla="*/ 76200 h 528737"/>
              <a:gd name="connsiteX10" fmla="*/ 53181 w 2180653"/>
              <a:gd name="connsiteY10" fmla="*/ 0 h 5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0653" h="528737">
                <a:moveTo>
                  <a:pt x="53181" y="0"/>
                </a:moveTo>
                <a:cubicBezTo>
                  <a:pt x="-19050" y="41540"/>
                  <a:pt x="58737" y="80699"/>
                  <a:pt x="100806" y="84138"/>
                </a:cubicBezTo>
                <a:cubicBezTo>
                  <a:pt x="750623" y="156633"/>
                  <a:pt x="1500452" y="133880"/>
                  <a:pt x="2107406" y="63500"/>
                </a:cubicBezTo>
                <a:cubicBezTo>
                  <a:pt x="2135717" y="53711"/>
                  <a:pt x="2199745" y="43920"/>
                  <a:pt x="2142331" y="12700"/>
                </a:cubicBezTo>
                <a:cubicBezTo>
                  <a:pt x="2188369" y="17727"/>
                  <a:pt x="2179638" y="46567"/>
                  <a:pt x="2180431" y="63500"/>
                </a:cubicBezTo>
                <a:lnTo>
                  <a:pt x="2180431" y="409575"/>
                </a:lnTo>
                <a:cubicBezTo>
                  <a:pt x="2184929" y="464080"/>
                  <a:pt x="2120370" y="466195"/>
                  <a:pt x="2072481" y="473075"/>
                </a:cubicBezTo>
                <a:cubicBezTo>
                  <a:pt x="1413404" y="550069"/>
                  <a:pt x="578114" y="541338"/>
                  <a:pt x="116681" y="482600"/>
                </a:cubicBezTo>
                <a:cubicBezTo>
                  <a:pt x="38100" y="471752"/>
                  <a:pt x="26194" y="456142"/>
                  <a:pt x="0" y="419100"/>
                </a:cubicBezTo>
                <a:cubicBezTo>
                  <a:pt x="794" y="304800"/>
                  <a:pt x="1587" y="190500"/>
                  <a:pt x="2381" y="76200"/>
                </a:cubicBezTo>
                <a:cubicBezTo>
                  <a:pt x="2646" y="46038"/>
                  <a:pt x="-11376" y="11113"/>
                  <a:pt x="53181" y="0"/>
                </a:cubicBezTo>
                <a:close/>
              </a:path>
            </a:pathLst>
          </a:custGeom>
          <a:gradFill flip="none" rotWithShape="1">
            <a:gsLst>
              <a:gs pos="0">
                <a:srgbClr val="C444BD">
                  <a:lumMod val="40000"/>
                </a:srgbClr>
              </a:gs>
              <a:gs pos="55000">
                <a:srgbClr val="C444BD">
                  <a:lumMod val="90000"/>
                  <a:lumOff val="10000"/>
                </a:srgbClr>
              </a:gs>
              <a:gs pos="45000">
                <a:srgbClr val="C444BD">
                  <a:lumMod val="90000"/>
                  <a:lumOff val="10000"/>
                </a:srgbClr>
              </a:gs>
              <a:gs pos="100000">
                <a:srgbClr val="C444BD">
                  <a:lumMod val="40000"/>
                </a:srgbClr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867525" y="4321175"/>
            <a:ext cx="230188" cy="438150"/>
          </a:xfrm>
          <a:custGeom>
            <a:avLst/>
            <a:gdLst>
              <a:gd name="connsiteX0" fmla="*/ 11906 w 230981"/>
              <a:gd name="connsiteY0" fmla="*/ 0 h 409575"/>
              <a:gd name="connsiteX1" fmla="*/ 92868 w 230981"/>
              <a:gd name="connsiteY1" fmla="*/ 0 h 409575"/>
              <a:gd name="connsiteX2" fmla="*/ 230981 w 230981"/>
              <a:gd name="connsiteY2" fmla="*/ 197644 h 409575"/>
              <a:gd name="connsiteX3" fmla="*/ 223837 w 230981"/>
              <a:gd name="connsiteY3" fmla="*/ 216694 h 409575"/>
              <a:gd name="connsiteX4" fmla="*/ 114300 w 230981"/>
              <a:gd name="connsiteY4" fmla="*/ 407194 h 409575"/>
              <a:gd name="connsiteX5" fmla="*/ 0 w 230981"/>
              <a:gd name="connsiteY5" fmla="*/ 409575 h 409575"/>
              <a:gd name="connsiteX6" fmla="*/ 130968 w 230981"/>
              <a:gd name="connsiteY6" fmla="*/ 197644 h 409575"/>
              <a:gd name="connsiteX7" fmla="*/ 11906 w 230981"/>
              <a:gd name="connsiteY7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0968 w 223837"/>
              <a:gd name="connsiteY5" fmla="*/ 197644 h 409575"/>
              <a:gd name="connsiteX6" fmla="*/ 11906 w 223837"/>
              <a:gd name="connsiteY6" fmla="*/ 0 h 409575"/>
              <a:gd name="connsiteX0" fmla="*/ 11906 w 223837"/>
              <a:gd name="connsiteY0" fmla="*/ 0 h 409575"/>
              <a:gd name="connsiteX1" fmla="*/ 92868 w 223837"/>
              <a:gd name="connsiteY1" fmla="*/ 0 h 409575"/>
              <a:gd name="connsiteX2" fmla="*/ 223837 w 223837"/>
              <a:gd name="connsiteY2" fmla="*/ 216694 h 409575"/>
              <a:gd name="connsiteX3" fmla="*/ 114300 w 223837"/>
              <a:gd name="connsiteY3" fmla="*/ 407194 h 409575"/>
              <a:gd name="connsiteX4" fmla="*/ 0 w 223837"/>
              <a:gd name="connsiteY4" fmla="*/ 409575 h 409575"/>
              <a:gd name="connsiteX5" fmla="*/ 135730 w 223837"/>
              <a:gd name="connsiteY5" fmla="*/ 207169 h 409575"/>
              <a:gd name="connsiteX6" fmla="*/ 11906 w 223837"/>
              <a:gd name="connsiteY6" fmla="*/ 0 h 409575"/>
              <a:gd name="connsiteX0" fmla="*/ 2381 w 214312"/>
              <a:gd name="connsiteY0" fmla="*/ 0 h 414338"/>
              <a:gd name="connsiteX1" fmla="*/ 83343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86"/>
              <a:gd name="connsiteY0" fmla="*/ 0 h 414338"/>
              <a:gd name="connsiteX1" fmla="*/ 88106 w 214386"/>
              <a:gd name="connsiteY1" fmla="*/ 0 h 414338"/>
              <a:gd name="connsiteX2" fmla="*/ 214312 w 214386"/>
              <a:gd name="connsiteY2" fmla="*/ 216694 h 414338"/>
              <a:gd name="connsiteX3" fmla="*/ 104775 w 214386"/>
              <a:gd name="connsiteY3" fmla="*/ 407194 h 414338"/>
              <a:gd name="connsiteX4" fmla="*/ 0 w 214386"/>
              <a:gd name="connsiteY4" fmla="*/ 414338 h 414338"/>
              <a:gd name="connsiteX5" fmla="*/ 126205 w 214386"/>
              <a:gd name="connsiteY5" fmla="*/ 207169 h 414338"/>
              <a:gd name="connsiteX6" fmla="*/ 2381 w 214386"/>
              <a:gd name="connsiteY6" fmla="*/ 0 h 414338"/>
              <a:gd name="connsiteX0" fmla="*/ 2381 w 214312"/>
              <a:gd name="connsiteY0" fmla="*/ 0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2381 w 214312"/>
              <a:gd name="connsiteY6" fmla="*/ 0 h 414338"/>
              <a:gd name="connsiteX0" fmla="*/ 4763 w 214312"/>
              <a:gd name="connsiteY0" fmla="*/ 11907 h 414338"/>
              <a:gd name="connsiteX1" fmla="*/ 88106 w 214312"/>
              <a:gd name="connsiteY1" fmla="*/ 0 h 414338"/>
              <a:gd name="connsiteX2" fmla="*/ 214312 w 214312"/>
              <a:gd name="connsiteY2" fmla="*/ 216694 h 414338"/>
              <a:gd name="connsiteX3" fmla="*/ 104775 w 214312"/>
              <a:gd name="connsiteY3" fmla="*/ 407194 h 414338"/>
              <a:gd name="connsiteX4" fmla="*/ 0 w 214312"/>
              <a:gd name="connsiteY4" fmla="*/ 414338 h 414338"/>
              <a:gd name="connsiteX5" fmla="*/ 126205 w 214312"/>
              <a:gd name="connsiteY5" fmla="*/ 207169 h 414338"/>
              <a:gd name="connsiteX6" fmla="*/ 4763 w 214312"/>
              <a:gd name="connsiteY6" fmla="*/ 11907 h 414338"/>
              <a:gd name="connsiteX0" fmla="*/ 4763 w 214312"/>
              <a:gd name="connsiteY0" fmla="*/ 7144 h 409575"/>
              <a:gd name="connsiteX1" fmla="*/ 97631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  <a:gd name="connsiteX0" fmla="*/ 4763 w 214312"/>
              <a:gd name="connsiteY0" fmla="*/ 7144 h 409575"/>
              <a:gd name="connsiteX1" fmla="*/ 88106 w 214312"/>
              <a:gd name="connsiteY1" fmla="*/ 0 h 409575"/>
              <a:gd name="connsiteX2" fmla="*/ 214312 w 214312"/>
              <a:gd name="connsiteY2" fmla="*/ 211931 h 409575"/>
              <a:gd name="connsiteX3" fmla="*/ 104775 w 214312"/>
              <a:gd name="connsiteY3" fmla="*/ 402431 h 409575"/>
              <a:gd name="connsiteX4" fmla="*/ 0 w 214312"/>
              <a:gd name="connsiteY4" fmla="*/ 409575 h 409575"/>
              <a:gd name="connsiteX5" fmla="*/ 126205 w 214312"/>
              <a:gd name="connsiteY5" fmla="*/ 202406 h 409575"/>
              <a:gd name="connsiteX6" fmla="*/ 4763 w 214312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" h="409575">
                <a:moveTo>
                  <a:pt x="4763" y="7144"/>
                </a:moveTo>
                <a:lnTo>
                  <a:pt x="88106" y="0"/>
                </a:lnTo>
                <a:lnTo>
                  <a:pt x="214312" y="211931"/>
                </a:lnTo>
                <a:cubicBezTo>
                  <a:pt x="183752" y="270272"/>
                  <a:pt x="141287" y="338931"/>
                  <a:pt x="104775" y="402431"/>
                </a:cubicBezTo>
                <a:lnTo>
                  <a:pt x="0" y="409575"/>
                </a:lnTo>
                <a:lnTo>
                  <a:pt x="126205" y="202406"/>
                </a:lnTo>
                <a:lnTo>
                  <a:pt x="4763" y="71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12456" y="2725655"/>
            <a:ext cx="21542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Automatic error logging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66"/>
          <p:cNvSpPr txBox="1">
            <a:spLocks noChangeArrowheads="1"/>
          </p:cNvSpPr>
          <p:nvPr/>
        </p:nvSpPr>
        <p:spPr bwMode="auto">
          <a:xfrm>
            <a:off x="2232025" y="1639888"/>
            <a:ext cx="156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lvl="0"/>
            <a:r>
              <a:rPr lang="en-US" b="1" dirty="0"/>
              <a:t>Reliability</a:t>
            </a:r>
            <a:endParaRPr lang="en-US" dirty="0"/>
          </a:p>
        </p:txBody>
      </p:sp>
      <p:sp>
        <p:nvSpPr>
          <p:cNvPr id="26" name="TextBox 67"/>
          <p:cNvSpPr txBox="1">
            <a:spLocks noChangeArrowheads="1"/>
          </p:cNvSpPr>
          <p:nvPr/>
        </p:nvSpPr>
        <p:spPr bwMode="auto">
          <a:xfrm>
            <a:off x="5038725" y="1639888"/>
            <a:ext cx="20589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lvl="0"/>
            <a:r>
              <a:rPr lang="en-US" b="1" dirty="0">
                <a:solidFill>
                  <a:srgbClr val="000000"/>
                </a:solidFill>
              </a:rPr>
              <a:t>Maintainability  </a:t>
            </a:r>
            <a:endParaRPr lang="en-US" dirty="0"/>
          </a:p>
        </p:txBody>
      </p:sp>
      <p:sp>
        <p:nvSpPr>
          <p:cNvPr id="27" name="TextBox 68"/>
          <p:cNvSpPr txBox="1">
            <a:spLocks noChangeArrowheads="1"/>
          </p:cNvSpPr>
          <p:nvPr/>
        </p:nvSpPr>
        <p:spPr bwMode="auto">
          <a:xfrm>
            <a:off x="2232025" y="4386263"/>
            <a:ext cx="156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lvl="0" algn="ctr" eaLnBrk="1" hangingPunct="1"/>
            <a:r>
              <a:rPr lang="en-US" b="1" dirty="0" smtClean="0">
                <a:solidFill>
                  <a:srgbClr val="000000"/>
                </a:solidFill>
              </a:rPr>
              <a:t>Usability</a:t>
            </a:r>
            <a:endParaRPr lang="en-US" b="1" i="1" dirty="0">
              <a:latin typeface="Arial" charset="0"/>
            </a:endParaRPr>
          </a:p>
        </p:txBody>
      </p:sp>
      <p:sp>
        <p:nvSpPr>
          <p:cNvPr id="28" name="TextBox 69"/>
          <p:cNvSpPr txBox="1">
            <a:spLocks noChangeArrowheads="1"/>
          </p:cNvSpPr>
          <p:nvPr/>
        </p:nvSpPr>
        <p:spPr bwMode="auto">
          <a:xfrm>
            <a:off x="5318125" y="4386263"/>
            <a:ext cx="1563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lvl="0" algn="ctr" eaLnBrk="1" hangingPunct="1"/>
            <a:r>
              <a:rPr lang="en-US" b="1" dirty="0" smtClean="0">
                <a:solidFill>
                  <a:srgbClr val="000000"/>
                </a:solidFill>
              </a:rPr>
              <a:t>Security</a:t>
            </a:r>
            <a:endParaRPr lang="en-US" sz="1600" b="1" i="1" dirty="0"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54094" y="2725655"/>
            <a:ext cx="215582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The database should be recovered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76790" y="2166809"/>
            <a:ext cx="234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Data must be collected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carefully  and 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correctly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 bwMode="gray">
          <a:xfrm>
            <a:off x="4455318" y="409433"/>
            <a:ext cx="5986463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dirty="0" smtClean="0"/>
              <a:t>     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5092700" y="2236321"/>
            <a:ext cx="2173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Code comments and 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naming convention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16462" y="4947356"/>
            <a:ext cx="1826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Easy-to-use user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interface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16462" y="5497456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Custom error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message</a:t>
            </a:r>
            <a:r>
              <a:rPr lang="vi-VN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199231" y="4979521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Password: MD5</a:t>
            </a:r>
            <a:br>
              <a:rPr lang="en-US" sz="1400" dirty="0" smtClean="0"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latin typeface="Arial" pitchFamily="34" charset="0"/>
                <a:cs typeface="Arial" pitchFamily="34" charset="0"/>
              </a:rPr>
              <a:t> algorithm</a:t>
            </a:r>
            <a:endParaRPr lang="vi-VN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4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33400"/>
            <a:ext cx="6705600" cy="563562"/>
          </a:xfrm>
        </p:spPr>
        <p:txBody>
          <a:bodyPr>
            <a:noAutofit/>
          </a:bodyPr>
          <a:lstStyle/>
          <a:p>
            <a:pPr lvl="0" algn="ctr"/>
            <a:r>
              <a:rPr lang="en-US" b="1" dirty="0" smtClean="0">
                <a:solidFill>
                  <a:srgbClr val="0070C0"/>
                </a:solidFill>
              </a:rPr>
              <a:t>Entity-Relationship Diagram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14400"/>
            <a:ext cx="838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82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570" y="777081"/>
            <a:ext cx="5878512" cy="57943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</a:rPr>
              <a:t>    Software </a:t>
            </a:r>
            <a:r>
              <a:rPr lang="en-US" sz="4400" b="1" dirty="0">
                <a:solidFill>
                  <a:srgbClr val="0070C0"/>
                </a:solidFill>
              </a:rPr>
              <a:t>Design</a:t>
            </a:r>
            <a:br>
              <a:rPr lang="en-US" sz="4400" b="1" dirty="0">
                <a:solidFill>
                  <a:srgbClr val="0070C0"/>
                </a:solidFill>
              </a:rPr>
            </a:b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29" name="Picture 10" descr="num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56" y="304800"/>
            <a:ext cx="44414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0"/>
          <p:cNvSpPr>
            <a:spLocks noChangeArrowheads="1"/>
          </p:cNvSpPr>
          <p:nvPr/>
        </p:nvSpPr>
        <p:spPr bwMode="gray">
          <a:xfrm>
            <a:off x="1887226" y="216787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511403" y="2153104"/>
            <a:ext cx="922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SAD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1887226" y="291717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511113" y="2904924"/>
            <a:ext cx="3506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algn="ctr"/>
            <a:r>
              <a:rPr lang="en-US" sz="2800" dirty="0">
                <a:solidFill>
                  <a:srgbClr val="000000"/>
                </a:solidFill>
              </a:rPr>
              <a:t>Component Diagram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1884051" y="366012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511113" y="3677104"/>
            <a:ext cx="27254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Detailed Design</a:t>
            </a: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gray">
          <a:xfrm>
            <a:off x="1798326" y="228534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gray">
          <a:xfrm>
            <a:off x="1811026" y="305052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gray">
          <a:xfrm>
            <a:off x="1811026" y="380617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1887226" y="439195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500470" y="4352724"/>
            <a:ext cx="29450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Database Design</a:t>
            </a: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1798326" y="453007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30" grpId="0" animBg="1"/>
      <p:bldP spid="31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7250112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SAD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408175"/>
              </p:ext>
            </p:extLst>
          </p:nvPr>
        </p:nvGraphicFramePr>
        <p:xfrm>
          <a:off x="291221" y="1447800"/>
          <a:ext cx="856155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r:id="rId3" imgW="7413386" imgH="3660299" progId="">
                  <p:embed/>
                </p:oleObj>
              </mc:Choice>
              <mc:Fallback>
                <p:oleObj r:id="rId3" imgW="7413386" imgH="36602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221" y="1447800"/>
                        <a:ext cx="8561558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592948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</a:rPr>
              <a:t>Overall System Architecture</a:t>
            </a: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SAD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897741"/>
              </p:ext>
            </p:extLst>
          </p:nvPr>
        </p:nvGraphicFramePr>
        <p:xfrm>
          <a:off x="762000" y="1268651"/>
          <a:ext cx="7239000" cy="4731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r:id="rId3" imgW="7185016" imgH="7921471" progId="">
                  <p:embed/>
                </p:oleObj>
              </mc:Choice>
              <mc:Fallback>
                <p:oleObj r:id="rId3" imgW="7185016" imgH="79214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68651"/>
                        <a:ext cx="7239000" cy="47313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0" y="621166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</a:rPr>
              <a:t>Logical view</a:t>
            </a: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7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Component Diagram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56" y="1371600"/>
            <a:ext cx="61722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6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Detailed Design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066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621166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000000"/>
                </a:solidFill>
              </a:rPr>
              <a:t>Class Diagram</a:t>
            </a:r>
          </a:p>
          <a:p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8434" name="Picture 2" descr="C:\Users\My documents\Desktop\cd_reserv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497" y="1219200"/>
            <a:ext cx="5105400" cy="4810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657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Detailed Design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5764" y="6019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000000"/>
                </a:solidFill>
              </a:rPr>
              <a:t>Sequence diagram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9458" name="Picture 2" descr="C:\Users\My documents\Desktop\List_Schedu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493662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45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266700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 Introduction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257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3" name="Picture 7" descr="num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26" y="457200"/>
            <a:ext cx="32928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2"/>
          <p:cNvSpPr>
            <a:spLocks noChangeArrowheads="1"/>
          </p:cNvSpPr>
          <p:nvPr/>
        </p:nvSpPr>
        <p:spPr bwMode="gray">
          <a:xfrm>
            <a:off x="1532934" y="223202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755844" y="2232025"/>
            <a:ext cx="45687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srgbClr val="000000"/>
                </a:solidFill>
              </a:rPr>
              <a:t>Project Background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gray">
          <a:xfrm>
            <a:off x="1555388" y="287679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801742" y="2876794"/>
            <a:ext cx="2980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Existing system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gray">
          <a:xfrm>
            <a:off x="1415100" y="236220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gray">
          <a:xfrm>
            <a:off x="1418634" y="3006969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gray">
          <a:xfrm>
            <a:off x="1577966" y="3539507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1801742" y="3539507"/>
            <a:ext cx="3578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Proposal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gray">
          <a:xfrm>
            <a:off x="1418634" y="3669682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gray">
          <a:xfrm>
            <a:off x="1561156" y="4208433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801742" y="4231413"/>
            <a:ext cx="29895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00"/>
                </a:solidFill>
              </a:rPr>
              <a:t>Expected system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1" name="Oval 34"/>
          <p:cNvSpPr>
            <a:spLocks noChangeArrowheads="1"/>
          </p:cNvSpPr>
          <p:nvPr/>
        </p:nvSpPr>
        <p:spPr bwMode="gray">
          <a:xfrm>
            <a:off x="1441088" y="4338608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755846" y="5838593"/>
            <a:ext cx="109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Database Design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0198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 smtClean="0">
                <a:solidFill>
                  <a:srgbClr val="000000"/>
                </a:solidFill>
              </a:rPr>
              <a:t>Table Diagram</a:t>
            </a:r>
          </a:p>
          <a:p>
            <a:pPr lvl="0"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066800"/>
            <a:ext cx="828544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79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403" y="381000"/>
            <a:ext cx="6302375" cy="762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sz="4400" b="1" dirty="0" smtClean="0">
                <a:solidFill>
                  <a:srgbClr val="0070C0"/>
                </a:solidFill>
              </a:rPr>
              <a:t>Testing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11" descr="num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41692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0"/>
          <p:cNvSpPr>
            <a:spLocks noChangeArrowheads="1"/>
          </p:cNvSpPr>
          <p:nvPr/>
        </p:nvSpPr>
        <p:spPr bwMode="gray">
          <a:xfrm>
            <a:off x="1624013" y="139654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248190" y="1381780"/>
            <a:ext cx="2405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Testing model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1624013" y="214584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247900" y="2133600"/>
            <a:ext cx="27224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0000"/>
                </a:solidFill>
              </a:rPr>
              <a:t>Testing Process</a:t>
            </a: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1620838" y="288879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2247900" y="2905780"/>
            <a:ext cx="1823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Test stage</a:t>
            </a: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gray">
          <a:xfrm>
            <a:off x="1535113" y="1514021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gray">
          <a:xfrm>
            <a:off x="1547813" y="2279196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gray">
          <a:xfrm>
            <a:off x="1547813" y="3034846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1624013" y="3620634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2237257" y="3581400"/>
            <a:ext cx="3443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Testing Environment</a:t>
            </a: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gray">
          <a:xfrm>
            <a:off x="1535113" y="3758746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gray">
          <a:xfrm>
            <a:off x="1624013" y="429214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2237257" y="4292146"/>
            <a:ext cx="16628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Test Plan</a:t>
            </a:r>
          </a:p>
        </p:txBody>
      </p:sp>
      <p:sp>
        <p:nvSpPr>
          <p:cNvPr id="34" name="Oval 34"/>
          <p:cNvSpPr>
            <a:spLocks noChangeArrowheads="1"/>
          </p:cNvSpPr>
          <p:nvPr/>
        </p:nvSpPr>
        <p:spPr bwMode="gray">
          <a:xfrm>
            <a:off x="1547813" y="4466771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gray">
          <a:xfrm>
            <a:off x="1638300" y="5054146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32"/>
          <p:cNvSpPr>
            <a:spLocks noChangeArrowheads="1"/>
          </p:cNvSpPr>
          <p:nvPr/>
        </p:nvSpPr>
        <p:spPr bwMode="gray">
          <a:xfrm>
            <a:off x="1638300" y="5711371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4"/>
          <p:cNvSpPr>
            <a:spLocks noChangeArrowheads="1"/>
          </p:cNvSpPr>
          <p:nvPr/>
        </p:nvSpPr>
        <p:spPr bwMode="gray">
          <a:xfrm>
            <a:off x="1561420" y="5841546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gray">
          <a:xfrm>
            <a:off x="1561420" y="5184321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2247900" y="5029200"/>
            <a:ext cx="1702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Test case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2247900" y="5715000"/>
            <a:ext cx="1823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Test result</a:t>
            </a:r>
          </a:p>
        </p:txBody>
      </p:sp>
    </p:spTree>
    <p:extLst>
      <p:ext uri="{BB962C8B-B14F-4D97-AF65-F5344CB8AC3E}">
        <p14:creationId xmlns:p14="http://schemas.microsoft.com/office/powerpoint/2010/main" val="11574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9" grpId="0" animBg="1"/>
      <p:bldP spid="40" grpId="0" animBg="1"/>
      <p:bldP spid="41" grpId="0" animBg="1"/>
      <p:bldP spid="42" grpId="0" animBg="1"/>
      <p:bldP spid="48" grpId="0"/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302375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Testing model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186" y="324433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1234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Phuong\Desktop\PowerPoint\1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086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5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302375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Testing Process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Phuong\Desktop\PowerPoint\1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90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02375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Test stage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huong\Desktop\PowerPoint\1t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05800" cy="26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52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Testing Environment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3F2280ED-1D79-422F-BD91-6C00B0ABE2B9}" type="slidenum">
              <a:rPr lang="en-US" sz="1000" smtClean="0"/>
              <a:t>35</a:t>
            </a:fld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644236"/>
            <a:ext cx="2210177" cy="2003535"/>
          </a:xfrm>
          <a:prstGeom prst="rect">
            <a:avLst/>
          </a:prstGeom>
        </p:spPr>
      </p:pic>
      <p:pic>
        <p:nvPicPr>
          <p:cNvPr id="6" name="Picture 2" descr="http://static2.wikia.nocookie.net/__cb20130719093222/bratzillaz/images/a/aa/Google_Chrome_icon_(2011)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22" y="1925300"/>
            <a:ext cx="899802" cy="89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630304" y="1965276"/>
            <a:ext cx="0" cy="1353905"/>
          </a:xfrm>
          <a:prstGeom prst="line">
            <a:avLst/>
          </a:prstGeom>
          <a:ln>
            <a:solidFill>
              <a:srgbClr val="333333"/>
            </a:solidFill>
          </a:ln>
          <a:effectLst>
            <a:outerShdw dist="12700" algn="ctr" rotWithShape="0">
              <a:schemeClr val="bg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23050" y="4167089"/>
            <a:ext cx="0" cy="1353905"/>
          </a:xfrm>
          <a:prstGeom prst="line">
            <a:avLst/>
          </a:prstGeom>
          <a:ln>
            <a:solidFill>
              <a:srgbClr val="333333"/>
            </a:solidFill>
          </a:ln>
          <a:effectLst>
            <a:outerShdw dist="12700" algn="ctr" rotWithShape="0">
              <a:schemeClr val="bg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1600" y="4606578"/>
            <a:ext cx="3958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RAM</a:t>
            </a:r>
            <a:r>
              <a:rPr lang="en-US" sz="2000" dirty="0" smtClean="0"/>
              <a:t> 2GB | </a:t>
            </a:r>
            <a:r>
              <a:rPr lang="en-US" sz="20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CPU</a:t>
            </a:r>
            <a:r>
              <a:rPr lang="en-US" sz="2000" dirty="0" smtClean="0"/>
              <a:t> Xeon | </a:t>
            </a:r>
            <a:r>
              <a:rPr lang="en-US" sz="20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HDD</a:t>
            </a:r>
            <a:r>
              <a:rPr lang="en-US" sz="2000" dirty="0" smtClean="0"/>
              <a:t> </a:t>
            </a:r>
            <a:r>
              <a:rPr lang="en-US" sz="2000" dirty="0"/>
              <a:t>160 GB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000" y="2242118"/>
            <a:ext cx="3070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Chrome 34.0.1847.116 </a:t>
            </a:r>
            <a:r>
              <a:rPr lang="en-US" sz="2000" dirty="0"/>
              <a:t>m</a:t>
            </a:r>
          </a:p>
        </p:txBody>
      </p:sp>
      <p:pic>
        <p:nvPicPr>
          <p:cNvPr id="1026" name="Picture 2" descr="C:\Users\Phuong\Desktop\win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3" y="4150639"/>
            <a:ext cx="2438400" cy="13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3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320"/>
            <a:ext cx="6302375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Test Plan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29600" cy="4754563"/>
          </a:xfrm>
        </p:spPr>
      </p:pic>
    </p:spTree>
    <p:extLst>
      <p:ext uri="{BB962C8B-B14F-4D97-AF65-F5344CB8AC3E}">
        <p14:creationId xmlns:p14="http://schemas.microsoft.com/office/powerpoint/2010/main" val="9623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030912" cy="7159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Test case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5162"/>
            <a:ext cx="8686800" cy="5381626"/>
          </a:xfrm>
        </p:spPr>
      </p:pic>
    </p:spTree>
    <p:extLst>
      <p:ext uri="{BB962C8B-B14F-4D97-AF65-F5344CB8AC3E}">
        <p14:creationId xmlns:p14="http://schemas.microsoft.com/office/powerpoint/2010/main" val="204628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302375" cy="6397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Test result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8610600" cy="2667000"/>
          </a:xfrm>
        </p:spPr>
      </p:pic>
    </p:spTree>
    <p:extLst>
      <p:ext uri="{BB962C8B-B14F-4D97-AF65-F5344CB8AC3E}">
        <p14:creationId xmlns:p14="http://schemas.microsoft.com/office/powerpoint/2010/main" val="10267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762000"/>
            <a:ext cx="6302375" cy="57943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  <a:r>
              <a:rPr lang="en-US" b="1" dirty="0">
                <a:solidFill>
                  <a:srgbClr val="0070C0"/>
                </a:solidFill>
              </a:rPr>
              <a:t>Lesson Learned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12" descr="num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4248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62000" y="1828800"/>
            <a:ext cx="2895600" cy="1371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en-US" b="1" dirty="0" smtClean="0"/>
              <a:t>WIG: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Teamwork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Communication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Resolve 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1905000"/>
            <a:ext cx="2895600" cy="1752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Management skill: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 Organize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 Negotiate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 Planning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 Motivate team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47800" y="4114800"/>
            <a:ext cx="3505200" cy="2362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Technologies: </a:t>
            </a:r>
          </a:p>
          <a:p>
            <a:pPr marL="342900" lvl="1" indent="-342900">
              <a:buFontTx/>
              <a:buChar char="-"/>
            </a:pPr>
            <a:r>
              <a:rPr lang="en-US" dirty="0" smtClean="0">
                <a:solidFill>
                  <a:schemeClr val="dk1"/>
                </a:solidFill>
              </a:rPr>
              <a:t>Java </a:t>
            </a:r>
          </a:p>
          <a:p>
            <a:pPr marL="342900" lvl="1" indent="-342900">
              <a:buFontTx/>
              <a:buChar char="-"/>
            </a:pPr>
            <a:r>
              <a:rPr lang="en-US" dirty="0" smtClean="0">
                <a:solidFill>
                  <a:schemeClr val="dk1"/>
                </a:solidFill>
              </a:rPr>
              <a:t> Framework: Struts 2, Hibernate </a:t>
            </a:r>
          </a:p>
          <a:p>
            <a:pPr marL="342900" lvl="1" indent="-342900">
              <a:buFontTx/>
              <a:buChar char="-"/>
            </a:pPr>
            <a:r>
              <a:rPr lang="en-US" dirty="0" smtClean="0">
                <a:solidFill>
                  <a:schemeClr val="dk1"/>
                </a:solidFill>
              </a:rPr>
              <a:t>Subversive SVN, Code Google </a:t>
            </a:r>
          </a:p>
          <a:p>
            <a:pPr marL="342900" lvl="1" indent="-342900">
              <a:buFontTx/>
              <a:buChar char="-"/>
            </a:pPr>
            <a:r>
              <a:rPr lang="en-US" dirty="0" smtClean="0">
                <a:solidFill>
                  <a:schemeClr val="dk1"/>
                </a:solidFill>
              </a:rPr>
              <a:t>Bootstrap, </a:t>
            </a:r>
            <a:r>
              <a:rPr lang="en-US" dirty="0" err="1" smtClean="0">
                <a:solidFill>
                  <a:schemeClr val="dk1"/>
                </a:solidFill>
              </a:rPr>
              <a:t>JQuery</a:t>
            </a:r>
            <a:r>
              <a:rPr lang="en-US" dirty="0" smtClean="0">
                <a:solidFill>
                  <a:schemeClr val="dk1"/>
                </a:solidFill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4767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Project Background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093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Acting </a:t>
            </a:r>
            <a:r>
              <a:rPr lang="en-US" dirty="0">
                <a:solidFill>
                  <a:srgbClr val="000000"/>
                </a:solidFill>
              </a:rPr>
              <a:t>an important role in </a:t>
            </a:r>
            <a:r>
              <a:rPr lang="en-US" dirty="0" smtClean="0">
                <a:solidFill>
                  <a:srgbClr val="000000"/>
                </a:solidFill>
              </a:rPr>
              <a:t>transportation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Booking </a:t>
            </a:r>
            <a:r>
              <a:rPr lang="en-US" dirty="0">
                <a:solidFill>
                  <a:srgbClr val="000000"/>
                </a:solidFill>
              </a:rPr>
              <a:t>ticket methods are still </a:t>
            </a:r>
            <a:r>
              <a:rPr lang="en-US" dirty="0" smtClean="0">
                <a:solidFill>
                  <a:srgbClr val="000000"/>
                </a:solidFill>
              </a:rPr>
              <a:t>old-fashioned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Overloading occurs frequently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7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1905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sz="4400" b="1" dirty="0" smtClean="0">
                <a:solidFill>
                  <a:srgbClr val="0070C0"/>
                </a:solidFill>
              </a:rPr>
              <a:t>Demo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13" descr="num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45542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" y="1905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</a:t>
            </a:r>
            <a:r>
              <a:rPr lang="en-US" sz="4400" b="1" dirty="0">
                <a:solidFill>
                  <a:srgbClr val="0070C0"/>
                </a:solidFill>
              </a:rPr>
              <a:t>Q&amp;A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14" descr="num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41161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1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90800" y="2438400"/>
            <a:ext cx="4110038" cy="885825"/>
          </a:xfrm>
        </p:spPr>
        <p:txBody>
          <a:bodyPr>
            <a:noAutofit/>
          </a:bodyPr>
          <a:lstStyle/>
          <a:p>
            <a:pPr algn="dist"/>
            <a:r>
              <a:rPr lang="en-US" sz="5400" b="1" i="1" dirty="0">
                <a:solidFill>
                  <a:srgbClr val="0070C0"/>
                </a:solidFill>
              </a:rPr>
              <a:t>Thank You!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Project Background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Phuong\Desktop\PowerPoint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342900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huong\Desktop\PowerPoint\ImageView.as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3429000" cy="22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33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Existing System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906963"/>
          </a:xfrm>
        </p:spPr>
        <p:txBody>
          <a:bodyPr/>
          <a:lstStyle/>
          <a:p>
            <a:pPr lvl="0" algn="ctr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Arial" pitchFamily="34" charset="0"/>
              <a:buChar char="•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i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Vetau24h.com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marL="685800" lvl="1">
              <a:buFont typeface="Wingdings" pitchFamily="2" charset="2"/>
              <a:buChar char="Ø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1981200"/>
            <a:ext cx="7848600" cy="288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27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Existing System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257800"/>
          </a:xfrm>
        </p:spPr>
        <p:txBody>
          <a:bodyPr>
            <a:noAutofit/>
          </a:bodyPr>
          <a:lstStyle/>
          <a:p>
            <a:pPr lvl="0"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 lvl="0"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 lvl="0">
              <a:buFont typeface="Arial" pitchFamily="34" charset="0"/>
              <a:buChar char="•"/>
            </a:pPr>
            <a:endParaRPr lang="en-US" sz="2000" dirty="0" smtClean="0"/>
          </a:p>
          <a:p>
            <a:pPr lvl="0">
              <a:buFont typeface="Arial" pitchFamily="34" charset="0"/>
              <a:buChar char="•"/>
            </a:pPr>
            <a:endParaRPr lang="en-US" sz="2000" dirty="0"/>
          </a:p>
          <a:p>
            <a:pPr lvl="0">
              <a:buFont typeface="Arial" pitchFamily="34" charset="0"/>
              <a:buChar char="•"/>
            </a:pPr>
            <a:endParaRPr lang="en-US" sz="2000" dirty="0" smtClean="0"/>
          </a:p>
          <a:p>
            <a:pPr marL="0" lvl="0" indent="0" algn="ctr">
              <a:buNone/>
            </a:pPr>
            <a:endParaRPr lang="en-US" sz="2000" i="1" dirty="0" smtClean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en-US" sz="2000" i="1" dirty="0" smtClean="0">
                <a:solidFill>
                  <a:srgbClr val="000000"/>
                </a:solidFill>
              </a:rPr>
              <a:t>Vetau.com.vn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Cons: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>
                <a:solidFill>
                  <a:srgbClr val="000000"/>
                </a:solidFill>
              </a:rPr>
              <a:t>GUI isn’t designed well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>
                <a:solidFill>
                  <a:srgbClr val="000000"/>
                </a:solidFill>
              </a:rPr>
              <a:t>Limitations in payment methods</a:t>
            </a:r>
            <a:r>
              <a:rPr lang="en-US" sz="1900" dirty="0" smtClean="0">
                <a:solidFill>
                  <a:srgbClr val="000000"/>
                </a:solidFill>
              </a:rPr>
              <a:t>.</a:t>
            </a:r>
            <a:endParaRPr lang="en-US" sz="1900" dirty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900" dirty="0">
                <a:solidFill>
                  <a:srgbClr val="000000"/>
                </a:solidFill>
              </a:rPr>
              <a:t>Small server, can’t serve well when having a large number of connections. </a:t>
            </a:r>
            <a:endParaRPr lang="en-US" sz="1900" dirty="0" smtClean="0">
              <a:solidFill>
                <a:srgbClr val="0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000000"/>
                </a:solidFill>
              </a:rPr>
              <a:t>Only </a:t>
            </a:r>
            <a:r>
              <a:rPr lang="en-US" sz="1900" dirty="0">
                <a:solidFill>
                  <a:srgbClr val="000000"/>
                </a:solidFill>
              </a:rPr>
              <a:t>allowed to buy ticket in specific times of year and only for passenger and agency in South side. </a:t>
            </a:r>
          </a:p>
          <a:p>
            <a:pPr marL="685800" lvl="1">
              <a:buFont typeface="Wingdings" pitchFamily="2" charset="2"/>
              <a:buChar char="Ø"/>
            </a:pPr>
            <a:endParaRPr lang="en-US" sz="1800" dirty="0"/>
          </a:p>
        </p:txBody>
      </p:sp>
      <p:pic>
        <p:nvPicPr>
          <p:cNvPr id="4099" name="Picture 3" descr="C:\Users\Phuong\Desktop\PowerPoint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Existing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Vetau24h.com</a:t>
            </a:r>
          </a:p>
          <a:p>
            <a:pPr marL="857250" lvl="2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Updating continuously</a:t>
            </a:r>
          </a:p>
          <a:p>
            <a:pPr marL="857250" lvl="2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Old-fashioned designed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Vetau.com.vn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Old-fashioned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designed</a:t>
            </a:r>
            <a:endParaRPr lang="en-US" sz="2400" dirty="0">
              <a:solidFill>
                <a:srgbClr val="000000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Small server</a:t>
            </a:r>
          </a:p>
          <a:p>
            <a:pPr marL="0" lvl="1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	Only </a:t>
            </a:r>
            <a:r>
              <a:rPr lang="en-US" sz="2400" dirty="0">
                <a:solidFill>
                  <a:srgbClr val="000000"/>
                </a:solidFill>
              </a:rPr>
              <a:t>allowed to buy ticket in specific </a:t>
            </a:r>
            <a:r>
              <a:rPr lang="en-US" sz="2400" dirty="0" smtClean="0">
                <a:solidFill>
                  <a:srgbClr val="000000"/>
                </a:solidFill>
              </a:rPr>
              <a:t>times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2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Proposal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Fully functionals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Improving in desgin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7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345">
  <a:themeElements>
    <a:clrScheme name="Custom 58">
      <a:dk1>
        <a:srgbClr val="0C0600"/>
      </a:dk1>
      <a:lt1>
        <a:srgbClr val="FFFFFF"/>
      </a:lt1>
      <a:dk2>
        <a:srgbClr val="03B0B9"/>
      </a:dk2>
      <a:lt2>
        <a:srgbClr val="7BDEFD"/>
      </a:lt2>
      <a:accent1>
        <a:srgbClr val="9CBCC4"/>
      </a:accent1>
      <a:accent2>
        <a:srgbClr val="DCE9EC"/>
      </a:accent2>
      <a:accent3>
        <a:srgbClr val="9AA5A8"/>
      </a:accent3>
      <a:accent4>
        <a:srgbClr val="005658"/>
      </a:accent4>
      <a:accent5>
        <a:srgbClr val="14CECE"/>
      </a:accent5>
      <a:accent6>
        <a:srgbClr val="ECF6F8"/>
      </a:accent6>
      <a:hlink>
        <a:srgbClr val="FFFFFF"/>
      </a:hlink>
      <a:folHlink>
        <a:srgbClr val="0051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</Template>
  <TotalTime>744</TotalTime>
  <Words>870</Words>
  <Application>Microsoft Office PowerPoint</Application>
  <PresentationFormat>On-screen Show (4:3)</PresentationFormat>
  <Paragraphs>357</Paragraphs>
  <Slides>42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12345</vt:lpstr>
      <vt:lpstr>PowerPoint Presentation</vt:lpstr>
      <vt:lpstr>CONTENT </vt:lpstr>
      <vt:lpstr> Introduction</vt:lpstr>
      <vt:lpstr>Project Background</vt:lpstr>
      <vt:lpstr>Project Background</vt:lpstr>
      <vt:lpstr>Existing System</vt:lpstr>
      <vt:lpstr>Existing System</vt:lpstr>
      <vt:lpstr>Existing System</vt:lpstr>
      <vt:lpstr>Proposal</vt:lpstr>
      <vt:lpstr>Expected system</vt:lpstr>
      <vt:lpstr>         Project       Management Plan </vt:lpstr>
      <vt:lpstr>Software Process Model</vt:lpstr>
      <vt:lpstr>WBS</vt:lpstr>
      <vt:lpstr>Tool &amp; Technologies</vt:lpstr>
      <vt:lpstr>Risk Management Plan</vt:lpstr>
      <vt:lpstr>Requirement Specification</vt:lpstr>
      <vt:lpstr>       Function requirements </vt:lpstr>
      <vt:lpstr>     Functional Requirements </vt:lpstr>
      <vt:lpstr>PowerPoint Presentation</vt:lpstr>
      <vt:lpstr>User</vt:lpstr>
      <vt:lpstr>Admin</vt:lpstr>
      <vt:lpstr> Non-Functional Requirements</vt:lpstr>
      <vt:lpstr>Entity-Relationship Diagram </vt:lpstr>
      <vt:lpstr>     Software Design </vt:lpstr>
      <vt:lpstr>SAD</vt:lpstr>
      <vt:lpstr>SAD</vt:lpstr>
      <vt:lpstr>Component Diagram</vt:lpstr>
      <vt:lpstr>Detailed Design</vt:lpstr>
      <vt:lpstr>Detailed Design</vt:lpstr>
      <vt:lpstr>Database Design</vt:lpstr>
      <vt:lpstr>    Testing</vt:lpstr>
      <vt:lpstr>Testing model</vt:lpstr>
      <vt:lpstr>Testing Process</vt:lpstr>
      <vt:lpstr>Test stage</vt:lpstr>
      <vt:lpstr>Testing Environment</vt:lpstr>
      <vt:lpstr>Test Plan</vt:lpstr>
      <vt:lpstr>Test case</vt:lpstr>
      <vt:lpstr>Test result</vt:lpstr>
      <vt:lpstr>    Lesson Learned </vt:lpstr>
      <vt:lpstr>    Demo</vt:lpstr>
      <vt:lpstr>    Q&amp;A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Phuong</dc:creator>
  <cp:lastModifiedBy>Phuong</cp:lastModifiedBy>
  <cp:revision>313</cp:revision>
  <dcterms:created xsi:type="dcterms:W3CDTF">2014-04-10T09:33:55Z</dcterms:created>
  <dcterms:modified xsi:type="dcterms:W3CDTF">2014-04-17T07:33:14Z</dcterms:modified>
</cp:coreProperties>
</file>