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30" r:id="rId3"/>
  </p:sldMasterIdLst>
  <p:sldIdLst>
    <p:sldId id="300" r:id="rId4"/>
    <p:sldId id="257" r:id="rId5"/>
    <p:sldId id="258" r:id="rId6"/>
    <p:sldId id="259" r:id="rId7"/>
    <p:sldId id="297" r:id="rId8"/>
    <p:sldId id="29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2" r:id="rId29"/>
    <p:sldId id="283" r:id="rId30"/>
    <p:sldId id="298" r:id="rId31"/>
    <p:sldId id="284" r:id="rId32"/>
    <p:sldId id="279" r:id="rId33"/>
    <p:sldId id="280" r:id="rId34"/>
    <p:sldId id="299" r:id="rId35"/>
    <p:sldId id="281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6" r:id="rId46"/>
    <p:sldId id="29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936" y="2852936"/>
            <a:ext cx="10801146" cy="220824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14955" y="275692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1510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4797"/>
            <a:ext cx="2975383" cy="312034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2975383" y="1604797"/>
            <a:ext cx="5713129" cy="312034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8688512" y="1604797"/>
            <a:ext cx="3503487" cy="312034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1" y="4725144"/>
            <a:ext cx="2975940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975940" y="4725144"/>
            <a:ext cx="5712500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8688512" y="4725144"/>
            <a:ext cx="3503487" cy="96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471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4051237" y="2022707"/>
            <a:ext cx="1578183" cy="157804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>
            <a:off x="6671177" y="2022706"/>
            <a:ext cx="1578183" cy="15780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9291117" y="2022706"/>
            <a:ext cx="1578183" cy="15780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円/楕円 55"/>
          <p:cNvSpPr/>
          <p:nvPr userDrawn="1"/>
        </p:nvSpPr>
        <p:spPr>
          <a:xfrm>
            <a:off x="1429401" y="2022705"/>
            <a:ext cx="1578183" cy="157804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8"/>
          <p:cNvSpPr/>
          <p:nvPr userDrawn="1"/>
        </p:nvSpPr>
        <p:spPr>
          <a:xfrm>
            <a:off x="3949628" y="1954974"/>
            <a:ext cx="1578183" cy="157804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6569568" y="1954973"/>
            <a:ext cx="1578183" cy="157804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1" name="円/楕円 50"/>
          <p:cNvSpPr/>
          <p:nvPr userDrawn="1"/>
        </p:nvSpPr>
        <p:spPr>
          <a:xfrm>
            <a:off x="9189508" y="1954972"/>
            <a:ext cx="1578183" cy="15780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1327792" y="1954972"/>
            <a:ext cx="1578183" cy="15780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3996939" y="1988842"/>
            <a:ext cx="1578183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6616879" y="1988842"/>
            <a:ext cx="1578183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9236819" y="1988841"/>
            <a:ext cx="1578183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375103" y="1988840"/>
            <a:ext cx="1578183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503319" y="2495179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23260" y="2495178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743199" y="2495177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1881483" y="2495177"/>
            <a:ext cx="565421" cy="565372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36417" y="3667685"/>
            <a:ext cx="245555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25527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83980" y="419574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538839" y="3666122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546099" y="4252357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704552" y="4194181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63041" y="3667685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166671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325124" y="419574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787242" y="3667685"/>
            <a:ext cx="2477334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87242" y="4253920"/>
            <a:ext cx="2477334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8945696" y="419574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3640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5164467" y="1887240"/>
            <a:ext cx="1967237" cy="19670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>
            <a:off x="8605058" y="1887240"/>
            <a:ext cx="1967237" cy="19670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円/楕円 55"/>
          <p:cNvSpPr/>
          <p:nvPr userDrawn="1"/>
        </p:nvSpPr>
        <p:spPr>
          <a:xfrm>
            <a:off x="1723876" y="1887238"/>
            <a:ext cx="1967237" cy="19670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円/楕円 48"/>
          <p:cNvSpPr/>
          <p:nvPr userDrawn="1"/>
        </p:nvSpPr>
        <p:spPr>
          <a:xfrm>
            <a:off x="5062858" y="1819507"/>
            <a:ext cx="1967237" cy="19670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8503449" y="1819506"/>
            <a:ext cx="1967237" cy="19670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1622267" y="1819505"/>
            <a:ext cx="1967237" cy="19670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5110169" y="1853376"/>
            <a:ext cx="1967237" cy="196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8550760" y="1853375"/>
            <a:ext cx="1967237" cy="1967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669578" y="1853374"/>
            <a:ext cx="1967237" cy="196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6105" y="3904247"/>
            <a:ext cx="30907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4151" y="4490482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577508" y="443230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534794" y="3902684"/>
            <a:ext cx="3118201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536625" y="4488919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039982" y="443074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975277" y="3904247"/>
            <a:ext cx="3118201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3478" y="4490482"/>
            <a:ext cx="3135357" cy="142868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8476836" y="443230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714199" y="2563011"/>
            <a:ext cx="1865628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Word</a:t>
            </a:r>
            <a:endParaRPr kumimoji="1" lang="ja-JP" altLang="en-US" dirty="0" smtClean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157881" y="2563011"/>
            <a:ext cx="1865628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Word</a:t>
            </a:r>
            <a:endParaRPr kumimoji="1" lang="ja-JP" altLang="en-US" dirty="0" smtClean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601563" y="2563011"/>
            <a:ext cx="1865628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Word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9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9328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4424027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8251306" y="186320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60119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4431936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8259215" y="4029031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5587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kumimoji="1" lang="en-US" altLang="ja-JP" sz="16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0487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2253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円/楕円 30"/>
          <p:cNvSpPr/>
          <p:nvPr userDrawn="1"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035615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053272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3</a:t>
            </a:r>
            <a:endParaRPr kumimoji="1" lang="ja-JP" altLang="en-US" sz="24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862894" y="1816242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80551" y="240247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円/楕円 49"/>
          <p:cNvSpPr/>
          <p:nvPr userDrawn="1"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4</a:t>
            </a:r>
            <a:endParaRPr kumimoji="1" lang="ja-JP" altLang="en-US" sz="24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21278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230440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円/楕円 54"/>
          <p:cNvSpPr/>
          <p:nvPr userDrawn="1"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5</a:t>
            </a:r>
            <a:endParaRPr kumimoji="1" lang="ja-JP" altLang="en-US" sz="24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043524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5061181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6</a:t>
            </a:r>
            <a:endParaRPr kumimoji="1" lang="ja-JP" altLang="en-US" sz="24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8870802" y="3982071"/>
            <a:ext cx="284740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8888459" y="4568307"/>
            <a:ext cx="2872661" cy="131455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0685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円/楕円 38"/>
          <p:cNvSpPr/>
          <p:nvPr userDrawn="1"/>
        </p:nvSpPr>
        <p:spPr>
          <a:xfrm>
            <a:off x="4198704" y="448765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1378735" y="2148031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977278" y="254330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1269469" y="206526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78735" y="2148031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514564" y="205202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44"/>
          <p:cNvSpPr/>
          <p:nvPr userDrawn="1"/>
        </p:nvSpPr>
        <p:spPr>
          <a:xfrm>
            <a:off x="1433368" y="208389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6" name="円/楕円 45"/>
          <p:cNvSpPr/>
          <p:nvPr userDrawn="1"/>
        </p:nvSpPr>
        <p:spPr>
          <a:xfrm>
            <a:off x="4867212" y="423155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341171" y="2853952"/>
            <a:ext cx="5822435" cy="257801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5437190" y="273169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341171" y="2086482"/>
            <a:ext cx="5822435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82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2972488" y="2275085"/>
            <a:ext cx="2681623" cy="26813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630623" y="4043348"/>
            <a:ext cx="1944955" cy="19447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246536" y="1861776"/>
            <a:ext cx="2053478" cy="20532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4784115" y="4840556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049571" y="4110206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178797" y="1790262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920134" y="2218873"/>
            <a:ext cx="2651041" cy="2650811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606675" y="4012103"/>
            <a:ext cx="1895548" cy="189538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02682" y="3544278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3" name="円/楕円 32"/>
          <p:cNvSpPr/>
          <p:nvPr userDrawn="1"/>
        </p:nvSpPr>
        <p:spPr>
          <a:xfrm>
            <a:off x="1376435" y="377105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4" name="円/楕円 33"/>
          <p:cNvSpPr/>
          <p:nvPr userDrawn="1"/>
        </p:nvSpPr>
        <p:spPr>
          <a:xfrm>
            <a:off x="4245655" y="523727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6109413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6187138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681005" y="1770594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138389" y="2241379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6109413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6187138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681005" y="4047287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138389" y="4518071"/>
            <a:ext cx="4289271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24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6443807" y="1624809"/>
            <a:ext cx="1170920" cy="117081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696748" y="3947886"/>
            <a:ext cx="1170920" cy="117081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347074" y="2417828"/>
            <a:ext cx="5844927" cy="25025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93976" y="4342259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1" y="4847771"/>
            <a:ext cx="4058079" cy="141272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099170" y="1797976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39890" y="4978398"/>
            <a:ext cx="5175776" cy="108857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55009"/>
            <a:ext cx="5844927" cy="2502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360470" y="4782456"/>
            <a:ext cx="672555" cy="6724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7444284" y="1245020"/>
            <a:ext cx="585460" cy="5854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4257525"/>
            <a:ext cx="5844927" cy="628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6347074" y="2354618"/>
            <a:ext cx="5844927" cy="628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9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454212" y="3403318"/>
            <a:ext cx="1786743" cy="17865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344946" y="3320553"/>
            <a:ext cx="1786743" cy="17865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5452" y="3375179"/>
            <a:ext cx="1735892" cy="173574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>
            <a:spLocks noChangeAspect="1"/>
          </p:cNvSpPr>
          <p:nvPr userDrawn="1"/>
        </p:nvSpPr>
        <p:spPr>
          <a:xfrm>
            <a:off x="2793750" y="3407102"/>
            <a:ext cx="1786743" cy="17865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>
            <a:spLocks noChangeAspect="1"/>
          </p:cNvSpPr>
          <p:nvPr userDrawn="1"/>
        </p:nvSpPr>
        <p:spPr>
          <a:xfrm>
            <a:off x="2684484" y="3324337"/>
            <a:ext cx="1786743" cy="178658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74989" y="3378963"/>
            <a:ext cx="1735892" cy="173574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>
            <a:spLocks noChangeAspect="1"/>
          </p:cNvSpPr>
          <p:nvPr userDrawn="1"/>
        </p:nvSpPr>
        <p:spPr>
          <a:xfrm>
            <a:off x="5109023" y="3407102"/>
            <a:ext cx="1786743" cy="17865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>
            <a:spLocks noChangeAspect="1"/>
          </p:cNvSpPr>
          <p:nvPr userDrawn="1"/>
        </p:nvSpPr>
        <p:spPr>
          <a:xfrm>
            <a:off x="4999756" y="3324337"/>
            <a:ext cx="1786743" cy="17865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図プレースホルダー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090262" y="3378963"/>
            <a:ext cx="1735892" cy="173574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28516" y="5155925"/>
            <a:ext cx="2254189" cy="408044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正方形/長方形 23"/>
          <p:cNvSpPr>
            <a:spLocks noChangeAspect="1"/>
          </p:cNvSpPr>
          <p:nvPr userDrawn="1"/>
        </p:nvSpPr>
        <p:spPr>
          <a:xfrm>
            <a:off x="388631" y="6049747"/>
            <a:ext cx="1836362" cy="40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2455066" y="5158146"/>
            <a:ext cx="2274181" cy="408044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正方形/長方形 26"/>
          <p:cNvSpPr>
            <a:spLocks noChangeAspect="1"/>
          </p:cNvSpPr>
          <p:nvPr userDrawn="1"/>
        </p:nvSpPr>
        <p:spPr>
          <a:xfrm>
            <a:off x="2733490" y="6051969"/>
            <a:ext cx="1836362" cy="40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6"/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4779126" y="5159709"/>
            <a:ext cx="2274181" cy="408044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正方形/長方形 29"/>
          <p:cNvSpPr>
            <a:spLocks noChangeAspect="1"/>
          </p:cNvSpPr>
          <p:nvPr userDrawn="1"/>
        </p:nvSpPr>
        <p:spPr>
          <a:xfrm>
            <a:off x="5054083" y="6053531"/>
            <a:ext cx="1836362" cy="4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228615" y="5487367"/>
            <a:ext cx="2105734" cy="32523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5" name="テキスト プレースホルダー 6"/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2573474" y="5489588"/>
            <a:ext cx="2105734" cy="32523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テキスト プレースホルダー 6"/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4894067" y="5491151"/>
            <a:ext cx="2105734" cy="32523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5" name="円/楕円 15"/>
          <p:cNvSpPr>
            <a:spLocks noChangeAspect="1"/>
          </p:cNvSpPr>
          <p:nvPr userDrawn="1"/>
        </p:nvSpPr>
        <p:spPr>
          <a:xfrm>
            <a:off x="7437736" y="3399534"/>
            <a:ext cx="1786743" cy="178658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円/楕円 16"/>
          <p:cNvSpPr>
            <a:spLocks noChangeAspect="1"/>
          </p:cNvSpPr>
          <p:nvPr userDrawn="1"/>
        </p:nvSpPr>
        <p:spPr>
          <a:xfrm>
            <a:off x="7328469" y="3316769"/>
            <a:ext cx="1786743" cy="17865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図プレースホルダー 5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7418975" y="3371395"/>
            <a:ext cx="1735892" cy="173574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 noChangeAspect="1"/>
          </p:cNvSpPr>
          <p:nvPr>
            <p:ph type="body" sz="quarter" idx="35" hasCustomPrompt="1"/>
          </p:nvPr>
        </p:nvSpPr>
        <p:spPr>
          <a:xfrm>
            <a:off x="7107839" y="5152141"/>
            <a:ext cx="2274181" cy="408044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4">
                    <a:lumMod val="75000"/>
                  </a:schemeClr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9" name="正方形/長方形 29"/>
          <p:cNvSpPr>
            <a:spLocks noChangeAspect="1"/>
          </p:cNvSpPr>
          <p:nvPr userDrawn="1"/>
        </p:nvSpPr>
        <p:spPr>
          <a:xfrm>
            <a:off x="7382796" y="6045963"/>
            <a:ext cx="1836362" cy="408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テキスト プレースホルダー 6"/>
          <p:cNvSpPr>
            <a:spLocks noGrp="1" noChangeAspect="1"/>
          </p:cNvSpPr>
          <p:nvPr>
            <p:ph type="body" sz="quarter" idx="36" hasCustomPrompt="1"/>
          </p:nvPr>
        </p:nvSpPr>
        <p:spPr>
          <a:xfrm>
            <a:off x="7222780" y="5483583"/>
            <a:ext cx="2105734" cy="32523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1" name="円/楕円 15"/>
          <p:cNvSpPr>
            <a:spLocks noChangeAspect="1"/>
          </p:cNvSpPr>
          <p:nvPr userDrawn="1"/>
        </p:nvSpPr>
        <p:spPr>
          <a:xfrm>
            <a:off x="9773352" y="3395750"/>
            <a:ext cx="1786743" cy="178658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16"/>
          <p:cNvSpPr>
            <a:spLocks noChangeAspect="1"/>
          </p:cNvSpPr>
          <p:nvPr userDrawn="1"/>
        </p:nvSpPr>
        <p:spPr>
          <a:xfrm>
            <a:off x="9664085" y="3312985"/>
            <a:ext cx="1786743" cy="17865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3" name="図プレースホルダー 5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9754591" y="3367611"/>
            <a:ext cx="1735892" cy="173574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9443455" y="5148357"/>
            <a:ext cx="2274181" cy="408044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5" name="正方形/長方形 29"/>
          <p:cNvSpPr>
            <a:spLocks noChangeAspect="1"/>
          </p:cNvSpPr>
          <p:nvPr userDrawn="1"/>
        </p:nvSpPr>
        <p:spPr>
          <a:xfrm>
            <a:off x="9718412" y="6042179"/>
            <a:ext cx="1836362" cy="408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テキスト プレースホルダー 6"/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9558396" y="5479799"/>
            <a:ext cx="2105734" cy="325233"/>
          </a:xfrm>
        </p:spPr>
        <p:txBody>
          <a:bodyPr anchor="t">
            <a:noAutofit/>
          </a:bodyPr>
          <a:lstStyle>
            <a:lvl1pPr algn="ctr">
              <a:defRPr sz="1200" i="1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7" name="円/楕円 9"/>
          <p:cNvSpPr/>
          <p:nvPr userDrawn="1"/>
        </p:nvSpPr>
        <p:spPr>
          <a:xfrm>
            <a:off x="3764643" y="1268582"/>
            <a:ext cx="2102048" cy="2101866"/>
          </a:xfrm>
          <a:prstGeom prst="ellipse">
            <a:avLst/>
          </a:prstGeom>
          <a:solidFill>
            <a:schemeClr val="bg2">
              <a:lumMod val="2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8" name="円/楕円 10"/>
          <p:cNvSpPr/>
          <p:nvPr userDrawn="1"/>
        </p:nvSpPr>
        <p:spPr>
          <a:xfrm>
            <a:off x="3655377" y="1185817"/>
            <a:ext cx="2102048" cy="210186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9" name="図プレースホルダー 5"/>
          <p:cNvSpPr>
            <a:spLocks noGrp="1"/>
          </p:cNvSpPr>
          <p:nvPr>
            <p:ph type="pic" sz="quarter" idx="40" hasCustomPrompt="1"/>
          </p:nvPr>
        </p:nvSpPr>
        <p:spPr>
          <a:xfrm>
            <a:off x="3745884" y="1240446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bg2">
                <a:lumMod val="50000"/>
              </a:schemeClr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41" hasCustomPrompt="1"/>
          </p:nvPr>
        </p:nvSpPr>
        <p:spPr>
          <a:xfrm>
            <a:off x="6035831" y="1640211"/>
            <a:ext cx="2651984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bg2">
                    <a:lumMod val="50000"/>
                  </a:schemeClr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1" name="正方形/長方形 23"/>
          <p:cNvSpPr/>
          <p:nvPr userDrawn="1"/>
        </p:nvSpPr>
        <p:spPr>
          <a:xfrm>
            <a:off x="6281609" y="2740714"/>
            <a:ext cx="2160427" cy="480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9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3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8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35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8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8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3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800"/>
                            </p:stCondLst>
                            <p:childTnLst>
                              <p:par>
                                <p:cTn id="1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75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50"/>
                            </p:stCondLst>
                            <p:childTnLst>
                              <p:par>
                                <p:cTn id="18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3700"/>
                            </p:stCondLst>
                            <p:childTnLst>
                              <p:par>
                                <p:cTn id="2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4200"/>
                            </p:stCondLst>
                            <p:childTnLst>
                              <p:par>
                                <p:cTn id="2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921504" y="1828574"/>
            <a:ext cx="2102048" cy="210186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812238" y="1745809"/>
            <a:ext cx="2102048" cy="21018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02745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3693080" y="1828574"/>
            <a:ext cx="2102048" cy="210186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583814" y="1745809"/>
            <a:ext cx="2102048" cy="210186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674320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464656" y="1828574"/>
            <a:ext cx="2102048" cy="21018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6355389" y="1745809"/>
            <a:ext cx="2102048" cy="21018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6445896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9236232" y="1828574"/>
            <a:ext cx="2102048" cy="210186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9126966" y="1745809"/>
            <a:ext cx="2102048" cy="21018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9217473" y="1800438"/>
            <a:ext cx="2042226" cy="204204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88587" y="3992092"/>
            <a:ext cx="2651984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0250" y="4521246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48703" y="445369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7170" y="3990529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467146" y="4519683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625600" y="445212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127533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44042" y="4521246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402496" y="445369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07896" y="3992092"/>
            <a:ext cx="2675506" cy="480053"/>
          </a:xfrm>
        </p:spPr>
        <p:txBody>
          <a:bodyPr anchor="t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9020939" y="4521246"/>
            <a:ext cx="2477334" cy="1265537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9179393" y="445369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288526"/>
            <a:ext cx="720142" cy="365125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3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777225" y="234017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854950" y="241791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2497201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967985"/>
            <a:ext cx="9292823" cy="2151884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9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円/楕円 8"/>
          <p:cNvSpPr/>
          <p:nvPr userDrawn="1"/>
        </p:nvSpPr>
        <p:spPr>
          <a:xfrm>
            <a:off x="3123376" y="3707015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3804659" y="4343357"/>
            <a:ext cx="270677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905020" y="1877068"/>
            <a:ext cx="2775610" cy="27753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664615" y="19326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795754" y="1794303"/>
            <a:ext cx="2775610" cy="27753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886260" y="1877067"/>
            <a:ext cx="2696619" cy="269638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18597" y="1480280"/>
            <a:ext cx="377157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61262" y="4785754"/>
            <a:ext cx="377590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33242" y="5201608"/>
            <a:ext cx="3431947" cy="382623"/>
          </a:xfrm>
        </p:spPr>
        <p:txBody>
          <a:bodyPr anchor="t">
            <a:noAutofit/>
          </a:bodyPr>
          <a:lstStyle>
            <a:lvl1pPr algn="ctr">
              <a:defRPr sz="1333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124188" y="1671101"/>
            <a:ext cx="375231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141845" y="2257337"/>
            <a:ext cx="3724726" cy="144967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237864" y="2199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4237864" y="3842550"/>
            <a:ext cx="552844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4323138" y="3927817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4237863" y="4554531"/>
            <a:ext cx="552844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4323137" y="4639799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237864" y="5266513"/>
            <a:ext cx="552844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4323138" y="5351781"/>
            <a:ext cx="382297" cy="38226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4790708" y="3878922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4790708" y="4590903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4790708" y="5302885"/>
            <a:ext cx="3086399" cy="480053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7986229" y="1668842"/>
            <a:ext cx="337461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099905" y="219690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7979723" y="2404053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8066814" y="2804650"/>
            <a:ext cx="3425697" cy="287203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7979723" y="3275051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8066814" y="3675649"/>
            <a:ext cx="3425697" cy="287203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979723" y="4146050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8066814" y="4546647"/>
            <a:ext cx="3425697" cy="287203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7979723" y="5017049"/>
            <a:ext cx="3431947" cy="382623"/>
          </a:xfrm>
        </p:spPr>
        <p:txBody>
          <a:bodyPr anchor="t">
            <a:noAutofit/>
          </a:bodyPr>
          <a:lstStyle>
            <a:lvl1pPr algn="l">
              <a:defRPr sz="1333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8066814" y="5417646"/>
            <a:ext cx="3425697" cy="287203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4022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3689249"/>
            <a:ext cx="12192000" cy="90714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339" y="3689249"/>
            <a:ext cx="1914789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293515" y="3689247"/>
            <a:ext cx="1898486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527983" y="3689247"/>
            <a:ext cx="2774219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4698984" y="3689247"/>
            <a:ext cx="2774219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924765" y="3689248"/>
            <a:ext cx="2774219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1715910" y="3531405"/>
            <a:ext cx="406435" cy="406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4495766" y="3531405"/>
            <a:ext cx="406435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7286275" y="3531405"/>
            <a:ext cx="406435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0073260" y="3531405"/>
            <a:ext cx="406435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04213" y="3023163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9999</a:t>
            </a:r>
            <a:endParaRPr kumimoji="1" lang="ja-JP" altLang="en-US" dirty="0" smtClean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02904" y="2568384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02904" y="1619312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8914" y="252592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84069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9999</a:t>
            </a:r>
            <a:endParaRPr kumimoji="1" lang="ja-JP" altLang="en-US" dirty="0" smtClean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82761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618770" y="49191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182761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674578" y="3008648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9999</a:t>
            </a:r>
            <a:endParaRPr kumimoji="1" lang="ja-JP" altLang="en-US" dirty="0" smtClean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973270" y="2553869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973270" y="1604798"/>
            <a:ext cx="3032446" cy="823041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6409279" y="251140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477993" y="3974632"/>
            <a:ext cx="1629829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9999</a:t>
            </a:r>
            <a:endParaRPr kumimoji="1" lang="ja-JP" altLang="en-US" dirty="0" smtClean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76684" y="4419738"/>
            <a:ext cx="303244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212694" y="4919142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76684" y="5054232"/>
            <a:ext cx="3032446" cy="82304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7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392594" y="3606090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3948192"/>
            <a:ext cx="418276" cy="304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25748" y="2982608"/>
            <a:ext cx="1271293" cy="30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36"/>
          <p:cNvSpPr/>
          <p:nvPr userDrawn="1"/>
        </p:nvSpPr>
        <p:spPr>
          <a:xfrm>
            <a:off x="676719" y="2277536"/>
            <a:ext cx="169348" cy="1693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605769" y="3823734"/>
            <a:ext cx="279422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885191" y="3948192"/>
            <a:ext cx="1697367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2558131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2291285" y="4910233"/>
            <a:ext cx="1271293" cy="30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2842257" y="5476454"/>
            <a:ext cx="169348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円/楕円 47"/>
          <p:cNvSpPr/>
          <p:nvPr userDrawn="1"/>
        </p:nvSpPr>
        <p:spPr>
          <a:xfrm>
            <a:off x="2774518" y="3823072"/>
            <a:ext cx="279422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3053940" y="3947533"/>
            <a:ext cx="1697367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4726880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4460034" y="2985489"/>
            <a:ext cx="1271293" cy="30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円/楕円 51"/>
          <p:cNvSpPr/>
          <p:nvPr userDrawn="1"/>
        </p:nvSpPr>
        <p:spPr>
          <a:xfrm>
            <a:off x="5011006" y="2280417"/>
            <a:ext cx="169348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4947484" y="3823734"/>
            <a:ext cx="279422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5226906" y="3948192"/>
            <a:ext cx="1697367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6899846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6633000" y="4910233"/>
            <a:ext cx="1271293" cy="3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7183971" y="5476454"/>
            <a:ext cx="169348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円/楕円 59"/>
          <p:cNvSpPr/>
          <p:nvPr userDrawn="1"/>
        </p:nvSpPr>
        <p:spPr>
          <a:xfrm>
            <a:off x="7116233" y="3823072"/>
            <a:ext cx="279422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7395655" y="3947533"/>
            <a:ext cx="1697367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9068595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8801748" y="2985489"/>
            <a:ext cx="1271293" cy="30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4" name="円/楕円 63"/>
          <p:cNvSpPr/>
          <p:nvPr userDrawn="1"/>
        </p:nvSpPr>
        <p:spPr>
          <a:xfrm>
            <a:off x="9352720" y="2280417"/>
            <a:ext cx="169348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9286174" y="3823734"/>
            <a:ext cx="279422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519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8967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985155" y="26190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9444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9999</a:t>
            </a:r>
            <a:endParaRPr kumimoji="1" lang="ja-JP" altLang="en-US" dirty="0" smtClean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209971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14458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309935" y="261905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51922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9999</a:t>
            </a:r>
            <a:endParaRPr kumimoji="1" lang="ja-JP" altLang="en-US" dirty="0" smtClean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50722" y="2180232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555209" y="268399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9650686" y="2619056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859978" y="1792545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9999</a:t>
            </a:r>
            <a:endParaRPr kumimoji="1" lang="ja-JP" altLang="en-US" dirty="0" smtClean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053940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3058427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3153904" y="486053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46262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9999</a:t>
            </a:r>
            <a:endParaRPr kumimoji="1" lang="ja-JP" altLang="en-US" dirty="0" smtClean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398137" y="4421711"/>
            <a:ext cx="2452425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402624" y="4925474"/>
            <a:ext cx="2452425" cy="82304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7498100" y="4860535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690458" y="5641924"/>
            <a:ext cx="1164374" cy="480053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9999</a:t>
            </a:r>
            <a:endParaRPr kumimoji="1" lang="ja-JP" altLang="en-US" dirty="0" smtClean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9565595" y="3948191"/>
            <a:ext cx="2626405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二等辺三角形 7"/>
          <p:cNvSpPr/>
          <p:nvPr userDrawn="1"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二等辺三角形 7"/>
          <p:cNvSpPr/>
          <p:nvPr userDrawn="1"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二等辺三角形 7"/>
          <p:cNvSpPr/>
          <p:nvPr userDrawn="1"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二等辺三角形 7"/>
          <p:cNvSpPr/>
          <p:nvPr userDrawn="1"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4780193"/>
            <a:ext cx="10801146" cy="1170662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11637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2993718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4871063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6748407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8625751" y="2852220"/>
            <a:ext cx="2382179" cy="580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05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3136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2554047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4934970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7315868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696778" y="1579249"/>
            <a:ext cx="2304390" cy="328681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173582" y="4363360"/>
            <a:ext cx="2304192" cy="502708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2554381" y="4363360"/>
            <a:ext cx="2304192" cy="502708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9696778" y="4363360"/>
            <a:ext cx="2304192" cy="502708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7315980" y="4363360"/>
            <a:ext cx="2304192" cy="502708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4935068" y="4363360"/>
            <a:ext cx="2304192" cy="502708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8068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1844824"/>
            <a:ext cx="47533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平行四辺形 11"/>
          <p:cNvSpPr/>
          <p:nvPr userDrawn="1"/>
        </p:nvSpPr>
        <p:spPr>
          <a:xfrm>
            <a:off x="1200104" y="2564904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310" y="1964837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2400208" y="3653025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平行四辺形 22"/>
          <p:cNvSpPr/>
          <p:nvPr userDrawn="1"/>
        </p:nvSpPr>
        <p:spPr>
          <a:xfrm>
            <a:off x="3599122" y="4741146"/>
            <a:ext cx="3553220" cy="36804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200104" y="2932945"/>
            <a:ext cx="4753324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400209" y="4021065"/>
            <a:ext cx="4753324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599122" y="5109187"/>
            <a:ext cx="4753324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81474" y="3052958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2681711" y="4141079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883022" y="5229200"/>
            <a:ext cx="4352422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9743" y="1778951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00456" y="5047088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999981" y="2866576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231293" y="3955193"/>
            <a:ext cx="3696731" cy="856096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35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19817" y="5651836"/>
            <a:ext cx="4451740" cy="480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3951593" y="4430292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3951593" y="4430291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6538285" y="3208747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38284" y="320874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9124977" y="1987203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9124977" y="1987202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4591374" y="4910580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8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7178490" y="3689036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8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9765607" y="2467492"/>
            <a:ext cx="13548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8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6081211" y="4430291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6"/>
          <p:cNvSpPr/>
          <p:nvPr userDrawn="1"/>
        </p:nvSpPr>
        <p:spPr>
          <a:xfrm>
            <a:off x="3483242" y="5651836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直角三角形 26"/>
          <p:cNvSpPr/>
          <p:nvPr userDrawn="1"/>
        </p:nvSpPr>
        <p:spPr>
          <a:xfrm>
            <a:off x="8668482" y="3205702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15860" y="4329480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6481" y="4833243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501015" y="476830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121736" y="3112336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112356" y="3616098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4106891" y="3551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10415" y="1886392"/>
            <a:ext cx="3234444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01035" y="2390154"/>
            <a:ext cx="3248311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6695569" y="232521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7658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4024165" y="2092719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2258787" y="3387727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640568" y="3465088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385590" y="3552220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509245" y="4682737"/>
            <a:ext cx="4002631" cy="605404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60188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1493180" y="8014598"/>
            <a:ext cx="997539" cy="1690186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2116300" y="1643371"/>
            <a:ext cx="6582505" cy="48746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4072367" y="4848671"/>
            <a:ext cx="273562" cy="273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1" name="円/楕円 100"/>
          <p:cNvSpPr/>
          <p:nvPr userDrawn="1"/>
        </p:nvSpPr>
        <p:spPr>
          <a:xfrm>
            <a:off x="7588032" y="2258651"/>
            <a:ext cx="273562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91027" y="4760098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36048" y="4847230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00" name="円/楕円 99"/>
          <p:cNvSpPr/>
          <p:nvPr userDrawn="1"/>
        </p:nvSpPr>
        <p:spPr>
          <a:xfrm>
            <a:off x="5830199" y="3553661"/>
            <a:ext cx="273562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405947" y="2170079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50968" y="2257211"/>
            <a:ext cx="3306636" cy="1130516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9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2273935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4</a:t>
            </a:r>
            <a:endParaRPr kumimoji="1" lang="ja-JP" altLang="en-US" sz="1200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2133836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3042255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3950674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4859092"/>
            <a:ext cx="5669394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2560" y="2199155"/>
            <a:ext cx="4596590" cy="3316275"/>
          </a:xfrm>
        </p:spPr>
        <p:txBody>
          <a:bodyPr anchor="ctr">
            <a:noAutofit/>
          </a:bodyPr>
          <a:lstStyle>
            <a:lvl1pPr algn="ctr">
              <a:defRPr sz="26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3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5520635" y="1539579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520635" y="227202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20635" y="3017924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5520635" y="3750373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4</a:t>
            </a:r>
            <a:endParaRPr kumimoji="1" lang="ja-JP" altLang="en-US" sz="1200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520635" y="4496269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1105" y="1399481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1105" y="2133088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1105" y="2880143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1105" y="3613751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1105" y="4360805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22560" y="2150775"/>
            <a:ext cx="4596590" cy="3316275"/>
          </a:xfrm>
        </p:spPr>
        <p:txBody>
          <a:bodyPr anchor="ctr">
            <a:noAutofit/>
          </a:bodyPr>
          <a:lstStyle>
            <a:lvl1pPr algn="ctr">
              <a:defRPr sz="2667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円/楕円 14"/>
          <p:cNvSpPr/>
          <p:nvPr userDrawn="1"/>
        </p:nvSpPr>
        <p:spPr>
          <a:xfrm>
            <a:off x="5520635" y="5231985"/>
            <a:ext cx="432085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smtClean="0"/>
              <a:t>6</a:t>
            </a:r>
            <a:endParaRPr kumimoji="1" lang="ja-JP" altLang="en-US" sz="1200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001105" y="5096521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1" name="円/楕円 14"/>
          <p:cNvSpPr/>
          <p:nvPr userDrawn="1"/>
        </p:nvSpPr>
        <p:spPr>
          <a:xfrm>
            <a:off x="5520635" y="5967701"/>
            <a:ext cx="432085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smtClean="0"/>
              <a:t>7</a:t>
            </a:r>
            <a:endParaRPr kumimoji="1" lang="ja-JP" altLang="en-US" sz="1200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001105" y="5832237"/>
            <a:ext cx="5727456" cy="718922"/>
          </a:xfrm>
        </p:spPr>
        <p:txBody>
          <a:bodyPr anchor="ctr">
            <a:norm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36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5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777225" y="196204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854950" y="203977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8" y="2119070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1" y="2589855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6277591" y="195998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6355316" y="203771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49184" y="2117006"/>
            <a:ext cx="4556106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06567" y="2587790"/>
            <a:ext cx="4098724" cy="315116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9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831177" y="5275016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831177" y="4364761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831177" y="1633997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831177" y="2544252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831177" y="3454506"/>
            <a:ext cx="10530542" cy="72690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0705880" y="1721621"/>
            <a:ext cx="552048" cy="55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0705880" y="2631537"/>
            <a:ext cx="552048" cy="5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0705880" y="3541791"/>
            <a:ext cx="552048" cy="55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0705880" y="4452385"/>
            <a:ext cx="552048" cy="55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0705880" y="5362641"/>
            <a:ext cx="552048" cy="552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615536" y="1637991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615536" y="2548246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615536" y="345850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615536" y="4368755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15536" y="5279010"/>
            <a:ext cx="5997966" cy="718922"/>
          </a:xfrm>
        </p:spPr>
        <p:txBody>
          <a:bodyPr anchor="ctr">
            <a:norm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923547" y="1721283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923547" y="263153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923547" y="536230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923547" y="354179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923547" y="445204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20532" y="1815608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20532" y="5456627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120532" y="2725862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120532" y="3636116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120532" y="4546371"/>
            <a:ext cx="3014368" cy="363689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2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909455"/>
            <a:ext cx="12193058" cy="1736436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5"/>
          <p:cNvSpPr/>
          <p:nvPr userDrawn="1"/>
        </p:nvSpPr>
        <p:spPr>
          <a:xfrm>
            <a:off x="1662013" y="4424382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3306141" y="3373548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4950268" y="4074104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6594395" y="3023270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8238523" y="3723826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9882650" y="2672992"/>
            <a:ext cx="474208" cy="47416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651682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1746704" y="4509065"/>
            <a:ext cx="304826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3390832" y="3458231"/>
            <a:ext cx="304826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5034959" y="4158787"/>
            <a:ext cx="304826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679086" y="3107953"/>
            <a:ext cx="304826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8323214" y="3808509"/>
            <a:ext cx="304826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9967341" y="2757675"/>
            <a:ext cx="304826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52705" y="4999454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46934" y="5503217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18904" y="543827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179734" y="2777971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173962" y="1905181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2445932" y="27576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54249" y="4658522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848477" y="5162285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4120447" y="509734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75849" y="2473411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470078" y="1600621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5742048" y="245311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133266" y="4299008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7127494" y="4802770"/>
            <a:ext cx="2704369" cy="815548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7399464" y="4737832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764104" y="2112953"/>
            <a:ext cx="2692824" cy="480053"/>
          </a:xfrm>
        </p:spPr>
        <p:txBody>
          <a:bodyPr anchor="b">
            <a:noAutofit/>
          </a:bodyPr>
          <a:lstStyle>
            <a:lvl1pPr algn="ct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58332" y="1240163"/>
            <a:ext cx="2704369" cy="815548"/>
          </a:xfrm>
        </p:spPr>
        <p:txBody>
          <a:bodyPr anchor="b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9030303" y="2092658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17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>
            <a:off x="5941698" y="2849639"/>
            <a:ext cx="1166081" cy="116598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5941696" y="2849639"/>
            <a:ext cx="116608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直角三角形 11"/>
          <p:cNvSpPr/>
          <p:nvPr userDrawn="1"/>
        </p:nvSpPr>
        <p:spPr>
          <a:xfrm>
            <a:off x="5941698" y="1683659"/>
            <a:ext cx="1166081" cy="116598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5941748" y="4015569"/>
            <a:ext cx="1165980" cy="11660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5941749" y="4015568"/>
            <a:ext cx="1165980" cy="116608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7107830" y="4015569"/>
            <a:ext cx="1165980" cy="1166081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4775615" y="4015620"/>
            <a:ext cx="1166081" cy="116598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直角三角形 16"/>
          <p:cNvSpPr/>
          <p:nvPr userDrawn="1"/>
        </p:nvSpPr>
        <p:spPr>
          <a:xfrm>
            <a:off x="4775616" y="4015621"/>
            <a:ext cx="116608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4775615" y="5181601"/>
            <a:ext cx="1166081" cy="116598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4775664" y="2849590"/>
            <a:ext cx="1165980" cy="1166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4775663" y="2849591"/>
            <a:ext cx="1165980" cy="116608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3609582" y="2849590"/>
            <a:ext cx="1165980" cy="11660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6168437" y="3550362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6168427" y="424705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5427390" y="4247048"/>
            <a:ext cx="240027" cy="2696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5412583" y="3565169"/>
            <a:ext cx="240047" cy="26961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599178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599178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857311" y="467568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857311" y="294363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141647" y="2873826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141648" y="3265715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989123" y="5225143"/>
            <a:ext cx="388588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989124" y="5617033"/>
            <a:ext cx="4374976" cy="633787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55853" y="4108913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12883" y="4500803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007421" y="1733189"/>
            <a:ext cx="388588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664451" y="2125079"/>
            <a:ext cx="4222891" cy="633787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483957" y="1988581"/>
            <a:ext cx="11708043" cy="1650504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325279" y="2909557"/>
            <a:ext cx="11866721" cy="888193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483957" y="3989855"/>
            <a:ext cx="11708043" cy="1650504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325279" y="3831191"/>
            <a:ext cx="11866721" cy="888193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199748" y="2220269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199748" y="3138210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199748" y="4047801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199748" y="4957392"/>
            <a:ext cx="419744" cy="419708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715354" y="2032666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715354" y="2962109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715354" y="38790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715354" y="4796373"/>
            <a:ext cx="3982326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4931" y="2014562"/>
            <a:ext cx="4560902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933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94931" y="4211308"/>
            <a:ext cx="4560902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950263" y="2692400"/>
            <a:ext cx="91932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149804" y="2190480"/>
            <a:ext cx="91932" cy="46675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349344" y="3326113"/>
            <a:ext cx="91934" cy="3531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5750722" y="4895273"/>
            <a:ext cx="91933" cy="19627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5551182" y="3790920"/>
            <a:ext cx="90826" cy="306708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548886" y="4461746"/>
            <a:ext cx="91932" cy="2396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3894768" y="870805"/>
            <a:ext cx="91201" cy="5001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円/楕円 16"/>
          <p:cNvSpPr/>
          <p:nvPr userDrawn="1"/>
        </p:nvSpPr>
        <p:spPr>
          <a:xfrm>
            <a:off x="747465" y="2983785"/>
            <a:ext cx="775922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2463512" y="1848153"/>
            <a:ext cx="775922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771260" y="4119419"/>
            <a:ext cx="775922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10565276" y="3448592"/>
            <a:ext cx="775922" cy="7758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8957360" y="2350072"/>
            <a:ext cx="775922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円/楕円 21"/>
          <p:cNvSpPr/>
          <p:nvPr userDrawn="1"/>
        </p:nvSpPr>
        <p:spPr>
          <a:xfrm>
            <a:off x="9345321" y="4547113"/>
            <a:ext cx="775922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4506565" y="2418693"/>
            <a:ext cx="91201" cy="417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4638969" y="678913"/>
            <a:ext cx="91200" cy="3114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7451124" y="1191539"/>
            <a:ext cx="91200" cy="3092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8085623" y="1256479"/>
            <a:ext cx="91200" cy="5160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7567273" y="3072889"/>
            <a:ext cx="91200" cy="3724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6150532" y="2190475"/>
            <a:ext cx="91200" cy="91208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6350074" y="3326111"/>
            <a:ext cx="91200" cy="91208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6549615" y="4461741"/>
            <a:ext cx="91200" cy="91208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5550804" y="3790916"/>
            <a:ext cx="91200" cy="91208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5950267" y="2692395"/>
            <a:ext cx="91200" cy="91208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5751539" y="4889435"/>
            <a:ext cx="91200" cy="91208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666712" y="2051335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160559" y="255325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0664" y="3186967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974459" y="4322601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68476" y="365177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9548520" y="4750294"/>
            <a:ext cx="369523" cy="369491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39435" y="1764679"/>
            <a:ext cx="280203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3237897" y="2307114"/>
            <a:ext cx="2513639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529692" y="2901480"/>
            <a:ext cx="3735493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528153" y="3443914"/>
            <a:ext cx="3746268" cy="61084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548720" y="4037112"/>
            <a:ext cx="2802036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2547182" y="4579547"/>
            <a:ext cx="2782663" cy="676671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555813" y="2271802"/>
            <a:ext cx="2401547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548886" y="2783600"/>
            <a:ext cx="2408474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835502" y="3339098"/>
            <a:ext cx="3704195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824817" y="3850897"/>
            <a:ext cx="3714880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833456" y="4468842"/>
            <a:ext cx="2493036" cy="480053"/>
          </a:xfrm>
        </p:spPr>
        <p:txBody>
          <a:bodyPr anchor="t">
            <a:noAutofit/>
          </a:bodyPr>
          <a:lstStyle>
            <a:lvl1pPr algn="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826265" y="4980640"/>
            <a:ext cx="2500227" cy="610849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3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4167542" y="4019490"/>
            <a:ext cx="1113281" cy="1113185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911178" y="2464344"/>
            <a:ext cx="1113281" cy="1113185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6911178" y="4019490"/>
            <a:ext cx="1113281" cy="1113185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4167542" y="2464344"/>
            <a:ext cx="1113281" cy="1113185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円/楕円 9"/>
          <p:cNvSpPr/>
          <p:nvPr userDrawn="1"/>
        </p:nvSpPr>
        <p:spPr>
          <a:xfrm>
            <a:off x="5539360" y="4850284"/>
            <a:ext cx="1113281" cy="1113185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円/楕円 8"/>
          <p:cNvSpPr/>
          <p:nvPr userDrawn="1"/>
        </p:nvSpPr>
        <p:spPr>
          <a:xfrm>
            <a:off x="5539360" y="1652302"/>
            <a:ext cx="1113281" cy="1113185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4927234" y="2639371"/>
            <a:ext cx="2337532" cy="2337329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738395" y="171349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738395" y="221725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8835164" y="215231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738395" y="3230204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8738395" y="373396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835164" y="366902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738395" y="4746915"/>
            <a:ext cx="3188562" cy="480053"/>
          </a:xfrm>
        </p:spPr>
        <p:txBody>
          <a:bodyPr anchor="b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8738395" y="5250677"/>
            <a:ext cx="3202232" cy="81554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835164" y="5185739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91942" y="171562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78272" y="221938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32985" y="2154444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1942" y="3232329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78272" y="3736092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32985" y="36711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491942" y="4749040"/>
            <a:ext cx="3188562" cy="480053"/>
          </a:xfrm>
        </p:spPr>
        <p:txBody>
          <a:bodyPr anchor="b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478272" y="5252803"/>
            <a:ext cx="3202232" cy="815548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432985" y="518786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6744890" y="1726795"/>
            <a:ext cx="1888169" cy="392291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8212328" y="3365455"/>
            <a:ext cx="425666" cy="389796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3764365" y="5215467"/>
            <a:ext cx="1780574" cy="603973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3696626" y="3686629"/>
            <a:ext cx="735454" cy="290285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3720818" y="2140858"/>
            <a:ext cx="774163" cy="280609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7994375" y="5176762"/>
            <a:ext cx="638684" cy="127294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882757" y="1974349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7264766" y="2798587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7264766" y="4353732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5882757" y="5191693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4515332" y="4353732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4515332" y="2798587"/>
            <a:ext cx="444738" cy="444699"/>
          </a:xfrm>
        </p:spPr>
        <p:txBody>
          <a:bodyPr>
            <a:normAutofit/>
          </a:bodyPr>
          <a:lstStyle>
            <a:lvl1pPr>
              <a:defRPr sz="733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143774" y="3106058"/>
            <a:ext cx="1901104" cy="1441751"/>
          </a:xfrm>
        </p:spPr>
        <p:txBody>
          <a:bodyPr anchor="ctr">
            <a:noAutofit/>
          </a:bodyPr>
          <a:lstStyle>
            <a:lvl1pPr algn="ctr">
              <a:defRPr sz="24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Word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0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3440524"/>
            <a:ext cx="5182864" cy="1826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1614416"/>
            <a:ext cx="5182864" cy="1826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7009136" y="3440522"/>
            <a:ext cx="5182864" cy="1826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6476154" y="3707892"/>
            <a:ext cx="1291256" cy="129136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7009136" y="1614412"/>
            <a:ext cx="5182864" cy="1826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6476154" y="1881780"/>
            <a:ext cx="1291256" cy="1291368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4425837" y="3707892"/>
            <a:ext cx="1291256" cy="129136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4425837" y="1881780"/>
            <a:ext cx="1291256" cy="1291368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4537236" y="1881785"/>
            <a:ext cx="1291256" cy="1291368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4537236" y="1881785"/>
            <a:ext cx="1291256" cy="1291368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6363508" y="1881784"/>
            <a:ext cx="1291256" cy="1291368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6363508" y="1881784"/>
            <a:ext cx="1291256" cy="1291368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4537236" y="3707898"/>
            <a:ext cx="1291256" cy="1291368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4537236" y="3707898"/>
            <a:ext cx="1291256" cy="1291368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6363507" y="3707897"/>
            <a:ext cx="1291256" cy="129136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6363507" y="3707897"/>
            <a:ext cx="1291256" cy="1291368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22999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6649270" y="1987718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4823000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6649271" y="3813831"/>
            <a:ext cx="719729" cy="1079500"/>
          </a:xfrm>
        </p:spPr>
        <p:txBody>
          <a:bodyPr anchor="ctr">
            <a:noAutofit/>
          </a:bodyPr>
          <a:lstStyle>
            <a:lvl1pPr algn="ctr"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417570" y="1692446"/>
            <a:ext cx="3574404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5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Item 1</a:t>
            </a:r>
          </a:p>
          <a:p>
            <a:pPr lvl="0"/>
            <a:r>
              <a:rPr kumimoji="1" lang="en-US" altLang="ja-JP" dirty="0" smtClean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417347" y="3518554"/>
            <a:ext cx="3574404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3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Item 1</a:t>
            </a:r>
          </a:p>
          <a:p>
            <a:pPr lvl="0"/>
            <a:r>
              <a:rPr kumimoji="1" lang="en-US" altLang="ja-JP" dirty="0" smtClean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8076898" y="1692446"/>
            <a:ext cx="3623650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1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Item 1</a:t>
            </a:r>
          </a:p>
          <a:p>
            <a:pPr lvl="0"/>
            <a:r>
              <a:rPr kumimoji="1" lang="en-US" altLang="ja-JP" dirty="0" smtClean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8076674" y="3518553"/>
            <a:ext cx="3623650" cy="1670050"/>
          </a:xfrm>
        </p:spPr>
        <p:txBody>
          <a:bodyPr anchor="ctr">
            <a:normAutofit/>
          </a:bodyPr>
          <a:lstStyle>
            <a:lvl1pPr marL="228611" indent="-228611">
              <a:buClr>
                <a:schemeClr val="accent2"/>
              </a:buClr>
              <a:buFont typeface="Wingdings" panose="05000000000000000000" pitchFamily="2" charset="2"/>
              <a:buChar char="l"/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Item 1</a:t>
            </a:r>
          </a:p>
          <a:p>
            <a:pPr lvl="0"/>
            <a:r>
              <a:rPr kumimoji="1" lang="en-US" altLang="ja-JP" dirty="0" smtClean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1614416"/>
            <a:ext cx="350759" cy="1826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0" y="3440528"/>
            <a:ext cx="350759" cy="1826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1841242" y="1614408"/>
            <a:ext cx="350759" cy="1826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841241" y="3440520"/>
            <a:ext cx="350759" cy="1826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18936" y="5528338"/>
            <a:ext cx="10801146" cy="669262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814955" y="543232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6559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ドーナツ 8"/>
          <p:cNvSpPr/>
          <p:nvPr userDrawn="1"/>
        </p:nvSpPr>
        <p:spPr>
          <a:xfrm>
            <a:off x="4175620" y="1825776"/>
            <a:ext cx="3840761" cy="3846189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6119715" y="1825775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6015041" y="3670625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4169858" y="3565968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4274697" y="1720408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06398" y="2468358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106398" y="1851330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106398" y="4658601"/>
            <a:ext cx="3660724" cy="1100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8106398" y="4041574"/>
            <a:ext cx="3660724" cy="51546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424878" y="2477725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24878" y="1860698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424878" y="4667969"/>
            <a:ext cx="3660724" cy="1100756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24878" y="4050941"/>
            <a:ext cx="3660724" cy="515469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67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655715" y="3445426"/>
            <a:ext cx="2850563" cy="515469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133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6963291" y="2215289"/>
            <a:ext cx="900178" cy="90010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7195999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966172" y="4458922"/>
            <a:ext cx="900178" cy="90010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7198880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4362995" y="4458922"/>
            <a:ext cx="900178" cy="90010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4595703" y="4669370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4362995" y="2215289"/>
            <a:ext cx="900178" cy="90010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4595703" y="2425737"/>
            <a:ext cx="456282" cy="456243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8177125" y="241357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7125" y="45920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849098" y="460606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849098" y="240892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1680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ドーナツ 7"/>
          <p:cNvSpPr/>
          <p:nvPr userDrawn="1"/>
        </p:nvSpPr>
        <p:spPr>
          <a:xfrm>
            <a:off x="2528604" y="1447543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4736617" y="2156346"/>
            <a:ext cx="2717708" cy="2789393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7454325" y="2977198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8803786" y="1317168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564629" y="1592484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9790844" y="3233872"/>
            <a:ext cx="2147433" cy="2204076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208519" y="3242191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334757" y="5331725"/>
            <a:ext cx="5527957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40119" y="327511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871653" y="2306745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72754" y="4101393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47780" y="2306745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757580" y="3692502"/>
            <a:ext cx="1311441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33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168021" y="2185628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0149663" y="4078176"/>
            <a:ext cx="1429796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2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7209538" y="3040746"/>
            <a:ext cx="2194268" cy="2194077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1683533" y="1924353"/>
            <a:ext cx="554347" cy="5542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95225" y="1845924"/>
            <a:ext cx="793652" cy="7935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円/楕円 4"/>
          <p:cNvSpPr/>
          <p:nvPr userDrawn="1"/>
        </p:nvSpPr>
        <p:spPr>
          <a:xfrm>
            <a:off x="4720123" y="2062238"/>
            <a:ext cx="2750695" cy="2750457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2749637" y="1744130"/>
            <a:ext cx="2194268" cy="2194077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877344" y="3393611"/>
            <a:ext cx="1744586" cy="1748975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492051" y="2189233"/>
            <a:ext cx="1744586" cy="1748975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0109020" y="3013527"/>
            <a:ext cx="1849521" cy="184936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8541947" y="1632580"/>
            <a:ext cx="2014029" cy="2013854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285128" y="3505084"/>
            <a:ext cx="866321" cy="86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4081856" y="3938207"/>
            <a:ext cx="676409" cy="676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7833395" y="1929359"/>
            <a:ext cx="793652" cy="793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1083397" y="2362358"/>
            <a:ext cx="277173" cy="2771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340954" y="1539210"/>
            <a:ext cx="549846" cy="5497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9548961" y="4446207"/>
            <a:ext cx="696439" cy="696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0383943" y="1738687"/>
            <a:ext cx="629679" cy="6296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7470818" y="2561025"/>
            <a:ext cx="452541" cy="4525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2375224" y="2312541"/>
            <a:ext cx="277173" cy="2771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9222250" y="3981997"/>
            <a:ext cx="529775" cy="52972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612457" y="4318642"/>
            <a:ext cx="529775" cy="529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239599" y="272192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943905" y="3151701"/>
            <a:ext cx="226563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948091" y="2062238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825692" y="2492014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22659" y="3363291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7300261" y="3793067"/>
            <a:ext cx="2012823" cy="110075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877344" y="3996195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051" y="2784820"/>
            <a:ext cx="1711744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8626300" y="2361641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114294" y="3670796"/>
            <a:ext cx="1844247" cy="51546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199834" y="5331725"/>
            <a:ext cx="9783595" cy="964442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3918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1876403"/>
            <a:ext cx="6443876" cy="2208245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56641" y="2069094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710601" y="2403572"/>
            <a:ext cx="4934654" cy="188260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4074294"/>
            <a:ext cx="6468055" cy="79353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3025" y="4232388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703501" y="4486492"/>
            <a:ext cx="4942318" cy="126247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30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5095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199275" y="2236384"/>
            <a:ext cx="1792391" cy="303642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8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599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185667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994451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1803235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5429576" y="2612019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4</a:t>
            </a:r>
            <a:endParaRPr kumimoji="1" lang="ja-JP" altLang="en-US" sz="1200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3421445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5423867" y="4229587"/>
            <a:ext cx="432085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6</a:t>
            </a:r>
            <a:endParaRPr kumimoji="1" lang="ja-JP" altLang="en-US" sz="1200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17444"/>
            <a:ext cx="5520334" cy="540000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413090"/>
            <a:ext cx="5520334" cy="402456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39" y="4151575"/>
            <a:ext cx="5520334" cy="540000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000739" y="4533152"/>
            <a:ext cx="5520334" cy="402456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827387"/>
            <a:ext cx="5520334" cy="540000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1223039"/>
            <a:ext cx="5520334" cy="402456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1651398"/>
            <a:ext cx="5520334" cy="540000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2047046"/>
            <a:ext cx="5520334" cy="402456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2489481"/>
            <a:ext cx="5520334" cy="540000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2885128"/>
            <a:ext cx="5520334" cy="402456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3313493"/>
            <a:ext cx="5520334" cy="540000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3709140"/>
            <a:ext cx="5520334" cy="402456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1" name="円/楕円 10"/>
          <p:cNvSpPr/>
          <p:nvPr userDrawn="1"/>
        </p:nvSpPr>
        <p:spPr>
          <a:xfrm>
            <a:off x="5423867" y="5037729"/>
            <a:ext cx="432085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smtClean="0"/>
              <a:t>7</a:t>
            </a:r>
            <a:endParaRPr kumimoji="1" lang="ja-JP" altLang="en-US" sz="12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39" y="4959504"/>
            <a:ext cx="5520334" cy="540000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000739" y="5347518"/>
            <a:ext cx="5520334" cy="402456"/>
          </a:xfrm>
        </p:spPr>
        <p:txBody>
          <a:bodyPr anchor="t">
            <a:noAutofit/>
          </a:bodyPr>
          <a:lstStyle>
            <a:lvl1pPr algn="l"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1" name="円/楕円 10"/>
          <p:cNvSpPr/>
          <p:nvPr userDrawn="1"/>
        </p:nvSpPr>
        <p:spPr>
          <a:xfrm>
            <a:off x="5423867" y="5845871"/>
            <a:ext cx="432085" cy="4320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smtClean="0"/>
              <a:t>8</a:t>
            </a:r>
            <a:endParaRPr kumimoji="1" lang="ja-JP" altLang="en-US" sz="12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000739" y="5771837"/>
            <a:ext cx="5520334" cy="540000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accent5">
                    <a:lumMod val="75000"/>
                  </a:schemeClr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000739" y="6167482"/>
            <a:ext cx="5520334" cy="402456"/>
          </a:xfrm>
        </p:spPr>
        <p:txBody>
          <a:bodyPr anchor="t">
            <a:normAutofit/>
          </a:bodyPr>
          <a:lstStyle>
            <a:lvl1pPr algn="l">
              <a:defRPr sz="1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9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1460623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2367883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3275143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4182403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4</a:t>
            </a:r>
            <a:endParaRPr kumimoji="1" lang="ja-JP" altLang="en-US" sz="1200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5089663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129240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77245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220082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68087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3109238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3589291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4017657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4497710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92607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540612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28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2228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8" y="618779"/>
            <a:ext cx="11012164" cy="1135327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474906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2458657" y="2929025"/>
            <a:ext cx="591181" cy="5911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46164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6164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1" name="山形 10"/>
          <p:cNvSpPr/>
          <p:nvPr userDrawn="1"/>
        </p:nvSpPr>
        <p:spPr>
          <a:xfrm>
            <a:off x="302339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35945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5343209" y="2929025"/>
            <a:ext cx="591181" cy="591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2</a:t>
            </a:r>
            <a:endParaRPr kumimoji="1" lang="ja-JP" altLang="en-US" sz="1200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43071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43071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6" name="山形 15"/>
          <p:cNvSpPr/>
          <p:nvPr userDrawn="1"/>
        </p:nvSpPr>
        <p:spPr>
          <a:xfrm>
            <a:off x="590396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24002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8223779" y="2929025"/>
            <a:ext cx="591181" cy="591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1128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31128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1" name="山形 20"/>
          <p:cNvSpPr/>
          <p:nvPr userDrawn="1"/>
        </p:nvSpPr>
        <p:spPr>
          <a:xfrm>
            <a:off x="8788514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9124581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1108331" y="2929025"/>
            <a:ext cx="591181" cy="591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4</a:t>
            </a:r>
            <a:endParaRPr kumimoji="1" lang="ja-JP" altLang="en-US" sz="1200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95839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95839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1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6240028" y="4021440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410998"/>
            <a:ext cx="6385263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11924" y="122324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1271694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2180861"/>
            <a:ext cx="6385263" cy="1104123"/>
          </a:xfrm>
        </p:spPr>
        <p:txBody>
          <a:bodyPr anchor="b">
            <a:normAutofit/>
          </a:bodyPr>
          <a:lstStyle>
            <a:lvl1pPr algn="l"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463699" y="4245091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23672" y="4021439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10206507" y="402143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8447343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0430178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864702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844213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822430" y="4980424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482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529" y="1796819"/>
            <a:ext cx="12192000" cy="16321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1796818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663914" y="270757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2756019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3573016"/>
            <a:ext cx="6385263" cy="211223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69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62380" y="2036846"/>
            <a:ext cx="4094123" cy="1165789"/>
          </a:xfrm>
        </p:spPr>
        <p:txBody>
          <a:bodyPr>
            <a:noAutofit/>
          </a:bodyPr>
          <a:lstStyle>
            <a:lvl1pPr algn="r">
              <a:defRPr sz="5334"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232380" y="3943396"/>
            <a:ext cx="452768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5082888" y="2481227"/>
            <a:ext cx="57611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4858968" y="3264304"/>
            <a:ext cx="905536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5964292" y="2180862"/>
            <a:ext cx="39957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104751" y="2862132"/>
            <a:ext cx="5176275" cy="205503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24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8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7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4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7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5" y="4291533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1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12399" y="4877768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55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507515" y="2235200"/>
            <a:ext cx="2614118" cy="220749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216084" y="2235200"/>
            <a:ext cx="2614118" cy="298334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070366" y="2235200"/>
            <a:ext cx="2614119" cy="3334327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2235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361799" y="1"/>
            <a:ext cx="2614118" cy="4839854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544464" y="1591203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3404909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265353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9125796" y="1591201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841" y="165600"/>
            <a:ext cx="5496644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331870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97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74" y="2789893"/>
            <a:ext cx="2486414" cy="120637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5114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792" y="2789893"/>
            <a:ext cx="2486414" cy="165279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732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7409" y="2789893"/>
            <a:ext cx="2486414" cy="193208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9704" y="2368150"/>
            <a:ext cx="246370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10027" y="2789893"/>
            <a:ext cx="2486414" cy="234816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96" y="5399314"/>
            <a:ext cx="8491372" cy="87085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7515" y="533248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6084" y="1028734"/>
            <a:ext cx="5399723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62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24137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6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3714948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777225" y="4560709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854950" y="4638441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4717732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5188517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94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7429563" y="2663639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968370" y="3351970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43259" y="692697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6"/>
          <p:cNvSpPr/>
          <p:nvPr userDrawn="1"/>
        </p:nvSpPr>
        <p:spPr>
          <a:xfrm>
            <a:off x="3723116" y="1652803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円/楕円 7"/>
          <p:cNvSpPr/>
          <p:nvPr userDrawn="1"/>
        </p:nvSpPr>
        <p:spPr>
          <a:xfrm>
            <a:off x="4333992" y="609932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6626" y="4148637"/>
            <a:ext cx="6385263" cy="52805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786" y="515719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903368" y="4629133"/>
            <a:ext cx="6385263" cy="38404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443259" y="692696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933364" y="5253203"/>
            <a:ext cx="8325272" cy="1056117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2903368" y="136477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4" name="円/楕円 23"/>
          <p:cNvSpPr/>
          <p:nvPr userDrawn="1"/>
        </p:nvSpPr>
        <p:spPr>
          <a:xfrm>
            <a:off x="3723116" y="1266501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5" name="円/楕円 24"/>
          <p:cNvSpPr/>
          <p:nvPr userDrawn="1"/>
        </p:nvSpPr>
        <p:spPr>
          <a:xfrm>
            <a:off x="8877580" y="315508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36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4" y="1604798"/>
            <a:ext cx="720142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3" y="2036569"/>
            <a:ext cx="192023" cy="28858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3" y="1527544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#</a:t>
            </a:r>
            <a:endParaRPr kumimoji="1" lang="ja-JP" altLang="en-US" dirty="0" smtClean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0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75" y="2132856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5" y="208485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55822" y="2761722"/>
            <a:ext cx="720142" cy="4800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0" y="3193494"/>
            <a:ext cx="192023" cy="28858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0" y="2684469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#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49048" y="276172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1983" y="328978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68002" y="32417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4" y="3856252"/>
            <a:ext cx="720142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3" y="4288023"/>
            <a:ext cx="192023" cy="28858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3" y="3778998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#</a:t>
            </a:r>
            <a:endParaRPr kumimoji="1" lang="ja-JP" altLang="en-US" dirty="0" smtClean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7140" y="385625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480075" y="438431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5" y="433630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6" y="5013176"/>
            <a:ext cx="720142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39964" y="5444948"/>
            <a:ext cx="192023" cy="28858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804155" y="493592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#</a:t>
            </a:r>
            <a:endParaRPr kumimoji="1" lang="ja-JP" altLang="en-US" dirty="0" smtClean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53352" y="5013176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476287" y="5541235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72307" y="54932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93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909562"/>
            <a:ext cx="5327768" cy="2064657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480076" y="2998260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135085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674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07213" y="782320"/>
            <a:ext cx="5281045" cy="547196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1657533"/>
            <a:ext cx="5331292" cy="3542935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6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619179" y="0"/>
            <a:ext cx="5476292" cy="6858000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553329"/>
            <a:ext cx="5327768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480076" y="358434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664893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92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3077029"/>
          </a:xfrm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3137733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3137962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69490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402748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36006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02524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270126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729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534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0018" y="854137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4823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57395" y="854138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472200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12383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27187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779760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4565" y="4357163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049863" y="2934372"/>
            <a:ext cx="301223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5919773" y="2934372"/>
            <a:ext cx="301223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0782897" y="2934372"/>
            <a:ext cx="301223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3508209" y="3003352"/>
            <a:ext cx="301223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8350498" y="3003352"/>
            <a:ext cx="301223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08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9839" y="2194554"/>
            <a:ext cx="12192000" cy="2194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4795" y="2481740"/>
            <a:ext cx="12192000" cy="162018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12192000" cy="2194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" y="278650"/>
            <a:ext cx="12182160" cy="162018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194554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00680" y="838956"/>
            <a:ext cx="5666442" cy="8768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100680" y="452670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99552" y="3062960"/>
            <a:ext cx="5666442" cy="84609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99552" y="2676673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86850" y="4533123"/>
            <a:ext cx="11618299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97219"/>
            <a:ext cx="11618299" cy="891307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39790" y="530120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5080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5513687" y="1790105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126189" y="2932452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5523363" y="4074799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116512" y="5217147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126189" y="64775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507970" y="70576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5826091" y="0"/>
            <a:ext cx="2571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5606336" y="73072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119142" y="1848113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円/楕円 33"/>
          <p:cNvSpPr/>
          <p:nvPr userDrawn="1"/>
        </p:nvSpPr>
        <p:spPr>
          <a:xfrm>
            <a:off x="5605986" y="1873071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52485" y="126684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119142" y="2409188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507970" y="2990460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2" name="円/楕円 41"/>
          <p:cNvSpPr/>
          <p:nvPr userDrawn="1"/>
        </p:nvSpPr>
        <p:spPr>
          <a:xfrm>
            <a:off x="5606336" y="3015418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52485" y="3551535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128819" y="4132808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9" name="円/楕円 48"/>
          <p:cNvSpPr/>
          <p:nvPr userDrawn="1"/>
        </p:nvSpPr>
        <p:spPr>
          <a:xfrm>
            <a:off x="5615663" y="4157765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28819" y="4693883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498293" y="5275155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3" name="円/楕円 62"/>
          <p:cNvSpPr/>
          <p:nvPr userDrawn="1"/>
        </p:nvSpPr>
        <p:spPr>
          <a:xfrm>
            <a:off x="5596660" y="5300113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242808" y="583623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3609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1371381" y="2612423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1371381" y="3505608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1371381" y="4398793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1371381" y="5291979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371381" y="171923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753162" y="177724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5070932" y="0"/>
            <a:ext cx="351" cy="6858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4851353" y="180220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61220" y="2651357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円/楕円 33"/>
          <p:cNvSpPr/>
          <p:nvPr userDrawn="1"/>
        </p:nvSpPr>
        <p:spPr>
          <a:xfrm>
            <a:off x="4851353" y="2695389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55094" y="1729877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55094" y="262306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753162" y="356361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2" name="円/楕円 41"/>
          <p:cNvSpPr/>
          <p:nvPr userDrawn="1"/>
        </p:nvSpPr>
        <p:spPr>
          <a:xfrm>
            <a:off x="4851353" y="3588574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455094" y="3516248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761220" y="4437728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9" name="円/楕円 48"/>
          <p:cNvSpPr/>
          <p:nvPr userDrawn="1"/>
        </p:nvSpPr>
        <p:spPr>
          <a:xfrm>
            <a:off x="4851353" y="4481759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455094" y="440943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753162" y="5349987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3" name="円/楕円 62"/>
          <p:cNvSpPr/>
          <p:nvPr userDrawn="1"/>
        </p:nvSpPr>
        <p:spPr>
          <a:xfrm>
            <a:off x="4851353" y="5374945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455094" y="5302619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5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2192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87" y="254920"/>
            <a:ext cx="7528289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671632" y="165600"/>
            <a:ext cx="6400455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5673" y="1777246"/>
            <a:ext cx="380196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15673" y="2274824"/>
            <a:ext cx="3805712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1013" y="3910846"/>
            <a:ext cx="2392426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51014" y="4408424"/>
            <a:ext cx="2394783" cy="1576742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746941" y="3395313"/>
            <a:ext cx="3137544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47595" y="3892891"/>
            <a:ext cx="3140636" cy="206456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239859" y="5259362"/>
            <a:ext cx="226310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482412" y="5756941"/>
            <a:ext cx="3024576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4239859" y="1944914"/>
            <a:ext cx="1016088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2761912" y="4184073"/>
            <a:ext cx="855284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6502964" y="5338626"/>
            <a:ext cx="517285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6713029" y="3519055"/>
            <a:ext cx="2033911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5805363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689576" y="1028734"/>
            <a:ext cx="6401885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958726" y="21914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90012" y="432079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4254931" y="569203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8834850" y="381705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6103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8817" y="177059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06200" y="224137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777225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854950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8817" y="3244164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06200" y="3714948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776469" y="456459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854195" y="464232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348062" y="4721615"/>
            <a:ext cx="4951672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805445" y="5192399"/>
            <a:ext cx="9292823" cy="85016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42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916918" y="3006603"/>
            <a:ext cx="8564501" cy="5621275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4" y="607423"/>
            <a:ext cx="2762129" cy="5643155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637404" y="1338942"/>
            <a:ext cx="2350742" cy="4211501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424339" y="1297577"/>
            <a:ext cx="7287487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511768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424338" y="3664893"/>
            <a:ext cx="7303471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586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451884" y="4446244"/>
            <a:ext cx="5397865" cy="354286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5" y="884900"/>
            <a:ext cx="3923154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9" y="2934136"/>
            <a:ext cx="1740860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27241" y="1410336"/>
            <a:ext cx="3393082" cy="4507865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920049" y="3409648"/>
            <a:ext cx="1453023" cy="2620312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2920582" y="3058410"/>
            <a:ext cx="8253541" cy="6018152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517560" y="1297577"/>
            <a:ext cx="5185191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582653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3664893"/>
            <a:ext cx="5196564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64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4479169" y="1543335"/>
            <a:ext cx="5569813" cy="4260120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974393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4714934" y="607422"/>
            <a:ext cx="2762129" cy="3529149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4915835" y="1338942"/>
            <a:ext cx="2350742" cy="2797629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3435346" y="1132172"/>
            <a:ext cx="933774" cy="9336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680729" y="137753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52158" y="1126561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22559" y="1490244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9" name="円/楕円 28"/>
          <p:cNvSpPr/>
          <p:nvPr userDrawn="1"/>
        </p:nvSpPr>
        <p:spPr>
          <a:xfrm>
            <a:off x="3435346" y="2636820"/>
            <a:ext cx="933774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680728" y="288218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552157" y="2631208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522558" y="2994892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円/楕円 32"/>
          <p:cNvSpPr/>
          <p:nvPr userDrawn="1"/>
        </p:nvSpPr>
        <p:spPr>
          <a:xfrm>
            <a:off x="7833557" y="1129752"/>
            <a:ext cx="933774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8078939" y="137511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8859890" y="1124141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8859322" y="1487824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7" name="円/楕円 36"/>
          <p:cNvSpPr/>
          <p:nvPr userDrawn="1"/>
        </p:nvSpPr>
        <p:spPr>
          <a:xfrm>
            <a:off x="7833557" y="2636819"/>
            <a:ext cx="933774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078939" y="288218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8859890" y="2631208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8859322" y="2994891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1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2589422" y="1388046"/>
            <a:ext cx="7803078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51887" y="1595852"/>
            <a:ext cx="6932503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451888" y="1200182"/>
            <a:ext cx="6932502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584294" y="553329"/>
            <a:ext cx="4128817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 smtClean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7632304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7612" y="3664893"/>
            <a:ext cx="4131548" cy="2308390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6676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54820" y="657984"/>
            <a:ext cx="11467281" cy="2254549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2001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454821" y="3047999"/>
            <a:ext cx="5380428" cy="302864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46069" y="3173789"/>
            <a:ext cx="6076032" cy="289318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6224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4088193"/>
            <a:ext cx="12192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69670" y="4644571"/>
            <a:ext cx="1170920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31967" y="1067225"/>
            <a:ext cx="4603599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円/楕円 1"/>
          <p:cNvSpPr/>
          <p:nvPr userDrawn="1"/>
        </p:nvSpPr>
        <p:spPr>
          <a:xfrm>
            <a:off x="1097441" y="1212190"/>
            <a:ext cx="4603599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円/楕円 24"/>
          <p:cNvSpPr/>
          <p:nvPr userDrawn="1"/>
        </p:nvSpPr>
        <p:spPr>
          <a:xfrm>
            <a:off x="5144857" y="1289337"/>
            <a:ext cx="936251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593885" y="5602870"/>
            <a:ext cx="575785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010044" y="1125614"/>
            <a:ext cx="4602939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95471" y="1654626"/>
            <a:ext cx="5826630" cy="1016005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5334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095471" y="2804269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305887" y="3014668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77139" y="2804270"/>
            <a:ext cx="4944962" cy="789022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305887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681990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9184804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60906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6305887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81990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184804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560906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円/楕円 25"/>
          <p:cNvSpPr/>
          <p:nvPr userDrawn="1"/>
        </p:nvSpPr>
        <p:spPr>
          <a:xfrm>
            <a:off x="6035497" y="1158692"/>
            <a:ext cx="336278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4102754" y="1687675"/>
            <a:ext cx="2704733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1398021" y="1689293"/>
            <a:ext cx="2704733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589910" y="-589912"/>
            <a:ext cx="2923613" cy="4103437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4103435" y="1689293"/>
            <a:ext cx="667644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561868" y="3175947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561868" y="645622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561869" y="1910784"/>
            <a:ext cx="2979696" cy="4103436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4103434" y="2665751"/>
            <a:ext cx="1351017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4103435" y="3639102"/>
            <a:ext cx="2034968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103433" y="4613276"/>
            <a:ext cx="2704733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853258" y="1149611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853258" y="2418205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853258" y="3686799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853258" y="4955394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4120371" y="2335395"/>
            <a:ext cx="575799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 smtClean="0">
                <a:solidFill>
                  <a:schemeClr val="bg1"/>
                </a:solidFill>
              </a:rPr>
              <a:t>01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4476330" y="3438303"/>
            <a:ext cx="575799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 smtClean="0">
                <a:solidFill>
                  <a:schemeClr val="bg1"/>
                </a:solidFill>
              </a:rPr>
              <a:t>02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4847286" y="4548907"/>
            <a:ext cx="575799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 smtClean="0">
                <a:solidFill>
                  <a:schemeClr val="bg1"/>
                </a:solidFill>
              </a:rPr>
              <a:t>03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5200100" y="5643334"/>
            <a:ext cx="575799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2667" dirty="0" smtClean="0">
                <a:solidFill>
                  <a:schemeClr val="bg1"/>
                </a:solidFill>
              </a:rPr>
              <a:t>04</a:t>
            </a:r>
            <a:endParaRPr kumimoji="1" lang="ja-JP" altLang="en-US" sz="2667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3366224" y="190090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3366224" y="316813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3366224" y="443536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3366224" y="5702592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801788" y="1642182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09613" y="2597005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95126" y="3551828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830906" y="4506651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029376" y="164638"/>
            <a:ext cx="78440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7385" y="1028734"/>
            <a:ext cx="777338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4125395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8462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1771139" y="1896217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1</a:t>
            </a:r>
            <a:endParaRPr kumimoji="1" lang="ja-JP" altLang="en-US" sz="1200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1771139" y="2789402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374879" y="182389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374879" y="2717076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0" name="円/楕円 9"/>
          <p:cNvSpPr/>
          <p:nvPr userDrawn="1"/>
        </p:nvSpPr>
        <p:spPr>
          <a:xfrm>
            <a:off x="1771139" y="3682587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3</a:t>
            </a:r>
            <a:endParaRPr kumimoji="1" lang="ja-JP" altLang="en-US" sz="1200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374879" y="361026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2" name="円/楕円 11"/>
          <p:cNvSpPr/>
          <p:nvPr userDrawn="1"/>
        </p:nvSpPr>
        <p:spPr>
          <a:xfrm>
            <a:off x="1771139" y="4575773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74879" y="4503447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4" name="円/楕円 13"/>
          <p:cNvSpPr/>
          <p:nvPr userDrawn="1"/>
        </p:nvSpPr>
        <p:spPr>
          <a:xfrm>
            <a:off x="1771139" y="5468958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5</a:t>
            </a:r>
            <a:endParaRPr kumimoji="1" lang="ja-JP" altLang="en-US" sz="1200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2374879" y="5396632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14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44672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 smtClean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28611" y="4482820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2" name="円/楕円 11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3" name="円/楕円 12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60980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35106" y="6029215"/>
            <a:ext cx="720142" cy="365125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72317" y="126187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235974" y="133961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29841" y="1418901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7224" y="1889686"/>
            <a:ext cx="4860000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58249" y="309301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235974" y="317075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29841" y="3250041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7224" y="3720825"/>
            <a:ext cx="4860000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6248557" y="126391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6326282" y="134164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20149" y="1420935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7277532" y="1891719"/>
            <a:ext cx="4860000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6248557" y="312234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6326282" y="320007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820149" y="3279370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277532" y="3750155"/>
            <a:ext cx="4860000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7" name="アーチ 37"/>
          <p:cNvSpPr/>
          <p:nvPr userDrawn="1"/>
        </p:nvSpPr>
        <p:spPr>
          <a:xfrm rot="3600000">
            <a:off x="158248" y="4937806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8" name="アーチ 38"/>
          <p:cNvSpPr/>
          <p:nvPr userDrawn="1"/>
        </p:nvSpPr>
        <p:spPr>
          <a:xfrm rot="6618510">
            <a:off x="235973" y="5015538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9840" y="5094829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187223" y="5565613"/>
            <a:ext cx="4860000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1" name="アーチ 22"/>
          <p:cNvSpPr/>
          <p:nvPr userDrawn="1"/>
        </p:nvSpPr>
        <p:spPr>
          <a:xfrm rot="3600000">
            <a:off x="6248556" y="4967135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00206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2" name="アーチ 23"/>
          <p:cNvSpPr/>
          <p:nvPr userDrawn="1"/>
        </p:nvSpPr>
        <p:spPr>
          <a:xfrm rot="6618510">
            <a:off x="6326281" y="5044867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rgbClr val="002060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820148" y="5124158"/>
            <a:ext cx="4746654" cy="526901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rgbClr val="002060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277531" y="5594943"/>
            <a:ext cx="4860000" cy="148116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83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"/>
                            </p:stCondLst>
                            <p:childTnLst>
                              <p:par>
                                <p:cTn id="6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3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50"/>
                            </p:stCondLst>
                            <p:childTnLst>
                              <p:par>
                                <p:cTn id="9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150"/>
                            </p:stCondLst>
                            <p:childTnLst>
                              <p:par>
                                <p:cTn id="11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90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750"/>
                            </p:stCondLst>
                            <p:childTnLst>
                              <p:par>
                                <p:cTn id="1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850"/>
                            </p:stCondLst>
                            <p:childTnLst>
                              <p:par>
                                <p:cTn id="173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1" grpId="1" animBg="1"/>
      <p:bldP spid="32" grpId="0" animBg="1"/>
      <p:bldP spid="32" grpId="1" animBg="1"/>
      <p:bldP spid="33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4415471" y="1613249"/>
            <a:ext cx="3360000" cy="3360292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4295315" y="1493395"/>
            <a:ext cx="3600312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4175471" y="1373228"/>
            <a:ext cx="3840000" cy="3840333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4055471" y="1253218"/>
            <a:ext cx="4080000" cy="4080354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3935471" y="1133207"/>
            <a:ext cx="4320000" cy="4320375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3815273" y="1013395"/>
            <a:ext cx="4560396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 smtClean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5730640" y="6066918"/>
            <a:ext cx="725488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0" name="円/楕円 39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42" name="円/楕円 41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0144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4741334"/>
            <a:ext cx="10370052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 smtClean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4429600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9069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063143" y="4511094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052119" y="5301209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6874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2305422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77157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8038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391069" y="1248653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5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218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92969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511686" y="5186020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471876" y="5530537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064983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9072445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44181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407409" y="4790962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64865" y="957488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59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4067009" y="311508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247041" y="775461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円/楕円 27"/>
          <p:cNvSpPr/>
          <p:nvPr userDrawn="1"/>
        </p:nvSpPr>
        <p:spPr>
          <a:xfrm>
            <a:off x="845583" y="11707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0" name="円/楕円 29"/>
          <p:cNvSpPr/>
          <p:nvPr userDrawn="1"/>
        </p:nvSpPr>
        <p:spPr>
          <a:xfrm>
            <a:off x="1137774" y="69269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5031040" y="740702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5127059" y="16514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31040" y="1699902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247041" y="775461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03649" y="2559169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627320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147592" y="2559168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円/楕円 10"/>
          <p:cNvSpPr/>
          <p:nvPr userDrawn="1"/>
        </p:nvSpPr>
        <p:spPr>
          <a:xfrm>
            <a:off x="8880551" y="255916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371263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9104222" y="278281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02832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76813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496475" y="3518153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5326" y="4197086"/>
            <a:ext cx="10601349" cy="1344149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5685251"/>
            <a:ext cx="12192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677571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5885323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072640" y="584875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589730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6788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4994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5" name="円/楕円 24"/>
          <p:cNvSpPr/>
          <p:nvPr userDrawn="1"/>
        </p:nvSpPr>
        <p:spPr>
          <a:xfrm>
            <a:off x="382869" y="67945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6" name="円/楕円 25"/>
          <p:cNvSpPr/>
          <p:nvPr userDrawn="1"/>
        </p:nvSpPr>
        <p:spPr>
          <a:xfrm>
            <a:off x="1301673" y="71132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4" name="円/楕円 33"/>
          <p:cNvSpPr/>
          <p:nvPr userDrawn="1"/>
        </p:nvSpPr>
        <p:spPr>
          <a:xfrm>
            <a:off x="4735518" y="285898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7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000"/>
            <a:ext cx="3482702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222947" y="0"/>
            <a:ext cx="3482702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5485861" y="3498416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5581880" y="440917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85861" y="4457617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5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742999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742999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5222947" y="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5222947" y="1715400"/>
            <a:ext cx="1744951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5222947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7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6962922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6962922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6962922" y="3429000"/>
            <a:ext cx="1744951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8702896" y="34290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0442872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53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0202367" y="401413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84136" y="2516899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413027" y="2228867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2" name="円/楕円 21"/>
          <p:cNvSpPr/>
          <p:nvPr userDrawn="1"/>
        </p:nvSpPr>
        <p:spPr>
          <a:xfrm>
            <a:off x="2386628" y="269034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0985753" y="3880494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2400000"/>
          </a:xfr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29028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29028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3956" y="4419110"/>
            <a:ext cx="2400208" cy="2400000"/>
          </a:xfrm>
          <a:solidFill>
            <a:schemeClr val="accent5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2457215" y="4419110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4890473" y="4419110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7324592" y="4419110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9756991" y="4419110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2637235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3547989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3852" y="3596435"/>
            <a:ext cx="11215678" cy="623628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24" name="円/楕円 23"/>
          <p:cNvSpPr/>
          <p:nvPr userDrawn="1"/>
        </p:nvSpPr>
        <p:spPr>
          <a:xfrm>
            <a:off x="11543659" y="3495431"/>
            <a:ext cx="505184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34292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6095471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3413727" y="0"/>
            <a:ext cx="474668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8160408" y="0"/>
            <a:ext cx="403159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095471" y="3429000"/>
            <a:ext cx="2737071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8832541" y="3429000"/>
            <a:ext cx="3353115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42822" y="500675"/>
            <a:ext cx="3120617" cy="1044621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2822" y="1701716"/>
            <a:ext cx="3120618" cy="1487257"/>
          </a:xfrm>
        </p:spPr>
        <p:txBody>
          <a:bodyPr anchor="t">
            <a:noAutofit/>
          </a:bodyPr>
          <a:lstStyle>
            <a:lvl1pPr algn="ctr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192019" y="3573016"/>
            <a:ext cx="2544503" cy="3120347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83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3976914"/>
            <a:ext cx="12192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5" y="2967732"/>
            <a:ext cx="672846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09" y="2971388"/>
            <a:ext cx="65456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4" y="2773940"/>
            <a:ext cx="804488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01" y="2470455"/>
            <a:ext cx="707584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72" y="2419264"/>
            <a:ext cx="782549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71" y="2188907"/>
            <a:ext cx="780720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95256" y="1945551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8888" y="137481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858678" y="1011208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56843" y="159087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7870" y="804077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65563" y="431542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2158423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3617196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5269588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6713029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8321845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9938852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1112762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6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604798"/>
            <a:ext cx="12191999" cy="358164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18936" y="5438176"/>
            <a:ext cx="10801146" cy="793291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14955" y="534216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431696"/>
            <a:ext cx="12192000" cy="76441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7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5343196" y="37273"/>
            <a:ext cx="6848804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9" y="471963"/>
            <a:ext cx="1282667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75" y="1017730"/>
            <a:ext cx="1187142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4519215"/>
            <a:ext cx="12192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483852" y="4637788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15257" y="55485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68456" y="397384"/>
            <a:ext cx="4036642" cy="821816"/>
          </a:xfrm>
        </p:spPr>
        <p:txBody>
          <a:bodyPr>
            <a:noAutofit/>
          </a:bodyPr>
          <a:lstStyle>
            <a:lvl1pPr algn="l">
              <a:defRPr sz="44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05322" y="397384"/>
            <a:ext cx="3786740" cy="821816"/>
          </a:xfrm>
        </p:spPr>
        <p:txBody>
          <a:bodyPr>
            <a:noAutofit/>
          </a:bodyPr>
          <a:lstStyle>
            <a:lvl1pPr algn="r">
              <a:defRPr sz="44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86850" y="5688607"/>
            <a:ext cx="11618299" cy="998520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727632" y="1930400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357147" y="2121850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27632" y="2697019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361179" y="2888469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727632" y="3463637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357147" y="3655086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8372931" y="1932505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8002447" y="2123955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8372931" y="2699124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002447" y="2890573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372931" y="3465742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8002447" y="3657191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33262" y="1225923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7370735" y="12259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1285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98" y="308653"/>
            <a:ext cx="5274870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20" y="950241"/>
            <a:ext cx="2554068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8" y="1804275"/>
            <a:ext cx="1363426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263469" y="2157779"/>
            <a:ext cx="1139924" cy="207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660192" y="488673"/>
            <a:ext cx="4890968" cy="27041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8839080" y="1282700"/>
            <a:ext cx="2209992" cy="295639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514410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54251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621862"/>
            <a:ext cx="11618299" cy="1006329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3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4233333"/>
            <a:ext cx="12192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048598" y="164638"/>
            <a:ext cx="956720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smtClean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535412" y="2170492"/>
            <a:ext cx="5690094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535562" y="1845583"/>
            <a:ext cx="5690094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35562" y="2128010"/>
            <a:ext cx="5690094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657131" y="1938114"/>
            <a:ext cx="361981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5972541" y="1922238"/>
            <a:ext cx="133362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592122" y="2906409"/>
            <a:ext cx="8518860" cy="64154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82653" y="439614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4476698"/>
            <a:ext cx="5196564" cy="1500769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953138" y="1857789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82654" y="2049239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6953138" y="2624408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6582654" y="2815857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953138" y="3391026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6582654" y="3582475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7" name="円/楕円 36"/>
          <p:cNvSpPr/>
          <p:nvPr userDrawn="1"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9" name="円/楕円 13"/>
          <p:cNvSpPr/>
          <p:nvPr userDrawn="1"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0" name="円/楕円 39"/>
          <p:cNvSpPr/>
          <p:nvPr userDrawn="1"/>
        </p:nvSpPr>
        <p:spPr>
          <a:xfrm>
            <a:off x="681974" y="681271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1" name="円/楕円 40"/>
          <p:cNvSpPr/>
          <p:nvPr userDrawn="1"/>
        </p:nvSpPr>
        <p:spPr>
          <a:xfrm>
            <a:off x="1207829" y="149092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4" name="円/楕円 43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5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705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397122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072940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7985364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3127798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8643100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72702" y="2703891"/>
            <a:ext cx="4823863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78147" y="5111521"/>
            <a:ext cx="4818418" cy="1390878"/>
          </a:xfrm>
        </p:spPr>
        <p:txBody>
          <a:bodyPr>
            <a:noAutofit/>
          </a:bodyPr>
          <a:lstStyle>
            <a:lvl1pPr algn="l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7319640" y="2147068"/>
            <a:ext cx="7132647" cy="26799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334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41048" y="4990568"/>
            <a:ext cx="2160187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60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6095471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861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3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12192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7" y="4596492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72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12192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7" y="677635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77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3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55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4655715" y="1604797"/>
            <a:ext cx="7536285" cy="3120347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 smtClean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 smtClean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18936" y="5109186"/>
            <a:ext cx="10801146" cy="1020369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1604797"/>
            <a:ext cx="4655715" cy="31203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18936" y="1844824"/>
            <a:ext cx="3600712" cy="2688299"/>
          </a:xfrm>
        </p:spPr>
        <p:txBody>
          <a:bodyPr anchor="b">
            <a:normAutofit/>
          </a:bodyPr>
          <a:lstStyle>
            <a:lvl1pPr algn="r">
              <a:defRPr sz="2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 smtClean="0"/>
              <a:t>Text goes here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57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83852" y="1886858"/>
            <a:ext cx="11218899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41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976048"/>
            <a:ext cx="12192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円/楕円 5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7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22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48598" y="164638"/>
            <a:ext cx="956720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smtClean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smtClean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円/楕円 13"/>
          <p:cNvSpPr/>
          <p:nvPr userDrawn="1"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円/楕円 17"/>
          <p:cNvSpPr/>
          <p:nvPr userDrawn="1"/>
        </p:nvSpPr>
        <p:spPr>
          <a:xfrm>
            <a:off x="681974" y="681271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円/楕円 18"/>
          <p:cNvSpPr/>
          <p:nvPr userDrawn="1"/>
        </p:nvSpPr>
        <p:spPr>
          <a:xfrm>
            <a:off x="1207829" y="149092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1" name="円/楕円 20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3" name="円/楕円 22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0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89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1" y="164638"/>
            <a:ext cx="11006206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smtClean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smtClean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5" name="円/楕円 14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6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374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2917" y="164638"/>
            <a:ext cx="10959484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 smtClean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 smtClean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48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9.gif"/><Relationship Id="rId4" Type="http://schemas.openxmlformats.org/officeDocument/2006/relationships/image" Target="../media/image5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Budgetary Management Subsystem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0974" y="5279039"/>
            <a:ext cx="10370052" cy="576031"/>
          </a:xfrm>
        </p:spPr>
        <p:txBody>
          <a:bodyPr/>
          <a:lstStyle/>
          <a:p>
            <a:r>
              <a:rPr lang="en-US"/>
              <a:t>Capstone Project </a:t>
            </a:r>
            <a:r>
              <a:rPr lang="en-US" smtClean="0"/>
              <a:t>Presentation</a:t>
            </a:r>
          </a:p>
          <a:p>
            <a:r>
              <a:rPr lang="ja-JP" altLang="en-US" sz="2800" b="1"/>
              <a:t>卒業論文プレゼンテーション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/>
              <a:t>Software Process </a:t>
            </a:r>
            <a:r>
              <a:rPr lang="en-US" sz="3000" b="1" smtClean="0"/>
              <a:t>Model - </a:t>
            </a:r>
            <a:r>
              <a:rPr lang="en-US" altLang="ja-JP" sz="3000"/>
              <a:t>(</a:t>
            </a:r>
            <a:r>
              <a:rPr lang="ja-JP" altLang="en-US" sz="3000"/>
              <a:t>ソフトウェアの過程模型</a:t>
            </a:r>
            <a:r>
              <a:rPr lang="en-US" altLang="ja-JP" sz="3000" smtClean="0"/>
              <a:t>)</a:t>
            </a:r>
            <a:endParaRPr lang="en-US" sz="3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8598" y="1693563"/>
            <a:ext cx="8164285" cy="459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807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Task Plan </a:t>
            </a:r>
            <a:r>
              <a:rPr lang="en-US" b="1" smtClean="0"/>
              <a:t>- </a:t>
            </a:r>
            <a:r>
              <a:rPr lang="en-US" altLang="ja-JP" smtClean="0"/>
              <a:t>(</a:t>
            </a:r>
            <a:r>
              <a:rPr lang="ja-JP" altLang="en-US"/>
              <a:t>タスク計画</a:t>
            </a:r>
            <a:r>
              <a:rPr lang="en-US" altLang="ja-JP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11" y="1554450"/>
            <a:ext cx="8170031" cy="475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115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Equipment and </a:t>
            </a:r>
            <a:r>
              <a:rPr lang="en-US" b="1" smtClean="0"/>
              <a:t>Tools - </a:t>
            </a:r>
            <a:r>
              <a:rPr lang="en-US" altLang="ja-JP" smtClean="0"/>
              <a:t>(</a:t>
            </a:r>
            <a:r>
              <a:rPr lang="ja-JP" altLang="en-US"/>
              <a:t>機器やツール</a:t>
            </a:r>
            <a:r>
              <a:rPr lang="en-US" altLang="ja-JP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7" y="2825531"/>
            <a:ext cx="838800" cy="856120"/>
          </a:xfrm>
          <a:prstGeom prst="rect">
            <a:avLst/>
          </a:prstGeom>
          <a:ln w="76200"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18" y="2814110"/>
            <a:ext cx="838200" cy="847075"/>
          </a:xfrm>
          <a:prstGeom prst="rect">
            <a:avLst/>
          </a:prstGeom>
          <a:ln w="76200"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35" y="3872351"/>
            <a:ext cx="849762" cy="849762"/>
          </a:xfrm>
          <a:prstGeom prst="rect">
            <a:avLst/>
          </a:prstGeom>
          <a:ln w="76200"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96033" y="2905580"/>
            <a:ext cx="843107" cy="843107"/>
          </a:xfrm>
          <a:prstGeom prst="rect">
            <a:avLst/>
          </a:prstGeom>
          <a:ln w="76200"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877091" y="2360704"/>
            <a:ext cx="1460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Office tools</a:t>
            </a:r>
            <a:endParaRPr kumimoji="1" lang="en-US" sz="2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72" y="2730982"/>
            <a:ext cx="2067116" cy="93020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4874062" y="2342237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Design tool</a:t>
            </a:r>
            <a:endParaRPr kumimoji="1" lang="en-US" sz="2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188" y="2880500"/>
            <a:ext cx="1339480" cy="89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9196033" y="2368342"/>
            <a:ext cx="2164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/>
              <a:t>Management tool</a:t>
            </a:r>
            <a:endParaRPr kumimoji="1" lang="en-US" sz="20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188" y="3963189"/>
            <a:ext cx="1369913" cy="89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994" y="3959192"/>
            <a:ext cx="1828610" cy="900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48" y="2742347"/>
            <a:ext cx="942975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2" descr="C:\Users\FPT\Downloads\10859476_1493506930961775_1502969065_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48" y="3958837"/>
            <a:ext cx="2476500" cy="972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95312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/>
              <a:t>Communication </a:t>
            </a:r>
            <a:r>
              <a:rPr lang="en-US" sz="2800" b="1" smtClean="0"/>
              <a:t>Management-</a:t>
            </a:r>
            <a:r>
              <a:rPr lang="en-US" altLang="ja-JP" sz="2800" smtClean="0"/>
              <a:t>(</a:t>
            </a:r>
            <a:r>
              <a:rPr lang="ja-JP" altLang="en-US" sz="2800"/>
              <a:t>コミュニケーション 管理</a:t>
            </a:r>
            <a:r>
              <a:rPr lang="en-US" altLang="ja-JP" sz="2800" smtClean="0"/>
              <a:t>)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1583193"/>
            <a:ext cx="1230084" cy="123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0" y="4711313"/>
            <a:ext cx="1230084" cy="1230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5" y="3205886"/>
            <a:ext cx="1112818" cy="111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98" y="1452576"/>
            <a:ext cx="9372600" cy="50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72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Risk </a:t>
            </a:r>
            <a:r>
              <a:rPr lang="en-US" b="1" smtClean="0"/>
              <a:t>Management-</a:t>
            </a:r>
            <a:r>
              <a:rPr lang="en-US" altLang="ja-JP" smtClean="0"/>
              <a:t>(</a:t>
            </a:r>
            <a:r>
              <a:rPr lang="ja-JP" altLang="en-US"/>
              <a:t>リスク管理</a:t>
            </a:r>
            <a:r>
              <a:rPr lang="en-US" altLang="ja-JP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32" y="1471425"/>
            <a:ext cx="7983064" cy="502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914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Quality </a:t>
            </a:r>
            <a:r>
              <a:rPr lang="en-US" b="1" smtClean="0"/>
              <a:t>Management-</a:t>
            </a:r>
            <a:r>
              <a:rPr lang="en-US" altLang="ja-JP" smtClean="0"/>
              <a:t>(</a:t>
            </a:r>
            <a:r>
              <a:rPr lang="ja-JP" altLang="en-US"/>
              <a:t>品質管理</a:t>
            </a:r>
            <a:r>
              <a:rPr lang="en-US" altLang="ja-JP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66" y="1196752"/>
            <a:ext cx="8000938" cy="539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679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77157" y="3500615"/>
            <a:ext cx="4224836" cy="139280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Requirement </a:t>
            </a:r>
            <a:r>
              <a:rPr lang="en-US" smtClean="0"/>
              <a:t>Specification</a:t>
            </a:r>
          </a:p>
          <a:p>
            <a:r>
              <a:rPr lang="ja-JP" altLang="en-US"/>
              <a:t>要求仕</a:t>
            </a:r>
            <a:r>
              <a:rPr lang="ja-JP" altLang="en-US" smtClean="0"/>
              <a:t>様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1275" y="6288088"/>
            <a:ext cx="720725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7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Functional Requirement-</a:t>
            </a:r>
            <a:r>
              <a:rPr lang="ja-JP" altLang="en-US"/>
              <a:t>機能仕</a:t>
            </a:r>
            <a:r>
              <a:rPr lang="ja-JP" altLang="en-US" smtClean="0"/>
              <a:t>様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29878" y="6427834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Budget estimation use case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t="-1" b="-24"/>
          <a:stretch/>
        </p:blipFill>
        <p:spPr bwMode="auto">
          <a:xfrm>
            <a:off x="3158347" y="1028734"/>
            <a:ext cx="6096953" cy="54312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0921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Requirement-</a:t>
            </a:r>
            <a:r>
              <a:rPr lang="ja-JP" altLang="en-US"/>
              <a:t>機能仕様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80857" y="1033974"/>
            <a:ext cx="5935549" cy="5519913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29878" y="6481622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Additional budget estimation use case</a:t>
            </a:r>
          </a:p>
        </p:txBody>
      </p:sp>
    </p:spTree>
    <p:extLst>
      <p:ext uri="{BB962C8B-B14F-4D97-AF65-F5344CB8AC3E}">
        <p14:creationId xmlns:p14="http://schemas.microsoft.com/office/powerpoint/2010/main" val="2075762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Requirement-</a:t>
            </a:r>
            <a:r>
              <a:rPr lang="ja-JP" altLang="en-US"/>
              <a:t>機能仕様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63219" y="1003151"/>
            <a:ext cx="7511937" cy="5650500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29878" y="6508516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Budget allocation use case</a:t>
            </a:r>
          </a:p>
        </p:txBody>
      </p:sp>
    </p:spTree>
    <p:extLst>
      <p:ext uri="{BB962C8B-B14F-4D97-AF65-F5344CB8AC3E}">
        <p14:creationId xmlns:p14="http://schemas.microsoft.com/office/powerpoint/2010/main" val="4507888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Us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43" name="Picture Placeholder 4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 b="12466"/>
          <a:stretch>
            <a:fillRect/>
          </a:stretch>
        </p:blipFill>
        <p:spPr/>
      </p:pic>
      <p:pic>
        <p:nvPicPr>
          <p:cNvPr id="44" name="Picture Placeholder 4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598" r="-810" b="20402"/>
          <a:stretch/>
        </p:blipFill>
        <p:spPr/>
      </p:pic>
      <p:sp>
        <p:nvSpPr>
          <p:cNvPr id="27" name="Text Placeholder 2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800"/>
              <a:t>Nguyen Van </a:t>
            </a:r>
            <a:r>
              <a:rPr lang="en-US" sz="1800" smtClean="0"/>
              <a:t>Vung</a:t>
            </a:r>
            <a:endParaRPr lang="en-US" sz="180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800"/>
              <a:t>Nguyen Ba </a:t>
            </a:r>
            <a:r>
              <a:rPr lang="en-US" sz="1800" smtClean="0"/>
              <a:t>Tu</a:t>
            </a:r>
            <a:endParaRPr lang="en-US" sz="180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Pham Xuan </a:t>
            </a:r>
            <a:r>
              <a:rPr lang="en-US" smtClean="0"/>
              <a:t>Hung</a:t>
            </a:r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1"/>
          </p:nvPr>
        </p:nvSpPr>
        <p:spPr>
          <a:xfrm>
            <a:off x="228615" y="5487367"/>
            <a:ext cx="2105734" cy="324000"/>
          </a:xfrm>
        </p:spPr>
        <p:txBody>
          <a:bodyPr bIns="82800" anchor="t" anchorCtr="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ja-JP"/>
              <a:t>Team </a:t>
            </a:r>
            <a:r>
              <a:rPr lang="en-US" altLang="ja-JP" smtClean="0"/>
              <a:t>leader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 smtClean="0"/>
              <a:t>チ</a:t>
            </a:r>
            <a:r>
              <a:rPr lang="ja-JP" altLang="en-US"/>
              <a:t>ームリーダ</a:t>
            </a:r>
            <a:r>
              <a:rPr lang="ja-JP" altLang="en-US" smtClean="0"/>
              <a:t>ー</a:t>
            </a:r>
            <a:endParaRPr lang="ja-JP" alt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/>
              <a:t>Team member </a:t>
            </a:r>
            <a:endParaRPr lang="en-US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/>
              <a:t>チームメンバー</a:t>
            </a:r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/>
              <a:t>Team </a:t>
            </a:r>
            <a:r>
              <a:rPr lang="en-US" smtClean="0"/>
              <a:t>member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/>
              <a:t>チームメンバー</a:t>
            </a:r>
            <a:endParaRPr lang="en-US"/>
          </a:p>
        </p:txBody>
      </p:sp>
      <p:pic>
        <p:nvPicPr>
          <p:cNvPr id="45" name="Picture Placeholder 44"/>
          <p:cNvPicPr>
            <a:picLocks noGrp="1" noChangeAspect="1"/>
          </p:cNvPicPr>
          <p:nvPr>
            <p:ph type="pic" sz="quarter" idx="3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" b="2804"/>
          <a:stretch>
            <a:fillRect/>
          </a:stretch>
        </p:blipFill>
        <p:spPr/>
      </p:pic>
      <p:sp>
        <p:nvSpPr>
          <p:cNvPr id="34" name="Text Placeholder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/>
              <a:t>Do Quang </a:t>
            </a:r>
            <a:r>
              <a:rPr lang="en-US" smtClean="0"/>
              <a:t>Quy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/>
              <a:t>Team member </a:t>
            </a:r>
            <a:endParaRPr lang="en-US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/>
              <a:t>チームメンバー</a:t>
            </a:r>
            <a:endParaRPr lang="en-US"/>
          </a:p>
        </p:txBody>
      </p:sp>
      <p:pic>
        <p:nvPicPr>
          <p:cNvPr id="47" name="Picture Placeholder 46"/>
          <p:cNvPicPr>
            <a:picLocks noGrp="1" noChangeAspect="1"/>
          </p:cNvPicPr>
          <p:nvPr>
            <p:ph type="pic" sz="quarter" idx="3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>
            <a:fillRect/>
          </a:stretch>
        </p:blipFill>
        <p:spPr/>
      </p:pic>
      <p:sp>
        <p:nvSpPr>
          <p:cNvPr id="37" name="Text Placeholder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/>
              <a:t>Phan Huy </a:t>
            </a:r>
            <a:r>
              <a:rPr lang="en-US" smtClean="0"/>
              <a:t>Hung</a:t>
            </a:r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/>
              <a:t>Team member </a:t>
            </a:r>
            <a:endParaRPr lang="en-US" smtClean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/>
              <a:t>チームメンバー</a:t>
            </a:r>
            <a:endParaRPr lang="en-US"/>
          </a:p>
        </p:txBody>
      </p:sp>
      <p:pic>
        <p:nvPicPr>
          <p:cNvPr id="41" name="Picture Placeholder 40"/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18788"/>
          <a:stretch/>
        </p:blipFill>
        <p:spPr/>
      </p:pic>
      <p:sp>
        <p:nvSpPr>
          <p:cNvPr id="40" name="Text Placeholder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800"/>
              <a:t>TRAN BINH </a:t>
            </a:r>
            <a:r>
              <a:rPr lang="en-US" sz="1800" smtClean="0"/>
              <a:t>DUONG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/>
              <a:t>Supervisor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ja-JP" altLang="en-US"/>
              <a:t>指導教</a:t>
            </a:r>
            <a:r>
              <a:rPr lang="ja-JP" altLang="en-US" smtClean="0"/>
              <a:t>員</a:t>
            </a:r>
            <a:endParaRPr lang="ja-JP" alt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 b="125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1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Requirement-</a:t>
            </a:r>
            <a:r>
              <a:rPr lang="ja-JP" altLang="en-US"/>
              <a:t>機能仕様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47553" y="1004905"/>
            <a:ext cx="6780021" cy="5621852"/>
          </a:xfrm>
          <a:prstGeom prst="rect">
            <a:avLst/>
          </a:prstGeom>
        </p:spPr>
      </p:pic>
      <p:sp>
        <p:nvSpPr>
          <p:cNvPr id="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429878" y="6508516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Budget settlement use case</a:t>
            </a:r>
          </a:p>
        </p:txBody>
      </p:sp>
    </p:spTree>
    <p:extLst>
      <p:ext uri="{BB962C8B-B14F-4D97-AF65-F5344CB8AC3E}">
        <p14:creationId xmlns:p14="http://schemas.microsoft.com/office/powerpoint/2010/main" val="1298137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Non-functional Requirement-</a:t>
            </a:r>
            <a:r>
              <a:rPr lang="ja-JP" altLang="en-US"/>
              <a:t>非機能仕</a:t>
            </a:r>
            <a:r>
              <a:rPr lang="ja-JP" altLang="en-US" smtClean="0"/>
              <a:t>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Reliability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"/>
          </p:nvPr>
        </p:nvSpPr>
        <p:spPr>
          <a:xfrm>
            <a:off x="1187224" y="1889686"/>
            <a:ext cx="4860000" cy="135105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100"/>
              <a:t>Mean time between failures: </a:t>
            </a:r>
            <a:r>
              <a:rPr lang="en-US" sz="1100" smtClean="0"/>
              <a:t>about </a:t>
            </a:r>
            <a:r>
              <a:rPr lang="en-US" sz="1100"/>
              <a:t>6 month</a:t>
            </a:r>
          </a:p>
          <a:p>
            <a:pPr lvl="0">
              <a:lnSpc>
                <a:spcPct val="100000"/>
              </a:lnSpc>
            </a:pPr>
            <a:r>
              <a:rPr lang="en-US" sz="1100"/>
              <a:t>The maximum bugs per function are 2 bugs/a function when user uses </a:t>
            </a:r>
            <a:r>
              <a:rPr lang="en-US" sz="1100" smtClean="0"/>
              <a:t>software within </a:t>
            </a:r>
            <a:r>
              <a:rPr lang="en-US" sz="1100"/>
              <a:t>2 months. The average number of bugs in the software during system testing is about to be around 3 bugs/KLOC</a:t>
            </a:r>
            <a:r>
              <a:rPr lang="en-US" sz="1100" smtClean="0"/>
              <a:t>.</a:t>
            </a:r>
            <a:endParaRPr lang="en-US" sz="110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Usability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100"/>
              <a:t>Usability Requirements support the following from the perspective of its primary users: </a:t>
            </a:r>
          </a:p>
          <a:p>
            <a:pPr lvl="0">
              <a:lnSpc>
                <a:spcPct val="100000"/>
              </a:lnSpc>
            </a:pPr>
            <a:r>
              <a:rPr lang="en-US" sz="1100" b="1"/>
              <a:t>Efficiency of use:</a:t>
            </a:r>
            <a:r>
              <a:rPr lang="en-US" sz="1100"/>
              <a:t>  User can complete each function is lesser than 10 actions.</a:t>
            </a:r>
          </a:p>
          <a:p>
            <a:pPr lvl="0">
              <a:lnSpc>
                <a:spcPct val="100000"/>
              </a:lnSpc>
            </a:pPr>
            <a:r>
              <a:rPr lang="en-US" sz="1100" b="1" smtClean="0"/>
              <a:t>Help </a:t>
            </a:r>
            <a:r>
              <a:rPr lang="en-US" sz="1100" b="1"/>
              <a:t>facilities:  </a:t>
            </a:r>
            <a:r>
              <a:rPr lang="en-US" sz="1100"/>
              <a:t>User will be trained a week about all the functions of system .Beside, user will be provided user guide to </a:t>
            </a:r>
            <a:r>
              <a:rPr lang="en-US" sz="1100" smtClean="0"/>
              <a:t>support</a:t>
            </a:r>
            <a:endParaRPr lang="en-US" sz="110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Maintainability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100" b="1"/>
              <a:t>Coding standards and naming </a:t>
            </a:r>
            <a:r>
              <a:rPr lang="en-US" sz="1100" b="1" smtClean="0"/>
              <a:t>conventions</a:t>
            </a:r>
            <a:r>
              <a:rPr lang="en-US" sz="1100" smtClean="0"/>
              <a:t>: Output </a:t>
            </a:r>
            <a:r>
              <a:rPr lang="en-US" sz="1100"/>
              <a:t>of the project must include coding standards and naming conventions documentations. Implementation code must be easy to </a:t>
            </a:r>
            <a:r>
              <a:rPr lang="en-US" sz="1100" smtClean="0"/>
              <a:t>maintain. All </a:t>
            </a:r>
            <a:r>
              <a:rPr lang="en-US" sz="1100"/>
              <a:t>code must be clearly commented, including class, method documentations</a:t>
            </a:r>
            <a:r>
              <a:rPr lang="en-US" sz="110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1100" b="1" smtClean="0"/>
              <a:t>Mean time to repair</a:t>
            </a:r>
            <a:r>
              <a:rPr lang="en-US" sz="1100" smtClean="0"/>
              <a:t>: Immediately when Administrator finds out problems. Average 0.5 day.</a:t>
            </a:r>
            <a:endParaRPr lang="en-US" sz="110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sz="1050" smtClean="0"/>
              <a:t>In order to avoid unwanted access by strangers, the security implemented in various ways:</a:t>
            </a:r>
          </a:p>
          <a:p>
            <a:pPr lvl="0">
              <a:lnSpc>
                <a:spcPct val="100000"/>
              </a:lnSpc>
            </a:pPr>
            <a:r>
              <a:rPr lang="en-US" sz="1050" b="1" smtClean="0"/>
              <a:t>User authorize</a:t>
            </a:r>
            <a:r>
              <a:rPr lang="en-US" sz="1050" smtClean="0"/>
              <a:t>: Functions will be show after users login dependencies user’s role and permission of each user. At early stage, User can use function cross each other in some actions.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Availability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sz="1100" smtClean="0"/>
              <a:t>Percentage </a:t>
            </a:r>
            <a:r>
              <a:rPr lang="en-US" sz="1100"/>
              <a:t>of availability time is about 24 per 7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sz="1050"/>
              <a:t>In term of response time, waiting time of processing will be 0.5 to 1 seconds; waiting time to process normal functions will not exceed 2 seconds and process loading or combining data will not exceed 3 seconds</a:t>
            </a:r>
            <a:r>
              <a:rPr lang="en-US" sz="9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558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77157" y="3500615"/>
            <a:ext cx="4224836" cy="1392807"/>
          </a:xfrm>
        </p:spPr>
        <p:txBody>
          <a:bodyPr>
            <a:normAutofit/>
          </a:bodyPr>
          <a:lstStyle/>
          <a:p>
            <a:r>
              <a:rPr lang="en-US" sz="2800"/>
              <a:t>Software </a:t>
            </a:r>
            <a:r>
              <a:rPr lang="en-US" sz="2800" smtClean="0"/>
              <a:t>Design</a:t>
            </a:r>
          </a:p>
          <a:p>
            <a:r>
              <a:rPr lang="ja-JP" altLang="en-US" sz="2800"/>
              <a:t>ソフトウェア設</a:t>
            </a:r>
            <a:r>
              <a:rPr lang="ja-JP" altLang="en-US" sz="2800" smtClean="0"/>
              <a:t>計</a:t>
            </a:r>
            <a:endParaRPr lang="en-US" sz="280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71275" y="6288088"/>
            <a:ext cx="720725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20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/>
              <a:t>Overall System </a:t>
            </a:r>
            <a:r>
              <a:rPr lang="en-US" altLang="ja-JP" smtClean="0"/>
              <a:t>Architecture</a:t>
            </a:r>
          </a:p>
          <a:p>
            <a:r>
              <a:rPr lang="en-US" altLang="ja-JP" smtClean="0"/>
              <a:t> </a:t>
            </a:r>
            <a:r>
              <a:rPr lang="en-US" altLang="ja-JP"/>
              <a:t>(</a:t>
            </a:r>
            <a:r>
              <a:rPr lang="ja-JP" altLang="en-US"/>
              <a:t>全体的なシステムアーキテクチャ設計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Application Architecture Design</a:t>
            </a:r>
          </a:p>
          <a:p>
            <a:r>
              <a:rPr lang="en-US"/>
              <a:t> (</a:t>
            </a:r>
            <a:r>
              <a:rPr lang="ja-JP" altLang="en-US"/>
              <a:t>アーキテクチャ設計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Data Design</a:t>
            </a:r>
          </a:p>
          <a:p>
            <a:r>
              <a:rPr lang="en-US"/>
              <a:t> (</a:t>
            </a:r>
            <a:r>
              <a:rPr lang="ja-JP" altLang="en-US"/>
              <a:t>データ設計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Screen Design</a:t>
            </a:r>
          </a:p>
          <a:p>
            <a:r>
              <a:rPr lang="en-US"/>
              <a:t>(</a:t>
            </a:r>
            <a:r>
              <a:rPr lang="ja-JP" altLang="en-US"/>
              <a:t>画面設計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Content -</a:t>
            </a:r>
            <a:r>
              <a:rPr lang="ja-JP" altLang="en-US"/>
              <a:t>内容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06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48598" y="126610"/>
            <a:ext cx="9567208" cy="840130"/>
          </a:xfrm>
        </p:spPr>
        <p:txBody>
          <a:bodyPr>
            <a:noAutofit/>
          </a:bodyPr>
          <a:lstStyle/>
          <a:p>
            <a:r>
              <a:rPr lang="en-US" sz="2400"/>
              <a:t>Overrall System Architecture </a:t>
            </a:r>
            <a:r>
              <a:rPr lang="en-US" sz="2400" smtClean="0"/>
              <a:t>Design - </a:t>
            </a:r>
            <a:r>
              <a:rPr lang="ja-JP" altLang="en-US" sz="2400" smtClean="0"/>
              <a:t>全</a:t>
            </a:r>
            <a:r>
              <a:rPr lang="ja-JP" altLang="en-US" sz="2400"/>
              <a:t>体的なシステムアーキテクチャ設計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94314" y="6485632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Overall FMS architecture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10" y="1161526"/>
            <a:ext cx="7523724" cy="512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319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97" y="164638"/>
            <a:ext cx="9810467" cy="802101"/>
          </a:xfrm>
        </p:spPr>
        <p:txBody>
          <a:bodyPr>
            <a:noAutofit/>
          </a:bodyPr>
          <a:lstStyle/>
          <a:p>
            <a:r>
              <a:rPr lang="en-US" sz="2400"/>
              <a:t>Application Architecture </a:t>
            </a:r>
            <a:r>
              <a:rPr lang="en-US" sz="2400" smtClean="0"/>
              <a:t>Design-</a:t>
            </a:r>
            <a:r>
              <a:rPr lang="ja-JP" altLang="en-US" sz="2400"/>
              <a:t>アプリケーションアーキテクチャ設</a:t>
            </a:r>
            <a:r>
              <a:rPr lang="ja-JP" altLang="en-US" sz="2400" smtClean="0"/>
              <a:t>計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81216" y="6471088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BMS web application architecture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63" y="1062282"/>
            <a:ext cx="7103291" cy="533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298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98" y="164638"/>
            <a:ext cx="9740128" cy="802101"/>
          </a:xfrm>
        </p:spPr>
        <p:txBody>
          <a:bodyPr>
            <a:noAutofit/>
          </a:bodyPr>
          <a:lstStyle/>
          <a:p>
            <a:r>
              <a:rPr lang="en-US" sz="2400"/>
              <a:t>Application Architecture Design-</a:t>
            </a:r>
            <a:r>
              <a:rPr lang="ja-JP" altLang="en-US" sz="2400"/>
              <a:t>アプリケーションアーキテクチャ設計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88130" y="6359007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 smtClean="0"/>
              <a:t>Class </a:t>
            </a:r>
            <a:r>
              <a:rPr lang="en-US" sz="1400" b="1"/>
              <a:t>diagram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98" y="1118267"/>
            <a:ext cx="8852192" cy="52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49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98" y="164638"/>
            <a:ext cx="9838602" cy="802101"/>
          </a:xfrm>
        </p:spPr>
        <p:txBody>
          <a:bodyPr>
            <a:noAutofit/>
          </a:bodyPr>
          <a:lstStyle/>
          <a:p>
            <a:r>
              <a:rPr lang="en-US" sz="2400"/>
              <a:t>Application Architecture Design-</a:t>
            </a:r>
            <a:r>
              <a:rPr lang="ja-JP" altLang="en-US" sz="2400"/>
              <a:t>アプリケーションアーキテクチャ設計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93860" y="1156662"/>
            <a:ext cx="7687408" cy="536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9976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Design-(</a:t>
            </a:r>
            <a:r>
              <a:rPr lang="ja-JP" altLang="en-US"/>
              <a:t>データ設計</a:t>
            </a:r>
            <a:r>
              <a:rPr lang="en-US" altLang="ja-JP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76861" y="6416496"/>
            <a:ext cx="7537756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Entity relationship diagram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98" y="1446314"/>
            <a:ext cx="8139690" cy="490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2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Data </a:t>
            </a:r>
            <a:r>
              <a:rPr lang="en-US" smtClean="0"/>
              <a:t>Design-(</a:t>
            </a:r>
            <a:r>
              <a:rPr lang="ja-JP" altLang="en-US"/>
              <a:t>データ設計</a:t>
            </a:r>
            <a:r>
              <a:rPr lang="en-US" altLang="ja-JP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357" y="6485632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Table list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6" y="1149233"/>
            <a:ext cx="6779106" cy="5336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076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概</a:t>
            </a:r>
            <a:r>
              <a:rPr lang="ja-JP" altLang="en-US" smtClean="0"/>
              <a:t>要</a:t>
            </a:r>
            <a:endParaRPr lang="ja-JP" alt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/>
              <a:t>Quality Control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品質管理</a:t>
            </a:r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/>
              <a:t>Project Management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プロジェクト管理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/>
              <a:t>Requirement </a:t>
            </a:r>
            <a:r>
              <a:rPr lang="en-US" smtClean="0"/>
              <a:t>Specification</a:t>
            </a:r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要求仕</a:t>
            </a:r>
            <a:r>
              <a:rPr lang="ja-JP" altLang="en-US" smtClean="0"/>
              <a:t>様</a:t>
            </a:r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/>
              <a:t>Software </a:t>
            </a:r>
            <a:r>
              <a:rPr lang="en-US" smtClean="0"/>
              <a:t>Design</a:t>
            </a:r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ソフトウェア設</a:t>
            </a:r>
            <a:r>
              <a:rPr lang="ja-JP" altLang="en-US" smtClean="0"/>
              <a:t>計</a:t>
            </a:r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Coding</a:t>
            </a:r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コディン</a:t>
            </a:r>
            <a:r>
              <a:rPr lang="ja-JP" altLang="en-US" smtClean="0"/>
              <a:t>グ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サマリー</a:t>
            </a:r>
            <a:endParaRPr lang="en-US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/>
              <a:t>Demo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デ</a:t>
            </a:r>
            <a:r>
              <a:rPr lang="ja-JP" altLang="en-US" smtClean="0"/>
              <a:t>モ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40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Screen Design - </a:t>
            </a:r>
            <a:r>
              <a:rPr lang="ja-JP" altLang="en-US"/>
              <a:t>画面設</a:t>
            </a:r>
            <a:r>
              <a:rPr lang="ja-JP" altLang="en-US" smtClean="0"/>
              <a:t>計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74134" y="6471088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Screen flow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61" y="1051533"/>
            <a:ext cx="7765437" cy="5318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2655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Design - </a:t>
            </a:r>
            <a:r>
              <a:rPr lang="ja-JP" altLang="en-US"/>
              <a:t>画面設計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80" y="1727016"/>
            <a:ext cx="9603716" cy="416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715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Design - </a:t>
            </a:r>
            <a:r>
              <a:rPr lang="ja-JP" altLang="en-US"/>
              <a:t>画面設計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23696" y="6105503"/>
            <a:ext cx="8629577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Add new estimation voucher screen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35" y="1426766"/>
            <a:ext cx="9256500" cy="451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77157" y="3511914"/>
            <a:ext cx="4224836" cy="1239027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Coding</a:t>
            </a:r>
          </a:p>
          <a:p>
            <a:r>
              <a:rPr lang="ja-JP" altLang="en-US"/>
              <a:t>コディン</a:t>
            </a:r>
            <a:r>
              <a:rPr lang="ja-JP" altLang="en-US" smtClean="0"/>
              <a:t>グ</a:t>
            </a:r>
            <a:endParaRPr lang="ja-JP" alt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1275" y="6288088"/>
            <a:ext cx="720725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8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Development Environment-</a:t>
            </a:r>
            <a:r>
              <a:rPr lang="ja-JP" altLang="en-US"/>
              <a:t>開発環</a:t>
            </a:r>
            <a:r>
              <a:rPr lang="ja-JP" altLang="en-US" smtClean="0"/>
              <a:t>境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80" y="1613421"/>
            <a:ext cx="2095310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6" y="1613421"/>
            <a:ext cx="1956464" cy="1499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6" y="4141527"/>
            <a:ext cx="1755484" cy="1675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90" y="4141527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2161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Coding Convention-</a:t>
            </a:r>
            <a:r>
              <a:rPr lang="ja-JP" altLang="en-US"/>
              <a:t>コーディング規</a:t>
            </a:r>
            <a:r>
              <a:rPr lang="ja-JP" altLang="en-US" smtClean="0"/>
              <a:t>約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1" y="1355771"/>
            <a:ext cx="9792836" cy="529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505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Source code Review-</a:t>
            </a:r>
            <a:r>
              <a:rPr lang="ja-JP" altLang="en-US"/>
              <a:t>ソースコード レビュ</a:t>
            </a:r>
            <a:r>
              <a:rPr lang="ja-JP" altLang="en-US" smtClean="0"/>
              <a:t>ー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31" y="1169498"/>
            <a:ext cx="7705821" cy="513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75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77157" y="3584101"/>
            <a:ext cx="4224836" cy="123902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Quality </a:t>
            </a:r>
            <a:r>
              <a:rPr lang="en-US" smtClean="0"/>
              <a:t>Control</a:t>
            </a:r>
          </a:p>
          <a:p>
            <a:r>
              <a:rPr lang="ja-JP" altLang="en-US"/>
              <a:t>品質管</a:t>
            </a:r>
            <a:r>
              <a:rPr lang="ja-JP" altLang="en-US" smtClean="0"/>
              <a:t>理</a:t>
            </a:r>
            <a:endParaRPr lang="ja-JP" alt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1275" y="6288088"/>
            <a:ext cx="720725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2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Testing・Test Model-</a:t>
            </a:r>
            <a:r>
              <a:rPr lang="ja-JP" altLang="en-US"/>
              <a:t>テスティン</a:t>
            </a:r>
            <a:r>
              <a:rPr lang="ja-JP" altLang="en-US" smtClean="0"/>
              <a:t>グ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50" y="1789859"/>
            <a:ext cx="7955257" cy="483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577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Test case-</a:t>
            </a:r>
            <a:r>
              <a:rPr lang="ja-JP" altLang="en-US"/>
              <a:t>テストケー</a:t>
            </a:r>
            <a:r>
              <a:rPr lang="ja-JP" altLang="en-US" smtClean="0"/>
              <a:t>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64" y="1364771"/>
            <a:ext cx="9210501" cy="5201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205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7157" y="3689260"/>
            <a:ext cx="4224836" cy="1126069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Overview</a:t>
            </a:r>
          </a:p>
          <a:p>
            <a:r>
              <a:rPr lang="ja-JP" altLang="en-US"/>
              <a:t>概</a:t>
            </a:r>
            <a:r>
              <a:rPr lang="ja-JP" altLang="en-US" smtClean="0"/>
              <a:t>要</a:t>
            </a:r>
            <a:endParaRPr lang="ja-JP" alt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471275" y="6288088"/>
            <a:ext cx="720725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40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</a:t>
            </a:r>
            <a:r>
              <a:rPr lang="en-US" smtClean="0"/>
              <a:t>Report-</a:t>
            </a:r>
            <a:r>
              <a:rPr lang="ja-JP" altLang="en-US"/>
              <a:t>テスト実行報告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97392" y="6317614"/>
            <a:ext cx="3293302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/>
              <a:t>Test round </a:t>
            </a:r>
            <a:r>
              <a:rPr lang="en-US" sz="1400" b="1" smtClean="0"/>
              <a:t>2 </a:t>
            </a:r>
            <a:r>
              <a:rPr lang="en-US" sz="1400" b="1"/>
              <a:t>report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85" y="1571184"/>
            <a:ext cx="5353717" cy="445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2" y="1571184"/>
            <a:ext cx="5341145" cy="447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1428483" y="6288526"/>
            <a:ext cx="3293302" cy="336037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088556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600" i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884452" indent="-340174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9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973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51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0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08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8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64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smtClean="0"/>
              <a:t>Test round 1 report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3846619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7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77157" y="3577505"/>
            <a:ext cx="4224836" cy="1239027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Summary</a:t>
            </a:r>
          </a:p>
          <a:p>
            <a:r>
              <a:rPr lang="ja-JP" altLang="en-US"/>
              <a:t>サマリ</a:t>
            </a:r>
            <a:r>
              <a:rPr lang="ja-JP" altLang="en-US" smtClean="0"/>
              <a:t>ー</a:t>
            </a:r>
            <a:endParaRPr lang="ja-JP" alt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1275" y="6288088"/>
            <a:ext cx="720725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2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Future </a:t>
            </a:r>
            <a:r>
              <a:rPr lang="en-US" smtClean="0"/>
              <a:t>Development-</a:t>
            </a:r>
            <a:r>
              <a:rPr lang="ja-JP" altLang="en-US"/>
              <a:t>拡張機能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6202" y="2019575"/>
            <a:ext cx="36856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We plan to improve the performance of BMS and develop missing phase that cannot implement in this development phase</a:t>
            </a:r>
            <a:r>
              <a:rPr lang="en-US" smtClean="0"/>
              <a:t>.</a:t>
            </a:r>
          </a:p>
          <a:p>
            <a:endParaRPr lang="en-US"/>
          </a:p>
          <a:p>
            <a:r>
              <a:rPr lang="en-US"/>
              <a:t>There’re also some function that the customer even don’t know what the truly need. The team will work together to help them identify those function.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41" y="2019575"/>
            <a:ext cx="5287797" cy="317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603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Lesson Learned-</a:t>
            </a:r>
            <a:r>
              <a:rPr lang="ja-JP" altLang="en-US"/>
              <a:t>学ん</a:t>
            </a:r>
            <a:r>
              <a:rPr lang="ja-JP" altLang="en-US" smtClean="0"/>
              <a:t>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3948" y="5829654"/>
            <a:ext cx="5226225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 smtClean="0"/>
              <a:t>Improving technique</a:t>
            </a:r>
            <a:endParaRPr lang="en-US" sz="14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56" y="1074957"/>
            <a:ext cx="3491552" cy="232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2" y="2486914"/>
            <a:ext cx="4621876" cy="298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18" y="3956394"/>
            <a:ext cx="3347152" cy="2510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2263611" y="1181134"/>
            <a:ext cx="9553890" cy="336037"/>
          </a:xfrm>
          <a:prstGeom prst="rect">
            <a:avLst/>
          </a:prstGeom>
        </p:spPr>
        <p:txBody>
          <a:bodyPr vert="horz" lIns="163275" tIns="81638" rIns="163275" bIns="81638" rtlCol="0">
            <a:normAutofit fontScale="70000" lnSpcReduction="20000"/>
          </a:bodyPr>
          <a:lstStyle>
            <a:lvl1pPr marL="0" indent="0" algn="l" defTabSz="1088556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600" i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884452" indent="-340174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9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973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51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0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08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8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64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416011" y="1333534"/>
            <a:ext cx="9553890" cy="336037"/>
          </a:xfrm>
          <a:prstGeom prst="rect">
            <a:avLst/>
          </a:prstGeom>
        </p:spPr>
        <p:txBody>
          <a:bodyPr vert="horz" lIns="163275" tIns="81638" rIns="163275" bIns="81638" rtlCol="0">
            <a:normAutofit fontScale="70000" lnSpcReduction="20000"/>
          </a:bodyPr>
          <a:lstStyle>
            <a:lvl1pPr marL="0" indent="0" algn="l" defTabSz="1088556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600" i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884452" indent="-340174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9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973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51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0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08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8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64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208881" y="6467371"/>
            <a:ext cx="5226225" cy="336037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088556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600" i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884452" indent="-340174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9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973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51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0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08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8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64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smtClean="0"/>
              <a:t>Teamwork</a:t>
            </a:r>
            <a:endParaRPr lang="en-US" sz="1400" b="1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6173219" y="3474993"/>
            <a:ext cx="5226225" cy="336037"/>
          </a:xfrm>
          <a:prstGeom prst="rect">
            <a:avLst/>
          </a:prstGeom>
        </p:spPr>
        <p:txBody>
          <a:bodyPr vert="horz" lIns="163275" tIns="81638" rIns="163275" bIns="81638" rtlCol="0">
            <a:noAutofit/>
          </a:bodyPr>
          <a:lstStyle>
            <a:lvl1pPr marL="0" indent="0" algn="l" defTabSz="1088556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600" i="1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  <a:lvl2pPr marL="884452" indent="-340174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3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9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973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251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0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08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85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64" indent="-272139" algn="l" defTabSz="10885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smtClean="0"/>
              <a:t>Working in professional </a:t>
            </a:r>
            <a:r>
              <a:rPr lang="en-US" sz="1400" b="1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14829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577157" y="3407921"/>
            <a:ext cx="4224836" cy="1139516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Demo</a:t>
            </a:r>
          </a:p>
          <a:p>
            <a:r>
              <a:rPr lang="en-US" altLang="ja-JP"/>
              <a:t>(</a:t>
            </a:r>
            <a:r>
              <a:rPr lang="ja-JP" altLang="en-US"/>
              <a:t>デモ</a:t>
            </a:r>
            <a:r>
              <a:rPr lang="en-US" altLang="ja-JP"/>
              <a:t>)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1275" y="6288088"/>
            <a:ext cx="720725" cy="365125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6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Overview-</a:t>
            </a:r>
            <a:r>
              <a:rPr lang="ja-JP" altLang="en-US"/>
              <a:t>概要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47187" y="6451472"/>
            <a:ext cx="9553890" cy="336037"/>
          </a:xfrm>
        </p:spPr>
        <p:txBody>
          <a:bodyPr>
            <a:noAutofit/>
          </a:bodyPr>
          <a:lstStyle/>
          <a:p>
            <a:pPr algn="ctr"/>
            <a:r>
              <a:rPr lang="en-US" b="1"/>
              <a:t>System overview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4" y="1107773"/>
            <a:ext cx="6165494" cy="5180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5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Overview-</a:t>
            </a:r>
            <a:r>
              <a:rPr lang="ja-JP" altLang="en-US"/>
              <a:t>概</a:t>
            </a:r>
            <a:r>
              <a:rPr lang="ja-JP" altLang="en-US" smtClean="0"/>
              <a:t>要</a:t>
            </a:r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>
          <a:xfrm>
            <a:off x="3651280" y="6401380"/>
            <a:ext cx="5042344" cy="336037"/>
          </a:xfrm>
        </p:spPr>
        <p:txBody>
          <a:bodyPr>
            <a:noAutofit/>
          </a:bodyPr>
          <a:lstStyle/>
          <a:p>
            <a:pPr algn="ctr"/>
            <a:r>
              <a:rPr lang="en-US" sz="1400" b="1" smtClean="0"/>
              <a:t>Rich Picture</a:t>
            </a:r>
            <a:endParaRPr lang="en-US" sz="1400" b="1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94" y="1062853"/>
            <a:ext cx="6973915" cy="524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218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2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77157" y="3500615"/>
            <a:ext cx="4224836" cy="1392807"/>
          </a:xfrm>
        </p:spPr>
        <p:txBody>
          <a:bodyPr>
            <a:normAutofit/>
          </a:bodyPr>
          <a:lstStyle/>
          <a:p>
            <a:r>
              <a:rPr lang="en-US" sz="2800"/>
              <a:t>Project Management</a:t>
            </a:r>
          </a:p>
          <a:p>
            <a:r>
              <a:rPr lang="ja-JP" altLang="en-US" sz="2800"/>
              <a:t>プロジェクト管</a:t>
            </a:r>
            <a:r>
              <a:rPr lang="ja-JP" altLang="en-US" sz="2800" smtClean="0"/>
              <a:t>理</a:t>
            </a:r>
            <a:endParaRPr lang="ja-JP" altLang="en-US" sz="2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Project </a:t>
            </a:r>
            <a:r>
              <a:rPr lang="en-US" smtClean="0"/>
              <a:t>Management-</a:t>
            </a:r>
            <a:r>
              <a:rPr lang="ja-JP" altLang="en-US" smtClean="0"/>
              <a:t>プ</a:t>
            </a:r>
            <a:r>
              <a:rPr lang="ja-JP" altLang="en-US"/>
              <a:t>ロジェクト管</a:t>
            </a:r>
            <a:r>
              <a:rPr lang="ja-JP" altLang="en-US" smtClean="0"/>
              <a:t>理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Content -</a:t>
            </a:r>
            <a:r>
              <a:rPr lang="ja-JP" altLang="en-US"/>
              <a:t>内容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Project Organization</a:t>
            </a:r>
          </a:p>
          <a:p>
            <a:r>
              <a:rPr lang="en-US" altLang="ja-JP"/>
              <a:t>(</a:t>
            </a:r>
            <a:r>
              <a:rPr lang="ja-JP" altLang="en-US"/>
              <a:t>プロジェクト組織</a:t>
            </a:r>
            <a:r>
              <a:rPr lang="en-US" altLang="ja-JP" smtClean="0"/>
              <a:t>)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Software Process Model</a:t>
            </a:r>
          </a:p>
          <a:p>
            <a:r>
              <a:rPr lang="en-US" altLang="ja-JP"/>
              <a:t>(</a:t>
            </a:r>
            <a:r>
              <a:rPr lang="ja-JP" altLang="en-US"/>
              <a:t>ソフトウェアの過程模型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Task Plan </a:t>
            </a:r>
          </a:p>
          <a:p>
            <a:r>
              <a:rPr lang="en-US" altLang="ja-JP"/>
              <a:t>(</a:t>
            </a:r>
            <a:r>
              <a:rPr lang="ja-JP" altLang="en-US"/>
              <a:t>タスク計画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Equipment and Tools</a:t>
            </a:r>
          </a:p>
          <a:p>
            <a:r>
              <a:rPr lang="en-US" altLang="ja-JP"/>
              <a:t>(</a:t>
            </a:r>
            <a:r>
              <a:rPr lang="ja-JP" altLang="en-US"/>
              <a:t>機器やツール</a:t>
            </a:r>
            <a:r>
              <a:rPr lang="en-US" altLang="ja-JP" smtClean="0"/>
              <a:t>)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Communication Management</a:t>
            </a:r>
          </a:p>
          <a:p>
            <a:r>
              <a:rPr lang="en-US" altLang="ja-JP"/>
              <a:t>(</a:t>
            </a:r>
            <a:r>
              <a:rPr lang="ja-JP" altLang="en-US"/>
              <a:t>コミュニケーション 管理</a:t>
            </a:r>
            <a:r>
              <a:rPr lang="en-US" altLang="ja-JP" smtClean="0"/>
              <a:t>)</a:t>
            </a:r>
            <a:endParaRPr lang="en-US" altLang="ja-JP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Content -</a:t>
            </a:r>
            <a:r>
              <a:rPr lang="ja-JP" altLang="en-US"/>
              <a:t>内容</a:t>
            </a:r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Risk Management</a:t>
            </a:r>
          </a:p>
          <a:p>
            <a:r>
              <a:rPr lang="en-US" altLang="ja-JP"/>
              <a:t>(</a:t>
            </a:r>
            <a:r>
              <a:rPr lang="ja-JP" altLang="en-US"/>
              <a:t>リスク管理</a:t>
            </a:r>
            <a:r>
              <a:rPr lang="en-US" altLang="ja-JP" smtClean="0"/>
              <a:t>)</a:t>
            </a:r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Quality Management</a:t>
            </a:r>
          </a:p>
          <a:p>
            <a:r>
              <a:rPr lang="en-US" altLang="ja-JP"/>
              <a:t>(</a:t>
            </a:r>
            <a:r>
              <a:rPr lang="ja-JP" altLang="en-US"/>
              <a:t>品質管理</a:t>
            </a:r>
            <a:r>
              <a:rPr lang="en-US" altLang="ja-JP" smtClean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72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Project </a:t>
            </a:r>
            <a:r>
              <a:rPr lang="en-US" b="1" smtClean="0"/>
              <a:t>Organization - </a:t>
            </a:r>
            <a:r>
              <a:rPr lang="en-US" altLang="ja-JP"/>
              <a:t>(</a:t>
            </a:r>
            <a:r>
              <a:rPr lang="ja-JP" altLang="en-US"/>
              <a:t>プロジェクト組織</a:t>
            </a:r>
            <a:r>
              <a:rPr lang="en-US" altLang="ja-JP" smtClean="0"/>
              <a:t>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30" y="1085006"/>
            <a:ext cx="7806100" cy="5884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636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1066</Words>
  <Application>Microsoft Office PowerPoint</Application>
  <PresentationFormat>Widescreen</PresentationFormat>
  <Paragraphs>195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Spica Neue</vt:lpstr>
      <vt:lpstr>Spica Neue Light</vt:lpstr>
      <vt:lpstr>Arial</vt:lpstr>
      <vt:lpstr>Open Sans</vt:lpstr>
      <vt:lpstr>Open Sans Light</vt:lpstr>
      <vt:lpstr>Open Sans Semibold</vt:lpstr>
      <vt:lpstr>Route 159 Bold</vt:lpstr>
      <vt:lpstr>Route 159 Light</vt:lpstr>
      <vt:lpstr>Route 159 SemiBold</vt:lpstr>
      <vt:lpstr>Route 159 UltraLight</vt:lpstr>
      <vt:lpstr>Wingdings</vt:lpstr>
      <vt:lpstr>Vega - Header</vt:lpstr>
      <vt:lpstr>Vega - Footer Only</vt:lpstr>
      <vt:lpstr>Vega - Free</vt:lpstr>
      <vt:lpstr>Budgetary Management Subsystem</vt:lpstr>
      <vt:lpstr>About Us</vt:lpstr>
      <vt:lpstr>OUTLINES</vt:lpstr>
      <vt:lpstr>PowerPoint Presentation</vt:lpstr>
      <vt:lpstr>Overview-概要</vt:lpstr>
      <vt:lpstr>Overview-概要</vt:lpstr>
      <vt:lpstr>PowerPoint Presentation</vt:lpstr>
      <vt:lpstr>Project Management-プロジェクト管理</vt:lpstr>
      <vt:lpstr>Project Organization - (プロジェクト組織)</vt:lpstr>
      <vt:lpstr>Software Process Model - (ソフトウェアの過程模型)</vt:lpstr>
      <vt:lpstr>Task Plan - (タスク計画)</vt:lpstr>
      <vt:lpstr>Equipment and Tools - (機器やツール)</vt:lpstr>
      <vt:lpstr>Communication Management-(コミュニケーション 管理)</vt:lpstr>
      <vt:lpstr>Risk Management-(リスク管理)</vt:lpstr>
      <vt:lpstr>Quality Management-(品質管理)</vt:lpstr>
      <vt:lpstr>PowerPoint Presentation</vt:lpstr>
      <vt:lpstr>Functional Requirement-機能仕様</vt:lpstr>
      <vt:lpstr>Functional Requirement-機能仕様</vt:lpstr>
      <vt:lpstr>Functional Requirement-機能仕様</vt:lpstr>
      <vt:lpstr>Functional Requirement-機能仕様</vt:lpstr>
      <vt:lpstr>Non-functional Requirement-非機能仕様</vt:lpstr>
      <vt:lpstr>PowerPoint Presentation</vt:lpstr>
      <vt:lpstr>PowerPoint Presentation</vt:lpstr>
      <vt:lpstr>Overrall System Architecture Design - 全体的なシステムアーキテクチャ設計</vt:lpstr>
      <vt:lpstr>Application Architecture Design-アプリケーションアーキテクチャ設計</vt:lpstr>
      <vt:lpstr>Application Architecture Design-アプリケーションアーキテクチャ設計</vt:lpstr>
      <vt:lpstr>Application Architecture Design-アプリケーションアーキテクチャ設計</vt:lpstr>
      <vt:lpstr>Data Design-(データ設計)</vt:lpstr>
      <vt:lpstr>Data Design-(データ設計)</vt:lpstr>
      <vt:lpstr>Screen Design - 画面設計</vt:lpstr>
      <vt:lpstr>Screen Design - 画面設計</vt:lpstr>
      <vt:lpstr>Screen Design - 画面設計</vt:lpstr>
      <vt:lpstr>PowerPoint Presentation</vt:lpstr>
      <vt:lpstr>Development Environment-開発環境</vt:lpstr>
      <vt:lpstr>Coding Convention-コーディング規約</vt:lpstr>
      <vt:lpstr>Source code Review-ソースコード レビュー</vt:lpstr>
      <vt:lpstr>PowerPoint Presentation</vt:lpstr>
      <vt:lpstr>Testing・Test Model-テスティング</vt:lpstr>
      <vt:lpstr>Test case-テストケース</vt:lpstr>
      <vt:lpstr>Test Report-テスト実行報告</vt:lpstr>
      <vt:lpstr>PowerPoint Presentation</vt:lpstr>
      <vt:lpstr>Future Development-拡張機能</vt:lpstr>
      <vt:lpstr>Lesson Learned-学んだ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Budgetary Management Subsystem</dc:title>
  <dc:creator>HungPhan</dc:creator>
  <cp:lastModifiedBy>HungPhan</cp:lastModifiedBy>
  <cp:revision>62</cp:revision>
  <dcterms:created xsi:type="dcterms:W3CDTF">2015-12-11T16:29:47Z</dcterms:created>
  <dcterms:modified xsi:type="dcterms:W3CDTF">2015-12-16T02:26:14Z</dcterms:modified>
</cp:coreProperties>
</file>