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7" r:id="rId15"/>
    <p:sldId id="269" r:id="rId16"/>
    <p:sldId id="270" r:id="rId17"/>
    <p:sldId id="271" r:id="rId18"/>
    <p:sldId id="272" r:id="rId19"/>
    <p:sldId id="273" r:id="rId20"/>
    <p:sldId id="274" r:id="rId21"/>
    <p:sldId id="284" r:id="rId22"/>
    <p:sldId id="278" r:id="rId23"/>
    <p:sldId id="279" r:id="rId24"/>
    <p:sldId id="280" r:id="rId25"/>
    <p:sldId id="281" r:id="rId26"/>
    <p:sldId id="282" r:id="rId27"/>
    <p:sldId id="275" r:id="rId28"/>
    <p:sldId id="285" r:id="rId29"/>
    <p:sldId id="286" r:id="rId30"/>
    <p:sldId id="287" r:id="rId31"/>
    <p:sldId id="288" r:id="rId32"/>
    <p:sldId id="289" r:id="rId33"/>
    <p:sldId id="290" r:id="rId34"/>
    <p:sldId id="276" r:id="rId35"/>
    <p:sldId id="298" r:id="rId36"/>
    <p:sldId id="299" r:id="rId37"/>
    <p:sldId id="300" r:id="rId38"/>
    <p:sldId id="301" r:id="rId39"/>
    <p:sldId id="277" r:id="rId40"/>
    <p:sldId id="302" r:id="rId41"/>
    <p:sldId id="291" r:id="rId42"/>
    <p:sldId id="294" r:id="rId43"/>
    <p:sldId id="295" r:id="rId44"/>
    <p:sldId id="296" r:id="rId45"/>
    <p:sldId id="292" r:id="rId46"/>
    <p:sldId id="303" r:id="rId47"/>
    <p:sldId id="305" r:id="rId48"/>
    <p:sldId id="306" r:id="rId49"/>
    <p:sldId id="29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.vsd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Visio_Drawing2.vsd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Visio_Drawing3.vsd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boticssamy.blogspot.p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CAPSTONE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OBJECT FOLLOWING ROBOT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0" y="61976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Role </a:t>
            </a:r>
            <a:r>
              <a:rPr lang="en-US" dirty="0"/>
              <a:t>and Responsibilities </a:t>
            </a:r>
          </a:p>
        </p:txBody>
      </p:sp>
      <p:grpSp>
        <p:nvGrpSpPr>
          <p:cNvPr id="4" name="Canvas 42"/>
          <p:cNvGrpSpPr/>
          <p:nvPr/>
        </p:nvGrpSpPr>
        <p:grpSpPr>
          <a:xfrm>
            <a:off x="2102496" y="2097088"/>
            <a:ext cx="7983831" cy="3816932"/>
            <a:chOff x="0" y="0"/>
            <a:chExt cx="5760720" cy="4410075"/>
          </a:xfrm>
          <a:solidFill>
            <a:schemeClr val="accent1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5760720" cy="4410075"/>
            </a:xfrm>
            <a:prstGeom prst="rect">
              <a:avLst/>
            </a:prstGeom>
            <a:gradFill>
              <a:gsLst>
                <a:gs pos="2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028905" y="144440"/>
              <a:ext cx="1609587" cy="595919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7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Supervisor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(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Mr.HungPD</a:t>
              </a: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28905" y="932671"/>
              <a:ext cx="1609587" cy="495224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Project Manager (</a:t>
              </a: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QuangTV</a:t>
              </a: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8" name="AutoShape 6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>
              <a:off x="2833698" y="740359"/>
              <a:ext cx="825" cy="19231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6367" y="2948231"/>
              <a:ext cx="866701" cy="35326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CuongLM</a:t>
              </a:r>
              <a:endParaRPr lang="en-US" sz="1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33329" y="2500054"/>
              <a:ext cx="866701" cy="352434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QuangTV</a:t>
              </a:r>
              <a:endParaRPr lang="en-US" sz="1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133329" y="2969691"/>
              <a:ext cx="866701" cy="331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CuongLM</a:t>
              </a:r>
              <a:endParaRPr lang="en-US" sz="1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66367" y="2519863"/>
              <a:ext cx="866701" cy="332625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VietNH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66367" y="1993275"/>
              <a:ext cx="866701" cy="356561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QuangTV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38455" y="1997402"/>
              <a:ext cx="866701" cy="352434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CuongLM</a:t>
              </a:r>
              <a:endParaRPr lang="en-US" sz="1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748259" y="1993275"/>
              <a:ext cx="866701" cy="356561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QuangTV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748259" y="2519863"/>
              <a:ext cx="866701" cy="354085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VietNH</a:t>
              </a:r>
              <a:endParaRPr lang="en-US" sz="1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133329" y="1996577"/>
              <a:ext cx="866701" cy="35326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VietNH</a:t>
              </a:r>
              <a:endParaRPr lang="en-US" sz="1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59209" y="3430173"/>
              <a:ext cx="866701" cy="332625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DuongNB</a:t>
              </a:r>
              <a:endParaRPr lang="en-US" sz="1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338455" y="2486612"/>
              <a:ext cx="866701" cy="3318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dk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DuongNB</a:t>
              </a:r>
              <a:endParaRPr lang="en-US" sz="1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0" name="AutoShape 20"/>
            <p:cNvCxnSpPr>
              <a:cxnSpLocks noChangeShapeType="1"/>
              <a:stCxn id="7" idx="2"/>
            </p:cNvCxnSpPr>
            <p:nvPr/>
          </p:nvCxnSpPr>
          <p:spPr bwMode="auto">
            <a:xfrm>
              <a:off x="2833698" y="1427895"/>
              <a:ext cx="0" cy="215422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21" name="AutoShape 21"/>
            <p:cNvCxnSpPr>
              <a:cxnSpLocks noChangeShapeType="1"/>
            </p:cNvCxnSpPr>
            <p:nvPr/>
          </p:nvCxnSpPr>
          <p:spPr bwMode="auto">
            <a:xfrm>
              <a:off x="894765" y="1643317"/>
              <a:ext cx="3878691" cy="82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22" name="AutoShape 22"/>
            <p:cNvCxnSpPr>
              <a:cxnSpLocks noChangeShapeType="1"/>
              <a:endCxn id="13" idx="0"/>
            </p:cNvCxnSpPr>
            <p:nvPr/>
          </p:nvCxnSpPr>
          <p:spPr bwMode="auto">
            <a:xfrm>
              <a:off x="898892" y="1643317"/>
              <a:ext cx="825" cy="349958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23" name="AutoShape 23"/>
            <p:cNvCxnSpPr>
              <a:cxnSpLocks noChangeShapeType="1"/>
              <a:endCxn id="15" idx="0"/>
            </p:cNvCxnSpPr>
            <p:nvPr/>
          </p:nvCxnSpPr>
          <p:spPr bwMode="auto">
            <a:xfrm>
              <a:off x="2180784" y="1643317"/>
              <a:ext cx="825" cy="349958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24" name="AutoShape 24"/>
            <p:cNvCxnSpPr>
              <a:cxnSpLocks noChangeShapeType="1"/>
              <a:endCxn id="17" idx="0"/>
            </p:cNvCxnSpPr>
            <p:nvPr/>
          </p:nvCxnSpPr>
          <p:spPr bwMode="auto">
            <a:xfrm>
              <a:off x="3565854" y="1643317"/>
              <a:ext cx="825" cy="35326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25" name="AutoShape 25"/>
            <p:cNvCxnSpPr>
              <a:cxnSpLocks noChangeShapeType="1"/>
              <a:endCxn id="14" idx="0"/>
            </p:cNvCxnSpPr>
            <p:nvPr/>
          </p:nvCxnSpPr>
          <p:spPr bwMode="auto">
            <a:xfrm>
              <a:off x="4770980" y="1643317"/>
              <a:ext cx="825" cy="35408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26" name="AutoShape 26"/>
            <p:cNvCxnSpPr>
              <a:cxnSpLocks noChangeShapeType="1"/>
              <a:stCxn id="13" idx="1"/>
            </p:cNvCxnSpPr>
            <p:nvPr/>
          </p:nvCxnSpPr>
          <p:spPr bwMode="auto">
            <a:xfrm flipH="1">
              <a:off x="257534" y="2171556"/>
              <a:ext cx="208834" cy="82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27" name="AutoShape 27"/>
            <p:cNvCxnSpPr>
              <a:cxnSpLocks noChangeShapeType="1"/>
            </p:cNvCxnSpPr>
            <p:nvPr/>
          </p:nvCxnSpPr>
          <p:spPr bwMode="auto">
            <a:xfrm flipV="1">
              <a:off x="1495678" y="2171556"/>
              <a:ext cx="825" cy="1309866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28" name="AutoShape 28"/>
            <p:cNvCxnSpPr>
              <a:cxnSpLocks noChangeShapeType="1"/>
              <a:stCxn id="13" idx="3"/>
            </p:cNvCxnSpPr>
            <p:nvPr/>
          </p:nvCxnSpPr>
          <p:spPr bwMode="auto">
            <a:xfrm>
              <a:off x="1333068" y="2171556"/>
              <a:ext cx="162610" cy="82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29" name="AutoShape 29"/>
            <p:cNvCxnSpPr>
              <a:cxnSpLocks noChangeShapeType="1"/>
            </p:cNvCxnSpPr>
            <p:nvPr/>
          </p:nvCxnSpPr>
          <p:spPr bwMode="auto">
            <a:xfrm>
              <a:off x="257534" y="2172381"/>
              <a:ext cx="825" cy="130904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30" name="AutoShape 30"/>
            <p:cNvCxnSpPr>
              <a:cxnSpLocks noChangeShapeType="1"/>
            </p:cNvCxnSpPr>
            <p:nvPr/>
          </p:nvCxnSpPr>
          <p:spPr bwMode="auto">
            <a:xfrm flipH="1">
              <a:off x="257534" y="3481422"/>
              <a:ext cx="1238969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31" name="AutoShape 31"/>
            <p:cNvCxnSpPr>
              <a:cxnSpLocks noChangeShapeType="1"/>
              <a:stCxn id="15" idx="1"/>
            </p:cNvCxnSpPr>
            <p:nvPr/>
          </p:nvCxnSpPr>
          <p:spPr bwMode="auto">
            <a:xfrm rot="10800000" flipV="1">
              <a:off x="1590602" y="2171556"/>
              <a:ext cx="157657" cy="871594"/>
            </a:xfrm>
            <a:prstGeom prst="bentConnector2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32" name="AutoShape 32"/>
            <p:cNvCxnSpPr>
              <a:cxnSpLocks noChangeShapeType="1"/>
              <a:stCxn id="15" idx="3"/>
            </p:cNvCxnSpPr>
            <p:nvPr/>
          </p:nvCxnSpPr>
          <p:spPr bwMode="auto">
            <a:xfrm>
              <a:off x="2614959" y="2171556"/>
              <a:ext cx="166737" cy="871594"/>
            </a:xfrm>
            <a:prstGeom prst="bentConnector2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33" name="AutoShape 33"/>
            <p:cNvCxnSpPr>
              <a:cxnSpLocks noChangeShapeType="1"/>
            </p:cNvCxnSpPr>
            <p:nvPr/>
          </p:nvCxnSpPr>
          <p:spPr bwMode="auto">
            <a:xfrm>
              <a:off x="1590602" y="3043149"/>
              <a:ext cx="1191094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34" name="AutoShape 34"/>
            <p:cNvCxnSpPr>
              <a:cxnSpLocks noChangeShapeType="1"/>
              <a:stCxn id="17" idx="1"/>
            </p:cNvCxnSpPr>
            <p:nvPr/>
          </p:nvCxnSpPr>
          <p:spPr bwMode="auto">
            <a:xfrm rot="10800000" flipV="1">
              <a:off x="3030152" y="2173206"/>
              <a:ext cx="103178" cy="1776310"/>
            </a:xfrm>
            <a:prstGeom prst="bentConnector2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35" name="AutoShape 35"/>
            <p:cNvCxnSpPr>
              <a:cxnSpLocks noChangeShapeType="1"/>
              <a:stCxn id="17" idx="3"/>
            </p:cNvCxnSpPr>
            <p:nvPr/>
          </p:nvCxnSpPr>
          <p:spPr bwMode="auto">
            <a:xfrm>
              <a:off x="4000029" y="2173207"/>
              <a:ext cx="163435" cy="1776310"/>
            </a:xfrm>
            <a:prstGeom prst="bentConnector2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36" name="AutoShape 36"/>
            <p:cNvCxnSpPr>
              <a:cxnSpLocks noChangeShapeType="1"/>
            </p:cNvCxnSpPr>
            <p:nvPr/>
          </p:nvCxnSpPr>
          <p:spPr bwMode="auto">
            <a:xfrm>
              <a:off x="3030442" y="3934818"/>
              <a:ext cx="1124234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  <p:cxnSp>
          <p:nvCxnSpPr>
            <p:cNvPr id="37" name="AutoShape 37"/>
            <p:cNvCxnSpPr>
              <a:cxnSpLocks noChangeShapeType="1"/>
              <a:stCxn id="14" idx="1"/>
            </p:cNvCxnSpPr>
            <p:nvPr/>
          </p:nvCxnSpPr>
          <p:spPr bwMode="auto">
            <a:xfrm rot="10800000" flipV="1">
              <a:off x="4220711" y="2173620"/>
              <a:ext cx="117744" cy="869529"/>
            </a:xfrm>
            <a:prstGeom prst="bentConnector2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38" name="AutoShape 38"/>
            <p:cNvCxnSpPr>
              <a:cxnSpLocks noChangeShapeType="1"/>
            </p:cNvCxnSpPr>
            <p:nvPr/>
          </p:nvCxnSpPr>
          <p:spPr bwMode="auto">
            <a:xfrm>
              <a:off x="5182044" y="2173620"/>
              <a:ext cx="170864" cy="869529"/>
            </a:xfrm>
            <a:prstGeom prst="bentConnector2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cxnSp>
        <p:cxnSp>
          <p:nvCxnSpPr>
            <p:cNvPr id="39" name="AutoShape 39"/>
            <p:cNvCxnSpPr>
              <a:cxnSpLocks noChangeShapeType="1"/>
            </p:cNvCxnSpPr>
            <p:nvPr/>
          </p:nvCxnSpPr>
          <p:spPr bwMode="auto">
            <a:xfrm>
              <a:off x="4229499" y="3043149"/>
              <a:ext cx="1123409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</p:cxnSp>
      </p:grpSp>
      <p:sp>
        <p:nvSpPr>
          <p:cNvPr id="44" name="TextBox 43"/>
          <p:cNvSpPr txBox="1"/>
          <p:nvPr/>
        </p:nvSpPr>
        <p:spPr>
          <a:xfrm>
            <a:off x="2102496" y="6133514"/>
            <a:ext cx="812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Analyst </a:t>
            </a:r>
            <a:r>
              <a:rPr lang="en-US" dirty="0"/>
              <a:t>Team </a:t>
            </a:r>
            <a:r>
              <a:rPr lang="en-US" dirty="0" smtClean="0"/>
              <a:t>    </a:t>
            </a:r>
            <a:r>
              <a:rPr lang="en-US" dirty="0"/>
              <a:t>Design Team   </a:t>
            </a:r>
            <a:r>
              <a:rPr lang="en-US" dirty="0" smtClean="0"/>
              <a:t>    </a:t>
            </a:r>
            <a:r>
              <a:rPr lang="en-US" dirty="0"/>
              <a:t>Develop Team </a:t>
            </a:r>
            <a:r>
              <a:rPr lang="en-US" dirty="0" smtClean="0"/>
              <a:t> </a:t>
            </a:r>
            <a:r>
              <a:rPr lang="en-US" dirty="0"/>
              <a:t>Test &amp; QA Team</a:t>
            </a:r>
          </a:p>
        </p:txBody>
      </p:sp>
    </p:spTree>
    <p:extLst>
      <p:ext uri="{BB962C8B-B14F-4D97-AF65-F5344CB8AC3E}">
        <p14:creationId xmlns:p14="http://schemas.microsoft.com/office/powerpoint/2010/main" val="41037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breakdown structure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Time plan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424" y="2097088"/>
            <a:ext cx="9319975" cy="41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Project requirements </a:t>
            </a:r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Non Functional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Functional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Non Functional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Performance:</a:t>
            </a:r>
          </a:p>
          <a:p>
            <a:pPr lvl="1"/>
            <a:r>
              <a:rPr lang="en-US" dirty="0" smtClean="0"/>
              <a:t>Plug </a:t>
            </a:r>
            <a:r>
              <a:rPr lang="en-US" dirty="0"/>
              <a:t>and play</a:t>
            </a:r>
          </a:p>
          <a:p>
            <a:pPr lvl="1"/>
            <a:r>
              <a:rPr lang="en-US" dirty="0" smtClean="0"/>
              <a:t>Battery </a:t>
            </a:r>
            <a:r>
              <a:rPr lang="en-US" dirty="0"/>
              <a:t>is enough for 2-3 hours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rechargeable</a:t>
            </a:r>
          </a:p>
          <a:p>
            <a:r>
              <a:rPr lang="en-US" dirty="0"/>
              <a:t>Maintainability:</a:t>
            </a:r>
          </a:p>
          <a:p>
            <a:pPr lvl="1"/>
            <a:r>
              <a:rPr lang="en-US" dirty="0"/>
              <a:t>Easy to repair</a:t>
            </a:r>
          </a:p>
          <a:p>
            <a:pPr lvl="1"/>
            <a:r>
              <a:rPr lang="en-US" dirty="0" smtClean="0"/>
              <a:t>Easy </a:t>
            </a:r>
            <a:r>
              <a:rPr lang="en-US" dirty="0"/>
              <a:t>to configure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Reliability:</a:t>
            </a:r>
          </a:p>
          <a:p>
            <a:pPr lvl="1"/>
            <a:r>
              <a:rPr lang="en-US" dirty="0"/>
              <a:t>Stable software </a:t>
            </a:r>
          </a:p>
          <a:p>
            <a:r>
              <a:rPr lang="en-US" dirty="0"/>
              <a:t>Safety:</a:t>
            </a:r>
          </a:p>
          <a:p>
            <a:pPr lvl="1"/>
            <a:r>
              <a:rPr lang="en-US" dirty="0" smtClean="0"/>
              <a:t>Components </a:t>
            </a:r>
            <a:r>
              <a:rPr lang="en-US" dirty="0"/>
              <a:t>are covered.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2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Functional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462802"/>
              </p:ext>
            </p:extLst>
          </p:nvPr>
        </p:nvGraphicFramePr>
        <p:xfrm>
          <a:off x="2112962" y="1828800"/>
          <a:ext cx="7962900" cy="464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4" imgW="6819695" imgH="5277034" progId="Visio.Drawing.15">
                  <p:embed/>
                </p:oleObj>
              </mc:Choice>
              <mc:Fallback>
                <p:oleObj name="Visio" r:id="rId4" imgW="6819695" imgH="527703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2" y="1828800"/>
                        <a:ext cx="7962900" cy="46423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0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430321"/>
          </a:xfrm>
        </p:spPr>
        <p:txBody>
          <a:bodyPr>
            <a:normAutofit/>
          </a:bodyPr>
          <a:lstStyle/>
          <a:p>
            <a:r>
              <a:rPr lang="en-US" dirty="0" smtClean="0"/>
              <a:t>Hardware:</a:t>
            </a:r>
          </a:p>
          <a:p>
            <a:pPr lvl="1"/>
            <a:r>
              <a:rPr lang="en-US" dirty="0" smtClean="0"/>
              <a:t>Raspberry </a:t>
            </a:r>
            <a:r>
              <a:rPr lang="en-US" dirty="0"/>
              <a:t>Pi model B rev 2</a:t>
            </a:r>
          </a:p>
          <a:p>
            <a:pPr lvl="1"/>
            <a:r>
              <a:rPr lang="en-US" dirty="0"/>
              <a:t>Webcam or Raspberry Pi camera module</a:t>
            </a:r>
          </a:p>
          <a:p>
            <a:pPr lvl="1"/>
            <a:r>
              <a:rPr lang="en-US" dirty="0"/>
              <a:t>Arduino Pro Mini </a:t>
            </a:r>
          </a:p>
          <a:p>
            <a:pPr lvl="1"/>
            <a:r>
              <a:rPr lang="en-US" dirty="0"/>
              <a:t>L298N Module</a:t>
            </a:r>
          </a:p>
          <a:p>
            <a:pPr lvl="1"/>
            <a:r>
              <a:rPr lang="en-US" dirty="0"/>
              <a:t>LM2596HVS Module</a:t>
            </a:r>
          </a:p>
          <a:p>
            <a:pPr lvl="1"/>
            <a:r>
              <a:rPr lang="en-US" dirty="0"/>
              <a:t>SRF04</a:t>
            </a:r>
          </a:p>
          <a:p>
            <a:pPr lvl="1"/>
            <a:r>
              <a:rPr lang="en-US" dirty="0"/>
              <a:t>R4WD Mobile Platform</a:t>
            </a:r>
          </a:p>
          <a:p>
            <a:pPr lvl="1"/>
            <a:r>
              <a:rPr lang="en-US" dirty="0" smtClean="0"/>
              <a:t>Tower Pro </a:t>
            </a:r>
            <a:r>
              <a:rPr lang="en-US" dirty="0"/>
              <a:t>SG90 Servo</a:t>
            </a:r>
          </a:p>
          <a:p>
            <a:pPr lvl="1"/>
            <a:r>
              <a:rPr lang="en-US" dirty="0"/>
              <a:t>Tiger Power 11.1V 2200mah 25C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devices:</a:t>
            </a:r>
          </a:p>
          <a:p>
            <a:pPr lvl="1"/>
            <a:r>
              <a:rPr lang="en-US" dirty="0"/>
              <a:t>Knife</a:t>
            </a:r>
          </a:p>
          <a:p>
            <a:pPr lvl="1"/>
            <a:r>
              <a:rPr lang="en-US" dirty="0"/>
              <a:t>Screwdrivers</a:t>
            </a:r>
          </a:p>
          <a:p>
            <a:pPr lvl="1"/>
            <a:r>
              <a:rPr lang="en-US" dirty="0"/>
              <a:t>Glue</a:t>
            </a:r>
          </a:p>
          <a:p>
            <a:pPr lvl="1"/>
            <a:r>
              <a:rPr lang="en-US" dirty="0"/>
              <a:t>Solder machine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tools &amp; </a:t>
            </a:r>
            <a:r>
              <a:rPr lang="en-US" dirty="0" err="1"/>
              <a:t>enviroment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Arduino IDE, Notepad ++, </a:t>
            </a:r>
            <a:r>
              <a:rPr lang="en-US" dirty="0" err="1"/>
              <a:t>Geany</a:t>
            </a:r>
            <a:r>
              <a:rPr lang="en-US" dirty="0"/>
              <a:t>, Visual </a:t>
            </a:r>
            <a:r>
              <a:rPr lang="en-US" dirty="0" smtClean="0"/>
              <a:t>Studio.</a:t>
            </a:r>
            <a:endParaRPr lang="en-US" dirty="0"/>
          </a:p>
          <a:p>
            <a:r>
              <a:rPr lang="en-US" dirty="0" err="1"/>
              <a:t>Raspbian</a:t>
            </a:r>
            <a:r>
              <a:rPr lang="en-US" dirty="0"/>
              <a:t> </a:t>
            </a:r>
            <a:r>
              <a:rPr lang="en-US" dirty="0" smtClean="0"/>
              <a:t>OS, Windows OS, Ubuntu OS.</a:t>
            </a:r>
            <a:endParaRPr lang="en-US" dirty="0"/>
          </a:p>
          <a:p>
            <a:r>
              <a:rPr lang="en-US" dirty="0"/>
              <a:t>Microsoft </a:t>
            </a:r>
            <a:r>
              <a:rPr lang="en-US" dirty="0" smtClean="0"/>
              <a:t>office.</a:t>
            </a:r>
            <a:endParaRPr lang="en-US" dirty="0"/>
          </a:p>
          <a:p>
            <a:r>
              <a:rPr lang="en-US" dirty="0" err="1"/>
              <a:t>Cmake</a:t>
            </a:r>
            <a:r>
              <a:rPr lang="en-US" dirty="0"/>
              <a:t>, V4l2, </a:t>
            </a:r>
            <a:r>
              <a:rPr lang="en-US" dirty="0" err="1"/>
              <a:t>OpenCV</a:t>
            </a:r>
            <a:r>
              <a:rPr lang="en-US" dirty="0"/>
              <a:t> …</a:t>
            </a:r>
          </a:p>
          <a:p>
            <a:r>
              <a:rPr lang="en-US" dirty="0"/>
              <a:t>Putty, </a:t>
            </a:r>
            <a:r>
              <a:rPr lang="en-US" dirty="0" err="1"/>
              <a:t>Xming</a:t>
            </a:r>
            <a:r>
              <a:rPr lang="en-US" dirty="0"/>
              <a:t>, </a:t>
            </a:r>
            <a:r>
              <a:rPr lang="en-US" dirty="0" err="1"/>
              <a:t>WinSCP</a:t>
            </a:r>
            <a:r>
              <a:rPr lang="en-US" dirty="0"/>
              <a:t>, Terminal Software</a:t>
            </a:r>
          </a:p>
          <a:p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Mechanical </a:t>
            </a:r>
            <a:r>
              <a:rPr lang="en-US" dirty="0" smtClean="0"/>
              <a:t>Design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Hardware D</a:t>
            </a:r>
            <a:r>
              <a:rPr lang="en-US" dirty="0" smtClean="0"/>
              <a:t>esign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Firmware </a:t>
            </a:r>
            <a:r>
              <a:rPr lang="en-US" dirty="0" smtClean="0"/>
              <a:t>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Software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9905999" cy="4419601"/>
          </a:xfrm>
        </p:spPr>
        <p:txBody>
          <a:bodyPr/>
          <a:lstStyle/>
          <a:p>
            <a:r>
              <a:rPr lang="en-US" dirty="0" smtClean="0"/>
              <a:t>Supervisor:</a:t>
            </a:r>
          </a:p>
          <a:p>
            <a:pPr lvl="1"/>
            <a:r>
              <a:rPr lang="en-US" dirty="0" err="1" smtClean="0"/>
              <a:t>Phan</a:t>
            </a:r>
            <a:r>
              <a:rPr lang="en-US" dirty="0"/>
              <a:t> Dung </a:t>
            </a:r>
            <a:r>
              <a:rPr lang="en-US" dirty="0" smtClean="0"/>
              <a:t>Hung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Authors:</a:t>
            </a:r>
          </a:p>
          <a:p>
            <a:pPr lvl="1"/>
            <a:r>
              <a:rPr lang="en-US" dirty="0" smtClean="0"/>
              <a:t>Trinh Van Quang</a:t>
            </a:r>
          </a:p>
          <a:p>
            <a:pPr lvl="1"/>
            <a:r>
              <a:rPr lang="en-US" dirty="0" smtClean="0"/>
              <a:t>Nguyen Hoang Viet</a:t>
            </a:r>
          </a:p>
          <a:p>
            <a:pPr lvl="1"/>
            <a:r>
              <a:rPr lang="en-US" dirty="0" smtClean="0"/>
              <a:t>Luong </a:t>
            </a:r>
            <a:r>
              <a:rPr lang="en-US" dirty="0" err="1" smtClean="0"/>
              <a:t>Manh</a:t>
            </a:r>
            <a:r>
              <a:rPr lang="en-US" dirty="0" smtClean="0"/>
              <a:t> </a:t>
            </a:r>
            <a:r>
              <a:rPr lang="en-US" dirty="0" err="1" smtClean="0"/>
              <a:t>Cuong</a:t>
            </a:r>
            <a:endParaRPr lang="en-US" dirty="0" smtClean="0"/>
          </a:p>
          <a:p>
            <a:pPr lvl="1"/>
            <a:r>
              <a:rPr lang="en-US" dirty="0" smtClean="0"/>
              <a:t>Nguyen </a:t>
            </a:r>
            <a:r>
              <a:rPr lang="en-US" dirty="0" err="1" smtClean="0"/>
              <a:t>Binh</a:t>
            </a:r>
            <a:r>
              <a:rPr lang="en-US" dirty="0" smtClean="0"/>
              <a:t> Duong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Mechanical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Wheel</a:t>
            </a:r>
          </a:p>
          <a:p>
            <a:r>
              <a:rPr lang="en-US" dirty="0" smtClean="0"/>
              <a:t>Control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Standard Driven Wheel </a:t>
            </a:r>
          </a:p>
        </p:txBody>
      </p:sp>
      <p:pic>
        <p:nvPicPr>
          <p:cNvPr id="4" name="Picture 3" descr="C:\Users\Quang\Desktop\2014-07-02_1823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56" y="2097088"/>
            <a:ext cx="8113711" cy="414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</a:t>
            </a:r>
          </a:p>
        </p:txBody>
      </p:sp>
      <p:pic>
        <p:nvPicPr>
          <p:cNvPr id="4" name="Picture 3" descr="C:\Users\Quang\Desktop\2014-07-02_18403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49" y="2097088"/>
            <a:ext cx="8335523" cy="414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4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32" y="2097088"/>
            <a:ext cx="8352559" cy="43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Left</a:t>
            </a:r>
          </a:p>
        </p:txBody>
      </p:sp>
      <p:pic>
        <p:nvPicPr>
          <p:cNvPr id="4" name="Picture 3" descr="C:\Users\Quang\Desktop\2014-07-02_1842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98" y="2097088"/>
            <a:ext cx="8609428" cy="4359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1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01" y="2097088"/>
            <a:ext cx="8525022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 Camera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36" y="2097088"/>
            <a:ext cx="7554351" cy="43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Hardware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System</a:t>
            </a:r>
          </a:p>
          <a:p>
            <a:r>
              <a:rPr lang="en-US" dirty="0"/>
              <a:t>Motor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SRF04</a:t>
            </a:r>
          </a:p>
          <a:p>
            <a:r>
              <a:rPr lang="en-US" dirty="0"/>
              <a:t>Servo </a:t>
            </a:r>
            <a:r>
              <a:rPr lang="en-US" dirty="0" smtClean="0"/>
              <a:t>Motor</a:t>
            </a:r>
          </a:p>
          <a:p>
            <a:r>
              <a:rPr lang="en-US" dirty="0"/>
              <a:t>Raspberry Pi and </a:t>
            </a:r>
            <a:r>
              <a:rPr lang="en-US" dirty="0" smtClean="0"/>
              <a:t>Arduino</a:t>
            </a:r>
          </a:p>
          <a:p>
            <a:r>
              <a:rPr lang="en-US" dirty="0"/>
              <a:t>Raspberry Pi and </a:t>
            </a:r>
            <a:r>
              <a:rPr lang="en-US" dirty="0" err="1"/>
              <a:t>RasPi</a:t>
            </a:r>
            <a:r>
              <a:rPr lang="en-US" dirty="0"/>
              <a:t> Camera</a:t>
            </a:r>
          </a:p>
        </p:txBody>
      </p:sp>
    </p:spTree>
    <p:extLst>
      <p:ext uri="{BB962C8B-B14F-4D97-AF65-F5344CB8AC3E}">
        <p14:creationId xmlns:p14="http://schemas.microsoft.com/office/powerpoint/2010/main" val="30417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8" y="2097088"/>
            <a:ext cx="6199188" cy="40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10" y="2097088"/>
            <a:ext cx="8409403" cy="4189412"/>
          </a:xfrm>
        </p:spPr>
      </p:pic>
    </p:spTree>
    <p:extLst>
      <p:ext uri="{BB962C8B-B14F-4D97-AF65-F5344CB8AC3E}">
        <p14:creationId xmlns:p14="http://schemas.microsoft.com/office/powerpoint/2010/main" val="13215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2600"/>
            <a:ext cx="10136188" cy="48641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Project Management Plan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Project requirements </a:t>
            </a:r>
            <a:r>
              <a:rPr lang="en-US" dirty="0" smtClean="0"/>
              <a:t>specification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Non Functional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Functional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Tools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Design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Mechanical Design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Hardware Design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Firmware Design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Software Design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Implement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Testing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 </a:t>
            </a:r>
            <a:r>
              <a:rPr lang="en-US" dirty="0" smtClean="0"/>
              <a:t>Conclusion and perspectives.</a:t>
            </a:r>
            <a:endParaRPr lang="en-US" dirty="0"/>
          </a:p>
          <a:p>
            <a:pPr marL="457200" indent="-4572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SRF04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52" y="2097088"/>
            <a:ext cx="8320920" cy="4176712"/>
          </a:xfrm>
        </p:spPr>
      </p:pic>
    </p:spTree>
    <p:extLst>
      <p:ext uri="{BB962C8B-B14F-4D97-AF65-F5344CB8AC3E}">
        <p14:creationId xmlns:p14="http://schemas.microsoft.com/office/powerpoint/2010/main" val="35261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Servo </a:t>
            </a:r>
            <a:r>
              <a:rPr lang="en-US" dirty="0" smtClean="0"/>
              <a:t>Motor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88" y="2097088"/>
            <a:ext cx="8060448" cy="3541712"/>
          </a:xfrm>
        </p:spPr>
      </p:pic>
    </p:spTree>
    <p:extLst>
      <p:ext uri="{BB962C8B-B14F-4D97-AF65-F5344CB8AC3E}">
        <p14:creationId xmlns:p14="http://schemas.microsoft.com/office/powerpoint/2010/main" val="4661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Raspberry Pi and Arduino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09288"/>
            <a:ext cx="9906000" cy="3839112"/>
          </a:xfrm>
        </p:spPr>
      </p:pic>
    </p:spTree>
    <p:extLst>
      <p:ext uri="{BB962C8B-B14F-4D97-AF65-F5344CB8AC3E}">
        <p14:creationId xmlns:p14="http://schemas.microsoft.com/office/powerpoint/2010/main" val="2500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Raspberry Pi and </a:t>
            </a:r>
            <a:r>
              <a:rPr lang="en-US" dirty="0" smtClean="0">
                <a:effectLst/>
              </a:rPr>
              <a:t>Raspberry pi </a:t>
            </a:r>
            <a:r>
              <a:rPr lang="en-US" dirty="0">
                <a:effectLst/>
              </a:rPr>
              <a:t>Camera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41" y="2097088"/>
            <a:ext cx="7220141" cy="4172943"/>
          </a:xfrm>
        </p:spPr>
      </p:pic>
    </p:spTree>
    <p:extLst>
      <p:ext uri="{BB962C8B-B14F-4D97-AF65-F5344CB8AC3E}">
        <p14:creationId xmlns:p14="http://schemas.microsoft.com/office/powerpoint/2010/main" val="30321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Firmware </a:t>
            </a:r>
            <a:r>
              <a:rPr lang="en-US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308" y="1993243"/>
            <a:ext cx="9905999" cy="3541714"/>
          </a:xfrm>
        </p:spPr>
        <p:txBody>
          <a:bodyPr/>
          <a:lstStyle/>
          <a:p>
            <a:r>
              <a:rPr lang="en-US" dirty="0" smtClean="0"/>
              <a:t>Firmware dataflow diagram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82592" y="22280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931357"/>
              </p:ext>
            </p:extLst>
          </p:nvPr>
        </p:nvGraphicFramePr>
        <p:xfrm>
          <a:off x="2923368" y="2598594"/>
          <a:ext cx="6342088" cy="3859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isio" r:id="rId4" imgW="6943912" imgH="4219693" progId="Visio.Drawing.15">
                  <p:embed/>
                </p:oleObj>
              </mc:Choice>
              <mc:Fallback>
                <p:oleObj name="Visio" r:id="rId4" imgW="6943912" imgH="421969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368" y="2598594"/>
                        <a:ext cx="6342088" cy="385945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3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Firmware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robot flowchart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43" y="1610519"/>
            <a:ext cx="45720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01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Firmware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obstacle flowchart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C:\Users\Quang\Desktop\2014-08-18_1112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14" y="1049754"/>
            <a:ext cx="3490577" cy="4741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650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Firmware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robot flowchart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610519"/>
            <a:ext cx="4656466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20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Firmware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servo flowchart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789" y="1944153"/>
            <a:ext cx="42767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4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dataflow diagram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28631"/>
              </p:ext>
            </p:extLst>
          </p:nvPr>
        </p:nvGraphicFramePr>
        <p:xfrm>
          <a:off x="6833026" y="1776194"/>
          <a:ext cx="2634532" cy="4821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4" imgW="1190794" imgH="4029246" progId="Visio.Drawing.15">
                  <p:embed/>
                </p:oleObj>
              </mc:Choice>
              <mc:Fallback>
                <p:oleObj name="Visio" r:id="rId4" imgW="1190794" imgH="402924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026" y="1776194"/>
                        <a:ext cx="2634532" cy="482155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1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.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Existing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Scope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ROI overview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51" y="1810386"/>
            <a:ext cx="5431790" cy="3980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120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Implement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097089"/>
            <a:ext cx="9905999" cy="3694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Programing image process with Pi Eye vision</a:t>
            </a:r>
          </a:p>
          <a:p>
            <a:r>
              <a:rPr lang="en-US" dirty="0" smtClean="0"/>
              <a:t>	Pros: </a:t>
            </a:r>
          </a:p>
          <a:p>
            <a:pPr lvl="1"/>
            <a:r>
              <a:rPr lang="en-US" dirty="0" smtClean="0"/>
              <a:t>simple source code to capture object</a:t>
            </a:r>
          </a:p>
          <a:p>
            <a:pPr lvl="1"/>
            <a:r>
              <a:rPr lang="en-US" dirty="0" smtClean="0"/>
              <a:t>Easy to set up and use</a:t>
            </a:r>
          </a:p>
          <a:p>
            <a:r>
              <a:rPr lang="en-US" dirty="0" smtClean="0"/>
              <a:t>	Cons: </a:t>
            </a:r>
          </a:p>
          <a:p>
            <a:pPr lvl="1"/>
            <a:r>
              <a:rPr lang="en-US" dirty="0" smtClean="0"/>
              <a:t>usually don’t catch right target</a:t>
            </a:r>
          </a:p>
          <a:p>
            <a:pPr lvl="1"/>
            <a:r>
              <a:rPr lang="en-US" dirty="0" smtClean="0"/>
              <a:t>depend too much on color </a:t>
            </a:r>
          </a:p>
          <a:p>
            <a:pPr lvl="1"/>
            <a:r>
              <a:rPr lang="en-US" dirty="0" smtClean="0"/>
              <a:t>hard to calculate area, because of easy to affect by noise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631238" y="2624931"/>
            <a:ext cx="1990725" cy="18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89100"/>
            <a:ext cx="9905999" cy="41021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Programing image process with </a:t>
            </a:r>
            <a:r>
              <a:rPr lang="en-US" dirty="0" err="1"/>
              <a:t>OpenCV</a:t>
            </a:r>
            <a:r>
              <a:rPr lang="en-US" dirty="0"/>
              <a:t>:</a:t>
            </a:r>
          </a:p>
          <a:p>
            <a:r>
              <a:rPr lang="en-US" dirty="0"/>
              <a:t>	Pros:</a:t>
            </a:r>
          </a:p>
          <a:p>
            <a:pPr lvl="1"/>
            <a:r>
              <a:rPr lang="en-US" dirty="0"/>
              <a:t>Reliable</a:t>
            </a:r>
          </a:p>
          <a:p>
            <a:pPr lvl="1"/>
            <a:r>
              <a:rPr lang="en-US" dirty="0"/>
              <a:t>Stable</a:t>
            </a:r>
          </a:p>
          <a:p>
            <a:pPr lvl="1"/>
            <a:r>
              <a:rPr lang="en-US" dirty="0"/>
              <a:t>Easier to calculate area of object</a:t>
            </a:r>
          </a:p>
          <a:p>
            <a:pPr lvl="1"/>
            <a:r>
              <a:rPr lang="en-US" dirty="0"/>
              <a:t>Can be consider as almost completed component</a:t>
            </a:r>
          </a:p>
          <a:p>
            <a:r>
              <a:rPr lang="en-US" dirty="0"/>
              <a:t>	Cons:</a:t>
            </a:r>
          </a:p>
          <a:p>
            <a:pPr lvl="1"/>
            <a:r>
              <a:rPr lang="en-US" dirty="0"/>
              <a:t>Hard to install on </a:t>
            </a:r>
            <a:r>
              <a:rPr lang="en-US" dirty="0" err="1"/>
              <a:t>RasPi</a:t>
            </a:r>
            <a:r>
              <a:rPr lang="en-US" dirty="0"/>
              <a:t>  (take 12 hours and easy to get bugged while installing)</a:t>
            </a:r>
          </a:p>
          <a:p>
            <a:pPr lvl="1"/>
            <a:r>
              <a:rPr lang="en-US" dirty="0"/>
              <a:t>Have to configure a lot to catch object</a:t>
            </a:r>
          </a:p>
          <a:p>
            <a:pPr lvl="1"/>
            <a:r>
              <a:rPr lang="en-US" dirty="0"/>
              <a:t>Depend on color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Programing image process with </a:t>
            </a:r>
            <a:r>
              <a:rPr lang="en-US" dirty="0" err="1"/>
              <a:t>OpenCV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5" name="Picture 4" descr="C:\Users\vitconduck\Downloads\Screenshot (4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1" y="2888298"/>
            <a:ext cx="5943600" cy="3342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7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Programing movement control with Arduino IDE :</a:t>
            </a:r>
          </a:p>
          <a:p>
            <a:r>
              <a:rPr lang="en-US" dirty="0"/>
              <a:t>The process is work good we complete earlier then expect, the Arduino IDE supported everything we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Testing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 </a:t>
            </a:r>
            <a:r>
              <a:rPr lang="en-US" dirty="0"/>
              <a:t>P</a:t>
            </a:r>
            <a:r>
              <a:rPr lang="en-US" dirty="0" smtClean="0"/>
              <a:t>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Execute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Report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/>
              <a:t>Test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500" y="2097087"/>
            <a:ext cx="7083823" cy="43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21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Execute Test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66154"/>
              </p:ext>
            </p:extLst>
          </p:nvPr>
        </p:nvGraphicFramePr>
        <p:xfrm>
          <a:off x="1420837" y="2173764"/>
          <a:ext cx="8637563" cy="362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530"/>
                <a:gridCol w="2361955"/>
                <a:gridCol w="2655972"/>
                <a:gridCol w="835831"/>
                <a:gridCol w="839762"/>
                <a:gridCol w="972513"/>
              </a:tblGrid>
              <a:tr h="455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Test Case 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Steps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Expected Results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Actual Result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Pass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/Fail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Remarks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</a:tr>
              <a:tr h="154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CRobot1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Connect Raspberry Pi, Camera and R4WD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Running code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Place ball in center of camera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Moving ball Up slowly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Servo1 will turn 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Good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</a:tr>
              <a:tr h="1542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CRobot2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Connect Raspberry Pi, Camera and R4WD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Running code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Place ball in center of camera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Moving ball Down slowly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Servo1 will turn down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Good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Pass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7097" marR="570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891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Report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040454"/>
              </p:ext>
            </p:extLst>
          </p:nvPr>
        </p:nvGraphicFramePr>
        <p:xfrm>
          <a:off x="1141413" y="2249488"/>
          <a:ext cx="99060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16"/>
                <a:gridCol w="3573194"/>
                <a:gridCol w="728131"/>
                <a:gridCol w="728131"/>
                <a:gridCol w="1415143"/>
                <a:gridCol w="1415143"/>
                <a:gridCol w="1415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Module code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Untested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test case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R4WD, SRF04, Servo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Tracking Ball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Robot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97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Conclusion </a:t>
            </a:r>
            <a:r>
              <a:rPr lang="en-US" dirty="0"/>
              <a:t>and </a:t>
            </a:r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249487"/>
            <a:ext cx="4852987" cy="3541714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Product:</a:t>
            </a:r>
          </a:p>
          <a:p>
            <a:pPr lvl="2"/>
            <a:r>
              <a:rPr lang="en-US" dirty="0" smtClean="0"/>
              <a:t>Robot running well.</a:t>
            </a:r>
          </a:p>
          <a:p>
            <a:pPr lvl="2"/>
            <a:r>
              <a:rPr lang="en-US" dirty="0"/>
              <a:t>Components are </a:t>
            </a:r>
            <a:r>
              <a:rPr lang="en-US" dirty="0" smtClean="0"/>
              <a:t>covered.</a:t>
            </a:r>
          </a:p>
          <a:p>
            <a:pPr lvl="1"/>
            <a:r>
              <a:rPr lang="en-US" dirty="0" smtClean="0"/>
              <a:t>Working in group</a:t>
            </a:r>
          </a:p>
          <a:p>
            <a:pPr lvl="2"/>
            <a:r>
              <a:rPr lang="en-US" dirty="0" smtClean="0"/>
              <a:t>Not good.</a:t>
            </a:r>
          </a:p>
          <a:p>
            <a:pPr lvl="1"/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994400" y="2249487"/>
            <a:ext cx="4852987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</a:t>
            </a:r>
            <a:r>
              <a:rPr lang="en-US" dirty="0" smtClean="0"/>
              <a:t>erspectives: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Idea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object behavior</a:t>
            </a:r>
          </a:p>
          <a:p>
            <a:r>
              <a:rPr lang="en-US" dirty="0" smtClean="0"/>
              <a:t>Getting started with Robot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Existing product</a:t>
            </a:r>
            <a:endParaRPr lang="en-US" dirty="0"/>
          </a:p>
        </p:txBody>
      </p:sp>
      <p:pic>
        <p:nvPicPr>
          <p:cNvPr id="4" name="Content Placeholder 3" descr="D:\My Document\Pictures\Screenshots\Screenshot (7).png"/>
          <p:cNvPicPr>
            <a:picLocks noGr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63" y="2097088"/>
            <a:ext cx="4235297" cy="3541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68561" y="5930900"/>
            <a:ext cx="725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RS4 Robot in Website: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roboticssamy.blogspot.pt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Author: </a:t>
            </a:r>
            <a:r>
              <a:rPr lang="en-US" dirty="0"/>
              <a:t>Samuel Matos</a:t>
            </a:r>
          </a:p>
        </p:txBody>
      </p:sp>
    </p:spTree>
    <p:extLst>
      <p:ext uri="{BB962C8B-B14F-4D97-AF65-F5344CB8AC3E}">
        <p14:creationId xmlns:p14="http://schemas.microsoft.com/office/powerpoint/2010/main" val="8421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Scope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the tennis ball.</a:t>
            </a:r>
          </a:p>
          <a:p>
            <a:r>
              <a:rPr lang="en-US" dirty="0" smtClean="0"/>
              <a:t>Tracking the tennis ball.</a:t>
            </a:r>
          </a:p>
          <a:p>
            <a:r>
              <a:rPr lang="en-US" dirty="0" smtClean="0"/>
              <a:t>Follow the tennis ball.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Project </a:t>
            </a:r>
            <a:r>
              <a:rPr lang="en-US" dirty="0"/>
              <a:t>Management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Project process 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Role and Responsibilities.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Work breakdown structure (Time plan).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Project </a:t>
            </a:r>
            <a:r>
              <a:rPr lang="en-US" dirty="0"/>
              <a:t>process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951" y="2097088"/>
            <a:ext cx="7724921" cy="41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211</TotalTime>
  <Words>613</Words>
  <Application>Microsoft Office PowerPoint</Application>
  <PresentationFormat>Widescreen</PresentationFormat>
  <Paragraphs>240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MS Mincho</vt:lpstr>
      <vt:lpstr>Tw Cen MT</vt:lpstr>
      <vt:lpstr>Arial</vt:lpstr>
      <vt:lpstr>Calibri</vt:lpstr>
      <vt:lpstr>Times New Roman</vt:lpstr>
      <vt:lpstr>Trebuchet MS</vt:lpstr>
      <vt:lpstr>Circuit</vt:lpstr>
      <vt:lpstr>Visio</vt:lpstr>
      <vt:lpstr>CAPSTONE PROJECT</vt:lpstr>
      <vt:lpstr>PowerPoint Presentation</vt:lpstr>
      <vt:lpstr>Content </vt:lpstr>
      <vt:lpstr>I. Introduction</vt:lpstr>
      <vt:lpstr>1. Idea </vt:lpstr>
      <vt:lpstr>2. Existing product</vt:lpstr>
      <vt:lpstr>3. Scope of project</vt:lpstr>
      <vt:lpstr>II. Project Management Plan</vt:lpstr>
      <vt:lpstr>1. Project process model</vt:lpstr>
      <vt:lpstr>2. Role and Responsibilities </vt:lpstr>
      <vt:lpstr>Work breakdown structure  (Time plan)</vt:lpstr>
      <vt:lpstr>III. Project requirements specification</vt:lpstr>
      <vt:lpstr>1. Non Functional</vt:lpstr>
      <vt:lpstr>Non Functional</vt:lpstr>
      <vt:lpstr>2. Functional</vt:lpstr>
      <vt:lpstr>3. Tools</vt:lpstr>
      <vt:lpstr>PowerPoint Presentation</vt:lpstr>
      <vt:lpstr>Software tools &amp; enviroment</vt:lpstr>
      <vt:lpstr>IV. DESIGN</vt:lpstr>
      <vt:lpstr>1. Mechanical design</vt:lpstr>
      <vt:lpstr>The Standard Driven Wheel </vt:lpstr>
      <vt:lpstr>Forward</vt:lpstr>
      <vt:lpstr>Back</vt:lpstr>
      <vt:lpstr>Turn Left</vt:lpstr>
      <vt:lpstr>Turn Right</vt:lpstr>
      <vt:lpstr>Control Camera</vt:lpstr>
      <vt:lpstr>2. Hardware design</vt:lpstr>
      <vt:lpstr>Power System</vt:lpstr>
      <vt:lpstr>Motor System</vt:lpstr>
      <vt:lpstr>SRF04</vt:lpstr>
      <vt:lpstr>Servo Motor</vt:lpstr>
      <vt:lpstr>Raspberry Pi and Arduino</vt:lpstr>
      <vt:lpstr>Raspberry Pi and Raspberry pi Camera</vt:lpstr>
      <vt:lpstr>3. Firmware design</vt:lpstr>
      <vt:lpstr>3. Firmware design</vt:lpstr>
      <vt:lpstr>3. Firmware design</vt:lpstr>
      <vt:lpstr>3. Firmware design</vt:lpstr>
      <vt:lpstr>3. Firmware design</vt:lpstr>
      <vt:lpstr>4. SOFTWARE DESIGN</vt:lpstr>
      <vt:lpstr>SOFTWARE DESIGN</vt:lpstr>
      <vt:lpstr>V. Implement</vt:lpstr>
      <vt:lpstr>PowerPoint Presentation</vt:lpstr>
      <vt:lpstr>PowerPoint Presentation</vt:lpstr>
      <vt:lpstr>PowerPoint Presentation</vt:lpstr>
      <vt:lpstr>VI. Testing </vt:lpstr>
      <vt:lpstr>1. Test plan</vt:lpstr>
      <vt:lpstr>2. Execute Test</vt:lpstr>
      <vt:lpstr>3. Report</vt:lpstr>
      <vt:lpstr>VII. Conclusion and perspectives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PROJECT</dc:title>
  <dc:creator>Quang Trịnh</dc:creator>
  <cp:lastModifiedBy>Quang Trịnh</cp:lastModifiedBy>
  <cp:revision>23</cp:revision>
  <dcterms:created xsi:type="dcterms:W3CDTF">2014-08-17T08:37:03Z</dcterms:created>
  <dcterms:modified xsi:type="dcterms:W3CDTF">2014-08-20T02:47:42Z</dcterms:modified>
</cp:coreProperties>
</file>