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01" r:id="rId3"/>
    <p:sldId id="258" r:id="rId4"/>
    <p:sldId id="259" r:id="rId5"/>
    <p:sldId id="260" r:id="rId6"/>
    <p:sldId id="261" r:id="rId7"/>
    <p:sldId id="262" r:id="rId8"/>
    <p:sldId id="263" r:id="rId9"/>
    <p:sldId id="264" r:id="rId10"/>
    <p:sldId id="265" r:id="rId11"/>
    <p:sldId id="296" r:id="rId12"/>
    <p:sldId id="266" r:id="rId13"/>
    <p:sldId id="297" r:id="rId14"/>
    <p:sldId id="267" r:id="rId15"/>
    <p:sldId id="268" r:id="rId16"/>
    <p:sldId id="269" r:id="rId17"/>
    <p:sldId id="270" r:id="rId18"/>
    <p:sldId id="273" r:id="rId19"/>
    <p:sldId id="274" r:id="rId20"/>
    <p:sldId id="271" r:id="rId21"/>
    <p:sldId id="272" r:id="rId22"/>
    <p:sldId id="275" r:id="rId23"/>
    <p:sldId id="298" r:id="rId24"/>
    <p:sldId id="276" r:id="rId25"/>
    <p:sldId id="279" r:id="rId26"/>
    <p:sldId id="280" r:id="rId27"/>
    <p:sldId id="281" r:id="rId28"/>
    <p:sldId id="282" r:id="rId29"/>
    <p:sldId id="277" r:id="rId30"/>
    <p:sldId id="278" r:id="rId31"/>
    <p:sldId id="283" r:id="rId32"/>
    <p:sldId id="285" r:id="rId33"/>
    <p:sldId id="286" r:id="rId34"/>
    <p:sldId id="287" r:id="rId35"/>
    <p:sldId id="288" r:id="rId36"/>
    <p:sldId id="289" r:id="rId37"/>
    <p:sldId id="290" r:id="rId38"/>
    <p:sldId id="291" r:id="rId39"/>
    <p:sldId id="300" r:id="rId40"/>
    <p:sldId id="292" r:id="rId41"/>
    <p:sldId id="293" r:id="rId42"/>
    <p:sldId id="294" r:id="rId43"/>
    <p:sldId id="295" r:id="rId44"/>
    <p:sldId id="2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3" autoAdjust="0"/>
    <p:restoredTop sz="77397" autoAdjust="0"/>
  </p:normalViewPr>
  <p:slideViewPr>
    <p:cSldViewPr>
      <p:cViewPr varScale="1">
        <p:scale>
          <a:sx n="105" d="100"/>
          <a:sy n="105" d="100"/>
        </p:scale>
        <p:origin x="740"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PC</a:t>
            </a:r>
            <a:r>
              <a:rPr lang="en-US" baseline="0"/>
              <a:t> include Tablets </a:t>
            </a:r>
            <a:r>
              <a:rPr lang="en-US"/>
              <a:t>in 2014</a:t>
            </a:r>
          </a:p>
        </c:rich>
      </c:tx>
      <c:layout>
        <c:manualLayout>
          <c:xMode val="edge"/>
          <c:yMode val="edge"/>
          <c:x val="0.24659133517401233"/>
          <c:y val="1.8107353885256857E-2"/>
        </c:manualLayout>
      </c:layout>
      <c:overlay val="0"/>
      <c:spPr>
        <a:noFill/>
        <a:ln>
          <a:noFill/>
        </a:ln>
        <a:effectLst/>
      </c:spPr>
    </c:title>
    <c:autoTitleDeleted val="0"/>
    <c:plotArea>
      <c:layout/>
      <c:pieChart>
        <c:varyColors val="1"/>
        <c:ser>
          <c:idx val="0"/>
          <c:order val="0"/>
          <c:tx>
            <c:strRef>
              <c:f>Sheet1!$B$1</c:f>
              <c:strCache>
                <c:ptCount val="1"/>
                <c:pt idx="0">
                  <c:v>PC in 2014</c:v>
                </c:pt>
              </c:strCache>
            </c:strRef>
          </c:tx>
          <c:dPt>
            <c:idx val="0"/>
            <c:bubble3D val="0"/>
            <c:spPr>
              <a:solidFill>
                <a:schemeClr val="accent6"/>
              </a:solidFill>
              <a:ln>
                <a:noFill/>
              </a:ln>
              <a:effectLst>
                <a:outerShdw blurRad="254000" sx="102000" sy="102000" algn="ctr" rotWithShape="0">
                  <a:prstClr val="black">
                    <a:alpha val="20000"/>
                  </a:prstClr>
                </a:outerShdw>
              </a:effectLst>
            </c:spPr>
          </c:dPt>
          <c:dPt>
            <c:idx val="1"/>
            <c:bubble3D val="0"/>
            <c:spPr>
              <a:solidFill>
                <a:schemeClr val="accent5"/>
              </a:solidFill>
              <a:ln>
                <a:noFill/>
              </a:ln>
              <a:effectLst>
                <a:outerShdw blurRad="254000" sx="102000" sy="102000" algn="ctr" rotWithShape="0">
                  <a:prstClr val="black">
                    <a:alpha val="20000"/>
                  </a:prstClr>
                </a:outerShdw>
              </a:effectLst>
            </c:spPr>
          </c:dPt>
          <c:dPt>
            <c:idx val="2"/>
            <c:bubble3D val="0"/>
            <c:spPr>
              <a:solidFill>
                <a:schemeClr val="accent4"/>
              </a:solidFill>
              <a:ln>
                <a:noFill/>
              </a:ln>
              <a:effectLst>
                <a:outerShdw blurRad="254000" sx="102000" sy="102000" algn="ctr" rotWithShape="0">
                  <a:prstClr val="black">
                    <a:alpha val="20000"/>
                  </a:prstClr>
                </a:outerShdw>
              </a:effectLst>
            </c:spPr>
          </c:dPt>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Sheet1!$A$2:$A$4</c:f>
              <c:strCache>
                <c:ptCount val="3"/>
                <c:pt idx="0">
                  <c:v>Tablet</c:v>
                </c:pt>
                <c:pt idx="1">
                  <c:v>Desktop</c:v>
                </c:pt>
                <c:pt idx="2">
                  <c:v>Notebook</c:v>
                </c:pt>
              </c:strCache>
            </c:strRef>
          </c:cat>
          <c:val>
            <c:numRef>
              <c:f>Sheet1!$B$2:$B$4</c:f>
              <c:numCache>
                <c:formatCode>0%</c:formatCode>
                <c:ptCount val="3"/>
                <c:pt idx="0">
                  <c:v>0.5</c:v>
                </c:pt>
                <c:pt idx="1">
                  <c:v>0.33</c:v>
                </c:pt>
                <c:pt idx="2">
                  <c:v>0.17</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02622849227182"/>
          <c:y val="0.39102004971495763"/>
          <c:w val="0.16029327063283758"/>
          <c:h val="0.2972603188306565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B6BFA2-80F6-4B9C-A4AF-66A412624AAA}" type="datetimeFigureOut">
              <a:rPr lang="vi-VN" smtClean="0"/>
              <a:t>17/04/2014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C7DBBD-974E-4C1E-8508-CA7D09D5D4C3}" type="slidenum">
              <a:rPr lang="vi-VN" smtClean="0"/>
              <a:t>‹#›</a:t>
            </a:fld>
            <a:endParaRPr lang="vi-VN"/>
          </a:p>
        </p:txBody>
      </p:sp>
    </p:spTree>
    <p:extLst>
      <p:ext uri="{BB962C8B-B14F-4D97-AF65-F5344CB8AC3E}">
        <p14:creationId xmlns:p14="http://schemas.microsoft.com/office/powerpoint/2010/main" val="1804143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err="1" smtClean="0"/>
              <a:t>Xin</a:t>
            </a:r>
            <a:r>
              <a:rPr lang="en-US" baseline="0" dirty="0" smtClean="0"/>
              <a:t> </a:t>
            </a:r>
            <a:r>
              <a:rPr lang="en-US" baseline="0" dirty="0" err="1" smtClean="0"/>
              <a:t>chào</a:t>
            </a:r>
            <a:r>
              <a:rPr lang="en-US" baseline="0" dirty="0" smtClean="0"/>
              <a:t> </a:t>
            </a:r>
            <a:r>
              <a:rPr lang="en-US" baseline="0" dirty="0" err="1" smtClean="0"/>
              <a:t>các</a:t>
            </a:r>
            <a:r>
              <a:rPr lang="en-US" baseline="0" dirty="0" smtClean="0"/>
              <a:t> </a:t>
            </a:r>
            <a:r>
              <a:rPr lang="en-US" baseline="0" dirty="0" err="1" smtClean="0"/>
              <a:t>thầy</a:t>
            </a:r>
            <a:r>
              <a:rPr lang="en-US" baseline="0" dirty="0" smtClean="0"/>
              <a:t> </a:t>
            </a:r>
            <a:r>
              <a:rPr lang="en-US" baseline="0" dirty="0" err="1" smtClean="0"/>
              <a:t>trong</a:t>
            </a:r>
            <a:r>
              <a:rPr lang="en-US" baseline="0" dirty="0" smtClean="0"/>
              <a:t> ban </a:t>
            </a:r>
            <a:r>
              <a:rPr lang="en-US" baseline="0" dirty="0" err="1" smtClean="0"/>
              <a:t>hội</a:t>
            </a:r>
            <a:r>
              <a:rPr lang="en-US" baseline="0" dirty="0" smtClean="0"/>
              <a:t> </a:t>
            </a:r>
            <a:r>
              <a:rPr lang="en-US" baseline="0" dirty="0" err="1" smtClean="0"/>
              <a:t>đồng</a:t>
            </a:r>
            <a:r>
              <a:rPr lang="en-US" baseline="0" dirty="0" smtClean="0"/>
              <a:t>, </a:t>
            </a:r>
            <a:r>
              <a:rPr lang="en-US" baseline="0" dirty="0" err="1" smtClean="0"/>
              <a:t>các</a:t>
            </a:r>
            <a:r>
              <a:rPr lang="en-US" baseline="0" dirty="0" smtClean="0"/>
              <a:t> </a:t>
            </a:r>
            <a:r>
              <a:rPr lang="en-US" baseline="0" dirty="0" err="1" smtClean="0"/>
              <a:t>quý</a:t>
            </a:r>
            <a:r>
              <a:rPr lang="en-US" baseline="0" dirty="0" smtClean="0"/>
              <a:t> </a:t>
            </a:r>
            <a:r>
              <a:rPr lang="en-US" baseline="0" dirty="0" err="1" smtClean="0"/>
              <a:t>phụ</a:t>
            </a:r>
            <a:r>
              <a:rPr lang="en-US" baseline="0" dirty="0" smtClean="0"/>
              <a:t> </a:t>
            </a:r>
            <a:r>
              <a:rPr lang="en-US" baseline="0" dirty="0" err="1" smtClean="0"/>
              <a:t>huynh</a:t>
            </a:r>
            <a:r>
              <a:rPr lang="en-US" baseline="0" dirty="0" smtClean="0"/>
              <a:t> </a:t>
            </a:r>
            <a:r>
              <a:rPr lang="en-US" baseline="0" dirty="0" err="1" smtClean="0"/>
              <a:t>và</a:t>
            </a:r>
            <a:r>
              <a:rPr lang="en-US" baseline="0" dirty="0" smtClean="0"/>
              <a:t> </a:t>
            </a:r>
            <a:r>
              <a:rPr lang="en-US" baseline="0" dirty="0" err="1" smtClean="0"/>
              <a:t>tất</a:t>
            </a:r>
            <a:r>
              <a:rPr lang="en-US" baseline="0" dirty="0" smtClean="0"/>
              <a:t> </a:t>
            </a:r>
            <a:r>
              <a:rPr lang="en-US" baseline="0" dirty="0" err="1" smtClean="0"/>
              <a:t>cả</a:t>
            </a:r>
            <a:r>
              <a:rPr lang="en-US" baseline="0" dirty="0" smtClean="0"/>
              <a:t> </a:t>
            </a:r>
            <a:r>
              <a:rPr lang="en-US" baseline="0" dirty="0" err="1" smtClean="0"/>
              <a:t>các</a:t>
            </a:r>
            <a:r>
              <a:rPr lang="en-US" baseline="0" dirty="0" smtClean="0"/>
              <a:t> </a:t>
            </a:r>
            <a:r>
              <a:rPr lang="en-US" baseline="0" dirty="0" err="1" smtClean="0"/>
              <a:t>bạn</a:t>
            </a:r>
            <a:endParaRPr lang="en-US" baseline="0" dirty="0" smtClean="0"/>
          </a:p>
          <a:p>
            <a:pPr marL="171450" indent="-171450">
              <a:buFontTx/>
              <a:buChar char="-"/>
            </a:pP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là</a:t>
            </a:r>
            <a:r>
              <a:rPr lang="en-US" baseline="0" dirty="0" smtClean="0"/>
              <a:t> </a:t>
            </a:r>
            <a:r>
              <a:rPr lang="en-US" baseline="0" dirty="0" err="1" smtClean="0"/>
              <a:t>nhóm</a:t>
            </a:r>
            <a:r>
              <a:rPr lang="en-US" baseline="0" dirty="0" smtClean="0"/>
              <a:t> </a:t>
            </a:r>
            <a:r>
              <a:rPr lang="en-US" baseline="0" dirty="0" err="1" smtClean="0"/>
              <a:t>đồ</a:t>
            </a:r>
            <a:r>
              <a:rPr lang="en-US" baseline="0" dirty="0" smtClean="0"/>
              <a:t> </a:t>
            </a:r>
            <a:r>
              <a:rPr lang="en-US" baseline="0" dirty="0" err="1" smtClean="0"/>
              <a:t>án</a:t>
            </a:r>
            <a:r>
              <a:rPr lang="en-US" baseline="0" dirty="0" smtClean="0"/>
              <a:t> Smart menu, </a:t>
            </a: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đồ</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nhóm</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là</a:t>
            </a:r>
            <a:r>
              <a:rPr lang="en-US" baseline="0" dirty="0" smtClean="0"/>
              <a:t> 1 </a:t>
            </a:r>
            <a:r>
              <a:rPr lang="en-US" baseline="0" dirty="0" err="1" smtClean="0"/>
              <a:t>gói</a:t>
            </a:r>
            <a:r>
              <a:rPr lang="en-US" baseline="0" dirty="0" smtClean="0"/>
              <a:t> </a:t>
            </a:r>
            <a:r>
              <a:rPr lang="en-US" baseline="0" dirty="0" err="1" smtClean="0"/>
              <a:t>các</a:t>
            </a:r>
            <a:r>
              <a:rPr lang="en-US" baseline="0" dirty="0" smtClean="0"/>
              <a:t> </a:t>
            </a:r>
            <a:r>
              <a:rPr lang="en-US" baseline="0" dirty="0" err="1" smtClean="0"/>
              <a:t>ứng</a:t>
            </a:r>
            <a:r>
              <a:rPr lang="en-US" baseline="0" dirty="0" smtClean="0"/>
              <a:t> </a:t>
            </a:r>
            <a:r>
              <a:rPr lang="en-US" baseline="0" dirty="0" err="1" smtClean="0"/>
              <a:t>dụng</a:t>
            </a:r>
            <a:r>
              <a:rPr lang="en-US" baseline="0" dirty="0" smtClean="0"/>
              <a:t> </a:t>
            </a:r>
            <a:r>
              <a:rPr lang="en-US" baseline="0" dirty="0" err="1" smtClean="0"/>
              <a:t>giúp</a:t>
            </a:r>
            <a:r>
              <a:rPr lang="en-US" baseline="0" dirty="0" smtClean="0"/>
              <a:t> ….</a:t>
            </a:r>
          </a:p>
          <a:p>
            <a:pPr marL="171450" indent="-171450">
              <a:buFontTx/>
              <a:buChar char="-"/>
            </a:pP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của</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đã</a:t>
            </a:r>
            <a:r>
              <a:rPr lang="en-US" baseline="0" dirty="0" smtClean="0"/>
              <a:t> </a:t>
            </a:r>
            <a:r>
              <a:rPr lang="en-US" baseline="0" dirty="0" err="1" smtClean="0"/>
              <a:t>được</a:t>
            </a:r>
            <a:r>
              <a:rPr lang="en-US" baseline="0" dirty="0" smtClean="0"/>
              <a:t> </a:t>
            </a:r>
            <a:r>
              <a:rPr lang="en-US" baseline="0" dirty="0" err="1" smtClean="0"/>
              <a:t>hoàn</a:t>
            </a:r>
            <a:r>
              <a:rPr lang="en-US" baseline="0" dirty="0" smtClean="0"/>
              <a:t> </a:t>
            </a:r>
            <a:r>
              <a:rPr lang="en-US" baseline="0" dirty="0" err="1" smtClean="0"/>
              <a:t>thành</a:t>
            </a:r>
            <a:r>
              <a:rPr lang="en-US" baseline="0" dirty="0" smtClean="0"/>
              <a:t> </a:t>
            </a:r>
            <a:r>
              <a:rPr lang="en-US" baseline="0" dirty="0" err="1" smtClean="0"/>
              <a:t>và</a:t>
            </a:r>
            <a:r>
              <a:rPr lang="en-US" baseline="0" dirty="0" smtClean="0"/>
              <a:t> </a:t>
            </a:r>
            <a:r>
              <a:rPr lang="en-US" baseline="0" dirty="0" err="1" smtClean="0"/>
              <a:t>đang</a:t>
            </a:r>
            <a:r>
              <a:rPr lang="en-US" baseline="0" dirty="0" smtClean="0"/>
              <a:t> </a:t>
            </a:r>
            <a:r>
              <a:rPr lang="en-US" baseline="0" dirty="0" err="1" smtClean="0"/>
              <a:t>có</a:t>
            </a:r>
            <a:r>
              <a:rPr lang="en-US" baseline="0" dirty="0" smtClean="0"/>
              <a:t> </a:t>
            </a:r>
            <a:r>
              <a:rPr lang="en-US" baseline="0" dirty="0" err="1" smtClean="0"/>
              <a:t>kế</a:t>
            </a:r>
            <a:r>
              <a:rPr lang="en-US" baseline="0" dirty="0" smtClean="0"/>
              <a:t> </a:t>
            </a:r>
            <a:r>
              <a:rPr lang="en-US" baseline="0" dirty="0" err="1" smtClean="0"/>
              <a:t>hoạch</a:t>
            </a:r>
            <a:r>
              <a:rPr lang="en-US" baseline="0" dirty="0" smtClean="0"/>
              <a:t> </a:t>
            </a:r>
            <a:r>
              <a:rPr lang="en-US" baseline="0" dirty="0" err="1" smtClean="0"/>
              <a:t>triển</a:t>
            </a:r>
            <a:r>
              <a:rPr lang="en-US" baseline="0" dirty="0" smtClean="0"/>
              <a:t> </a:t>
            </a:r>
            <a:r>
              <a:rPr lang="en-US" baseline="0" dirty="0" err="1" smtClean="0"/>
              <a:t>khai</a:t>
            </a:r>
            <a:endParaRPr lang="en-US" baseline="0" dirty="0" smtClean="0"/>
          </a:p>
          <a:p>
            <a:pPr marL="171450" indent="-171450">
              <a:buFontTx/>
              <a:buChar char="-"/>
            </a:pPr>
            <a:endParaRPr lang="vi-VN" dirty="0"/>
          </a:p>
        </p:txBody>
      </p:sp>
      <p:sp>
        <p:nvSpPr>
          <p:cNvPr id="4" name="Slide Number Placeholder 3"/>
          <p:cNvSpPr>
            <a:spLocks noGrp="1"/>
          </p:cNvSpPr>
          <p:nvPr>
            <p:ph type="sldNum" sz="quarter" idx="10"/>
          </p:nvPr>
        </p:nvSpPr>
        <p:spPr/>
        <p:txBody>
          <a:bodyPr/>
          <a:lstStyle/>
          <a:p>
            <a:fld id="{BCC7DBBD-974E-4C1E-8508-CA7D09D5D4C3}" type="slidenum">
              <a:rPr lang="vi-VN" smtClean="0"/>
              <a:t>1</a:t>
            </a:fld>
            <a:endParaRPr lang="vi-VN"/>
          </a:p>
        </p:txBody>
      </p:sp>
    </p:spTree>
    <p:extLst>
      <p:ext uri="{BB962C8B-B14F-4D97-AF65-F5344CB8AC3E}">
        <p14:creationId xmlns:p14="http://schemas.microsoft.com/office/powerpoint/2010/main" val="3789257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7DBBD-974E-4C1E-8508-CA7D09D5D4C3}" type="slidenum">
              <a:rPr lang="vi-VN" smtClean="0"/>
              <a:t>26</a:t>
            </a:fld>
            <a:endParaRPr lang="vi-VN"/>
          </a:p>
        </p:txBody>
      </p:sp>
    </p:spTree>
    <p:extLst>
      <p:ext uri="{BB962C8B-B14F-4D97-AF65-F5344CB8AC3E}">
        <p14:creationId xmlns:p14="http://schemas.microsoft.com/office/powerpoint/2010/main" val="178303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7DBBD-974E-4C1E-8508-CA7D09D5D4C3}" type="slidenum">
              <a:rPr lang="vi-VN" smtClean="0"/>
              <a:t>27</a:t>
            </a:fld>
            <a:endParaRPr lang="vi-VN"/>
          </a:p>
        </p:txBody>
      </p:sp>
    </p:spTree>
    <p:extLst>
      <p:ext uri="{BB962C8B-B14F-4D97-AF65-F5344CB8AC3E}">
        <p14:creationId xmlns:p14="http://schemas.microsoft.com/office/powerpoint/2010/main" val="2431353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Xin</a:t>
            </a:r>
            <a:r>
              <a:rPr lang="en-US" dirty="0" smtClean="0"/>
              <a:t> </a:t>
            </a:r>
            <a:r>
              <a:rPr lang="en-US" dirty="0" err="1" smtClean="0"/>
              <a:t>chào</a:t>
            </a:r>
            <a:r>
              <a:rPr lang="en-US" baseline="0" dirty="0" smtClean="0"/>
              <a:t> </a:t>
            </a:r>
            <a:r>
              <a:rPr lang="en-US" baseline="0" dirty="0" err="1" smtClean="0"/>
              <a:t>thầy</a:t>
            </a:r>
            <a:r>
              <a:rPr lang="en-US" baseline="0" dirty="0" smtClean="0"/>
              <a:t> </a:t>
            </a:r>
            <a:r>
              <a:rPr lang="en-US" baseline="0" dirty="0" err="1" smtClean="0"/>
              <a:t>và</a:t>
            </a:r>
            <a:r>
              <a:rPr lang="en-US" baseline="0" dirty="0" smtClean="0"/>
              <a:t> </a:t>
            </a:r>
            <a:r>
              <a:rPr lang="en-US" baseline="0" dirty="0" err="1" smtClean="0"/>
              <a:t>các</a:t>
            </a:r>
            <a:r>
              <a:rPr lang="en-US" baseline="0" dirty="0" smtClean="0"/>
              <a:t> </a:t>
            </a:r>
            <a:r>
              <a:rPr lang="en-US" baseline="0" dirty="0" err="1" smtClean="0"/>
              <a:t>bạn</a:t>
            </a:r>
            <a:r>
              <a:rPr lang="en-US" baseline="0" dirty="0" smtClean="0"/>
              <a:t>!</a:t>
            </a:r>
          </a:p>
          <a:p>
            <a:r>
              <a:rPr lang="en-US" baseline="0" dirty="0" err="1" smtClean="0"/>
              <a:t>Sau</a:t>
            </a:r>
            <a:r>
              <a:rPr lang="en-US" baseline="0" dirty="0" smtClean="0"/>
              <a:t> </a:t>
            </a:r>
            <a:r>
              <a:rPr lang="en-US" baseline="0" dirty="0" err="1" smtClean="0"/>
              <a:t>đây</a:t>
            </a:r>
            <a:r>
              <a:rPr lang="en-US" baseline="0" dirty="0" smtClean="0"/>
              <a:t> </a:t>
            </a:r>
            <a:r>
              <a:rPr lang="en-US" baseline="0" dirty="0" err="1" smtClean="0"/>
              <a:t>em</a:t>
            </a:r>
            <a:r>
              <a:rPr lang="en-US" baseline="0" dirty="0" smtClean="0"/>
              <a:t> </a:t>
            </a:r>
            <a:r>
              <a:rPr lang="en-US" baseline="0" dirty="0" err="1" smtClean="0"/>
              <a:t>xin</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về</a:t>
            </a:r>
            <a:r>
              <a:rPr lang="en-US" baseline="0" dirty="0" smtClean="0"/>
              <a:t> </a:t>
            </a:r>
            <a:r>
              <a:rPr lang="en-US" baseline="0" dirty="0" err="1" smtClean="0"/>
              <a:t>phần</a:t>
            </a:r>
            <a:r>
              <a:rPr lang="en-US" baseline="0" dirty="0" smtClean="0"/>
              <a:t> testing </a:t>
            </a:r>
            <a:r>
              <a:rPr lang="en-US" baseline="0" dirty="0" err="1" smtClean="0"/>
              <a:t>của</a:t>
            </a:r>
            <a:r>
              <a:rPr lang="en-US" baseline="0" dirty="0" smtClean="0"/>
              <a:t> </a:t>
            </a:r>
            <a:r>
              <a:rPr lang="en-US" baseline="0" dirty="0" err="1" smtClean="0"/>
              <a:t>dự</a:t>
            </a:r>
            <a:r>
              <a:rPr lang="en-US" baseline="0" dirty="0" smtClean="0"/>
              <a:t> </a:t>
            </a:r>
            <a:r>
              <a:rPr lang="en-US" baseline="0" dirty="0" err="1" smtClean="0"/>
              <a:t>án</a:t>
            </a:r>
            <a:endParaRPr lang="en-US" baseline="0" dirty="0" smtClean="0"/>
          </a:p>
          <a:p>
            <a:endParaRPr lang="en-US" baseline="0" dirty="0" smtClean="0"/>
          </a:p>
          <a:p>
            <a:r>
              <a:rPr lang="en-US" baseline="0" dirty="0" err="1" smtClean="0"/>
              <a:t>Trước</a:t>
            </a:r>
            <a:r>
              <a:rPr lang="en-US" baseline="0" dirty="0" smtClean="0"/>
              <a:t> </a:t>
            </a:r>
            <a:r>
              <a:rPr lang="en-US" baseline="0" dirty="0" err="1" smtClean="0"/>
              <a:t>hết</a:t>
            </a:r>
            <a:r>
              <a:rPr lang="en-US" baseline="0" dirty="0" smtClean="0"/>
              <a:t> </a:t>
            </a:r>
            <a:r>
              <a:rPr lang="en-US" baseline="0" dirty="0" err="1" smtClean="0"/>
              <a:t>là</a:t>
            </a:r>
            <a:r>
              <a:rPr lang="en-US" baseline="0" dirty="0" smtClean="0"/>
              <a:t> </a:t>
            </a:r>
            <a:r>
              <a:rPr lang="en-US" baseline="0" dirty="0" err="1" smtClean="0"/>
              <a:t>phần</a:t>
            </a:r>
            <a:r>
              <a:rPr lang="en-US" baseline="0" dirty="0" smtClean="0"/>
              <a:t> Testing process.</a:t>
            </a:r>
          </a:p>
          <a:p>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vòng</a:t>
            </a:r>
            <a:r>
              <a:rPr lang="en-US" baseline="0" dirty="0" smtClean="0"/>
              <a:t> </a:t>
            </a:r>
            <a:r>
              <a:rPr lang="en-US" baseline="0" dirty="0" err="1" smtClean="0"/>
              <a:t>đời</a:t>
            </a:r>
            <a:r>
              <a:rPr lang="en-US" baseline="0" dirty="0" smtClean="0"/>
              <a:t> </a:t>
            </a:r>
            <a:r>
              <a:rPr lang="en-US" baseline="0" dirty="0" err="1" smtClean="0"/>
              <a:t>của</a:t>
            </a:r>
            <a:r>
              <a:rPr lang="en-US" baseline="0" dirty="0" smtClean="0"/>
              <a:t> </a:t>
            </a:r>
            <a:r>
              <a:rPr lang="en-US" baseline="0" dirty="0" err="1" smtClean="0"/>
              <a:t>chu</a:t>
            </a:r>
            <a:r>
              <a:rPr lang="en-US" baseline="0" dirty="0" smtClean="0"/>
              <a:t> </a:t>
            </a:r>
            <a:r>
              <a:rPr lang="en-US" baseline="0" dirty="0" err="1" smtClean="0"/>
              <a:t>trình</a:t>
            </a:r>
            <a:r>
              <a:rPr lang="en-US" baseline="0" dirty="0" smtClean="0"/>
              <a:t> test </a:t>
            </a: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của</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bắt</a:t>
            </a:r>
            <a:r>
              <a:rPr lang="en-US" baseline="0" dirty="0" smtClean="0"/>
              <a:t> </a:t>
            </a:r>
            <a:r>
              <a:rPr lang="en-US" baseline="0" dirty="0" err="1" smtClean="0"/>
              <a:t>đầu</a:t>
            </a:r>
            <a:r>
              <a:rPr lang="en-US" baseline="0" dirty="0" smtClean="0"/>
              <a:t> </a:t>
            </a:r>
            <a:r>
              <a:rPr lang="en-US" baseline="0" dirty="0" err="1" smtClean="0"/>
              <a:t>từ</a:t>
            </a:r>
            <a:r>
              <a:rPr lang="en-US" baseline="0" dirty="0" smtClean="0"/>
              <a:t> </a:t>
            </a:r>
            <a:r>
              <a:rPr lang="en-US" baseline="0" dirty="0" err="1" smtClean="0"/>
              <a:t>việc</a:t>
            </a:r>
            <a:r>
              <a:rPr lang="en-US" baseline="0" dirty="0" smtClean="0"/>
              <a:t> </a:t>
            </a:r>
            <a:r>
              <a:rPr lang="en-US" baseline="0" dirty="0" err="1" smtClean="0"/>
              <a:t>phân</a:t>
            </a:r>
            <a:r>
              <a:rPr lang="en-US" baseline="0" dirty="0" smtClean="0"/>
              <a:t> </a:t>
            </a:r>
            <a:r>
              <a:rPr lang="en-US" baseline="0" dirty="0" err="1" smtClean="0"/>
              <a:t>tích</a:t>
            </a:r>
            <a:r>
              <a:rPr lang="en-US" baseline="0" dirty="0" smtClean="0"/>
              <a:t> requirement </a:t>
            </a:r>
            <a:r>
              <a:rPr lang="en-US" baseline="0" dirty="0" err="1" smtClean="0"/>
              <a:t>để</a:t>
            </a:r>
            <a:r>
              <a:rPr lang="en-US" baseline="0" dirty="0" smtClean="0"/>
              <a:t> </a:t>
            </a:r>
            <a:r>
              <a:rPr lang="en-US" baseline="0" dirty="0" err="1" smtClean="0"/>
              <a:t>đưa</a:t>
            </a:r>
            <a:r>
              <a:rPr lang="en-US" baseline="0" dirty="0" smtClean="0"/>
              <a:t> </a:t>
            </a:r>
            <a:r>
              <a:rPr lang="en-US" baseline="0" dirty="0" err="1" smtClean="0"/>
              <a:t>ra</a:t>
            </a:r>
            <a:r>
              <a:rPr lang="en-US" baseline="0" dirty="0" smtClean="0"/>
              <a:t> test plan, </a:t>
            </a:r>
            <a:r>
              <a:rPr lang="en-US" baseline="0" dirty="0" err="1" smtClean="0"/>
              <a:t>rồi</a:t>
            </a:r>
            <a:r>
              <a:rPr lang="en-US" baseline="0" dirty="0" smtClean="0"/>
              <a:t> </a:t>
            </a:r>
            <a:r>
              <a:rPr lang="en-US" baseline="0" dirty="0" err="1" smtClean="0"/>
              <a:t>tạo</a:t>
            </a:r>
            <a:r>
              <a:rPr lang="en-US" baseline="0" dirty="0" smtClean="0"/>
              <a:t> test case, execute test </a:t>
            </a:r>
            <a:r>
              <a:rPr lang="en-US" baseline="0" dirty="0" err="1" smtClean="0"/>
              <a:t>theo</a:t>
            </a:r>
            <a:r>
              <a:rPr lang="en-US" baseline="0" dirty="0" smtClean="0"/>
              <a:t> test case</a:t>
            </a:r>
          </a:p>
          <a:p>
            <a:r>
              <a:rPr lang="en-US" baseline="0" dirty="0" err="1" smtClean="0"/>
              <a:t>Tiếp</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report file result, retest </a:t>
            </a:r>
            <a:r>
              <a:rPr lang="en-US" baseline="0" dirty="0" err="1" smtClean="0"/>
              <a:t>lại</a:t>
            </a:r>
            <a:r>
              <a:rPr lang="en-US" baseline="0" dirty="0" smtClean="0"/>
              <a:t> bug, regression test </a:t>
            </a:r>
            <a:r>
              <a:rPr lang="en-US" baseline="0" dirty="0" err="1" smtClean="0"/>
              <a:t>để</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fix bug </a:t>
            </a:r>
            <a:r>
              <a:rPr lang="en-US" baseline="0" dirty="0" err="1" smtClean="0"/>
              <a:t>không</a:t>
            </a:r>
            <a:r>
              <a:rPr lang="en-US" baseline="0" dirty="0" smtClean="0"/>
              <a:t> </a:t>
            </a:r>
            <a:r>
              <a:rPr lang="en-US" baseline="0" dirty="0" err="1" smtClean="0"/>
              <a:t>gây</a:t>
            </a:r>
            <a:r>
              <a:rPr lang="en-US" baseline="0" dirty="0" smtClean="0"/>
              <a:t> </a:t>
            </a:r>
            <a:r>
              <a:rPr lang="en-US" baseline="0" dirty="0" err="1" smtClean="0"/>
              <a:t>ra</a:t>
            </a:r>
            <a:r>
              <a:rPr lang="en-US" baseline="0" dirty="0" smtClean="0"/>
              <a:t> </a:t>
            </a:r>
            <a:r>
              <a:rPr lang="en-US" baseline="0" dirty="0" err="1" smtClean="0"/>
              <a:t>lỗi</a:t>
            </a:r>
            <a:r>
              <a:rPr lang="en-US" baseline="0" dirty="0" smtClean="0"/>
              <a:t> </a:t>
            </a:r>
            <a:r>
              <a:rPr lang="en-US" baseline="0" dirty="0" err="1" smtClean="0"/>
              <a:t>của</a:t>
            </a:r>
            <a:r>
              <a:rPr lang="en-US" baseline="0" dirty="0" smtClean="0"/>
              <a:t> </a:t>
            </a:r>
            <a:r>
              <a:rPr lang="en-US" baseline="0" dirty="0" err="1" smtClean="0"/>
              <a:t>các</a:t>
            </a:r>
            <a:r>
              <a:rPr lang="en-US" baseline="0" dirty="0" smtClean="0"/>
              <a:t> function </a:t>
            </a:r>
            <a:r>
              <a:rPr lang="en-US" baseline="0" dirty="0" err="1" smtClean="0"/>
              <a:t>khác</a:t>
            </a:r>
            <a:r>
              <a:rPr lang="en-US" baseline="0" dirty="0" smtClean="0"/>
              <a:t>, </a:t>
            </a:r>
            <a:r>
              <a:rPr lang="en-US" baseline="0" dirty="0" err="1" smtClean="0"/>
              <a:t>và</a:t>
            </a:r>
            <a:r>
              <a:rPr lang="en-US" baseline="0" dirty="0" smtClean="0"/>
              <a:t> </a:t>
            </a:r>
            <a:r>
              <a:rPr lang="en-US" baseline="0" dirty="0" err="1" smtClean="0"/>
              <a:t>cuối</a:t>
            </a:r>
            <a:r>
              <a:rPr lang="en-US" baseline="0" dirty="0" smtClean="0"/>
              <a:t> </a:t>
            </a:r>
            <a:r>
              <a:rPr lang="en-US" baseline="0" dirty="0" err="1" smtClean="0"/>
              <a:t>cùng</a:t>
            </a:r>
            <a:r>
              <a:rPr lang="en-US" baseline="0" dirty="0" smtClean="0"/>
              <a:t> </a:t>
            </a:r>
            <a:r>
              <a:rPr lang="en-US" baseline="0" dirty="0" err="1" smtClean="0"/>
              <a:t>là</a:t>
            </a:r>
            <a:r>
              <a:rPr lang="en-US" baseline="0" dirty="0" smtClean="0"/>
              <a:t> </a:t>
            </a:r>
            <a:r>
              <a:rPr lang="en-US" baseline="0" dirty="0" err="1" smtClean="0"/>
              <a:t>đóng</a:t>
            </a:r>
            <a:r>
              <a:rPr lang="en-US" baseline="0" dirty="0" smtClean="0"/>
              <a:t> </a:t>
            </a:r>
            <a:r>
              <a:rPr lang="en-US" baseline="0" dirty="0" err="1" smtClean="0"/>
              <a:t>quy</a:t>
            </a:r>
            <a:r>
              <a:rPr lang="en-US" baseline="0" dirty="0" smtClean="0"/>
              <a:t> </a:t>
            </a:r>
            <a:r>
              <a:rPr lang="en-US" baseline="0" dirty="0" err="1" smtClean="0"/>
              <a:t>trình</a:t>
            </a:r>
            <a:r>
              <a:rPr lang="en-US" baseline="0" dirty="0" smtClean="0"/>
              <a:t> test</a:t>
            </a:r>
          </a:p>
          <a:p>
            <a:endParaRPr lang="vi-VN" dirty="0"/>
          </a:p>
        </p:txBody>
      </p:sp>
      <p:sp>
        <p:nvSpPr>
          <p:cNvPr id="4" name="Slide Number Placeholder 3"/>
          <p:cNvSpPr>
            <a:spLocks noGrp="1"/>
          </p:cNvSpPr>
          <p:nvPr>
            <p:ph type="sldNum" sz="quarter" idx="10"/>
          </p:nvPr>
        </p:nvSpPr>
        <p:spPr/>
        <p:txBody>
          <a:bodyPr/>
          <a:lstStyle/>
          <a:p>
            <a:fld id="{BCC7DBBD-974E-4C1E-8508-CA7D09D5D4C3}" type="slidenum">
              <a:rPr lang="vi-VN" smtClean="0"/>
              <a:t>37</a:t>
            </a:fld>
            <a:endParaRPr lang="vi-VN"/>
          </a:p>
        </p:txBody>
      </p:sp>
    </p:spTree>
    <p:extLst>
      <p:ext uri="{BB962C8B-B14F-4D97-AF65-F5344CB8AC3E}">
        <p14:creationId xmlns:p14="http://schemas.microsoft.com/office/powerpoint/2010/main" val="305126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CC7DBBD-974E-4C1E-8508-CA7D09D5D4C3}" type="slidenum">
              <a:rPr lang="vi-VN" smtClean="0"/>
              <a:t>41</a:t>
            </a:fld>
            <a:endParaRPr lang="vi-VN"/>
          </a:p>
        </p:txBody>
      </p:sp>
    </p:spTree>
    <p:extLst>
      <p:ext uri="{BB962C8B-B14F-4D97-AF65-F5344CB8AC3E}">
        <p14:creationId xmlns:p14="http://schemas.microsoft.com/office/powerpoint/2010/main" val="913081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CC7DBBD-974E-4C1E-8508-CA7D09D5D4C3}" type="slidenum">
              <a:rPr lang="vi-VN" smtClean="0"/>
              <a:t>42</a:t>
            </a:fld>
            <a:endParaRPr lang="vi-VN"/>
          </a:p>
        </p:txBody>
      </p:sp>
    </p:spTree>
    <p:extLst>
      <p:ext uri="{BB962C8B-B14F-4D97-AF65-F5344CB8AC3E}">
        <p14:creationId xmlns:p14="http://schemas.microsoft.com/office/powerpoint/2010/main" val="600985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err="1" smtClean="0">
                <a:solidFill>
                  <a:srgbClr val="FF0000"/>
                </a:solidFill>
              </a:rPr>
              <a:t>Đồ</a:t>
            </a:r>
            <a:r>
              <a:rPr lang="en-US" baseline="0" dirty="0" smtClean="0">
                <a:solidFill>
                  <a:srgbClr val="FF0000"/>
                </a:solidFill>
              </a:rPr>
              <a:t> </a:t>
            </a:r>
            <a:r>
              <a:rPr lang="en-US" baseline="0" dirty="0" err="1" smtClean="0">
                <a:solidFill>
                  <a:srgbClr val="FF0000"/>
                </a:solidFill>
              </a:rPr>
              <a:t>án</a:t>
            </a:r>
            <a:r>
              <a:rPr lang="en-US" baseline="0" dirty="0" smtClean="0">
                <a:solidFill>
                  <a:srgbClr val="FF0000"/>
                </a:solidFill>
              </a:rPr>
              <a:t> </a:t>
            </a:r>
            <a:r>
              <a:rPr lang="en-US" baseline="0" dirty="0" err="1" smtClean="0">
                <a:solidFill>
                  <a:srgbClr val="FF0000"/>
                </a:solidFill>
              </a:rPr>
              <a:t>của</a:t>
            </a:r>
            <a:r>
              <a:rPr lang="en-US" baseline="0" dirty="0" smtClean="0">
                <a:solidFill>
                  <a:srgbClr val="FF0000"/>
                </a:solidFill>
              </a:rPr>
              <a:t> </a:t>
            </a:r>
            <a:r>
              <a:rPr lang="en-US" baseline="0" dirty="0" err="1" smtClean="0">
                <a:solidFill>
                  <a:srgbClr val="FF0000"/>
                </a:solidFill>
              </a:rPr>
              <a:t>chúng</a:t>
            </a:r>
            <a:r>
              <a:rPr lang="en-US" baseline="0" dirty="0" smtClean="0">
                <a:solidFill>
                  <a:srgbClr val="FF0000"/>
                </a:solidFill>
              </a:rPr>
              <a:t> </a:t>
            </a:r>
            <a:r>
              <a:rPr lang="en-US" baseline="0" dirty="0" err="1" smtClean="0">
                <a:solidFill>
                  <a:srgbClr val="FF0000"/>
                </a:solidFill>
              </a:rPr>
              <a:t>em</a:t>
            </a:r>
            <a:r>
              <a:rPr lang="en-US" baseline="0" dirty="0" smtClean="0">
                <a:solidFill>
                  <a:srgbClr val="FF0000"/>
                </a:solidFill>
              </a:rPr>
              <a:t> </a:t>
            </a:r>
            <a:r>
              <a:rPr lang="en-US" baseline="0" dirty="0" err="1" smtClean="0">
                <a:solidFill>
                  <a:srgbClr val="FF0000"/>
                </a:solidFill>
              </a:rPr>
              <a:t>có</a:t>
            </a:r>
            <a:r>
              <a:rPr lang="en-US" baseline="0" dirty="0" smtClean="0">
                <a:solidFill>
                  <a:srgbClr val="FF0000"/>
                </a:solidFill>
              </a:rPr>
              <a:t> </a:t>
            </a:r>
            <a:r>
              <a:rPr lang="en-US" baseline="0" dirty="0" err="1" smtClean="0">
                <a:solidFill>
                  <a:srgbClr val="FF0000"/>
                </a:solidFill>
              </a:rPr>
              <a:t>tên</a:t>
            </a:r>
            <a:r>
              <a:rPr lang="en-US" baseline="0" dirty="0" smtClean="0">
                <a:solidFill>
                  <a:srgbClr val="FF0000"/>
                </a:solidFill>
              </a:rPr>
              <a:t> Smart Menu code SM</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err="1" smtClean="0">
                <a:solidFill>
                  <a:srgbClr val="FF0000"/>
                </a:solidFill>
              </a:rPr>
              <a:t>Dạng</a:t>
            </a:r>
            <a:r>
              <a:rPr lang="en-US" baseline="0" dirty="0" smtClean="0">
                <a:solidFill>
                  <a:srgbClr val="FF0000"/>
                </a:solidFill>
              </a:rPr>
              <a:t> </a:t>
            </a:r>
            <a:r>
              <a:rPr lang="en-US" baseline="0" dirty="0" err="1" smtClean="0">
                <a:solidFill>
                  <a:srgbClr val="FF0000"/>
                </a:solidFill>
              </a:rPr>
              <a:t>đồ</a:t>
            </a:r>
            <a:r>
              <a:rPr lang="en-US" baseline="0" dirty="0" smtClean="0">
                <a:solidFill>
                  <a:srgbClr val="FF0000"/>
                </a:solidFill>
              </a:rPr>
              <a:t> </a:t>
            </a:r>
            <a:r>
              <a:rPr lang="en-US" baseline="0" dirty="0" err="1" smtClean="0">
                <a:solidFill>
                  <a:srgbClr val="FF0000"/>
                </a:solidFill>
              </a:rPr>
              <a:t>án</a:t>
            </a:r>
            <a:r>
              <a:rPr lang="en-US" baseline="0" dirty="0" smtClean="0">
                <a:solidFill>
                  <a:srgbClr val="FF0000"/>
                </a:solidFill>
              </a:rPr>
              <a:t> </a:t>
            </a:r>
            <a:r>
              <a:rPr lang="en-US" baseline="0" dirty="0" err="1" smtClean="0">
                <a:solidFill>
                  <a:srgbClr val="FF0000"/>
                </a:solidFill>
              </a:rPr>
              <a:t>là</a:t>
            </a:r>
            <a:r>
              <a:rPr lang="en-US" baseline="0" dirty="0" smtClean="0">
                <a:solidFill>
                  <a:srgbClr val="FF0000"/>
                </a:solidFill>
              </a:rPr>
              <a:t> 1 </a:t>
            </a:r>
            <a:r>
              <a:rPr lang="en-US" baseline="0" dirty="0" err="1" smtClean="0">
                <a:solidFill>
                  <a:srgbClr val="FF0000"/>
                </a:solidFill>
              </a:rPr>
              <a:t>gói</a:t>
            </a:r>
            <a:r>
              <a:rPr lang="en-US" baseline="0" dirty="0" smtClean="0">
                <a:solidFill>
                  <a:srgbClr val="FF0000"/>
                </a:solidFill>
              </a:rPr>
              <a:t> </a:t>
            </a:r>
            <a:r>
              <a:rPr lang="en-US" baseline="0" dirty="0" err="1" smtClean="0">
                <a:solidFill>
                  <a:srgbClr val="FF0000"/>
                </a:solidFill>
              </a:rPr>
              <a:t>các</a:t>
            </a:r>
            <a:r>
              <a:rPr lang="en-US" baseline="0" dirty="0" smtClean="0">
                <a:solidFill>
                  <a:srgbClr val="FF0000"/>
                </a:solidFill>
              </a:rPr>
              <a:t> </a:t>
            </a:r>
            <a:r>
              <a:rPr lang="en-US" baseline="0" dirty="0" err="1" smtClean="0">
                <a:solidFill>
                  <a:srgbClr val="FF0000"/>
                </a:solidFill>
              </a:rPr>
              <a:t>ứng</a:t>
            </a:r>
            <a:r>
              <a:rPr lang="en-US" baseline="0" dirty="0" smtClean="0">
                <a:solidFill>
                  <a:srgbClr val="FF0000"/>
                </a:solidFill>
              </a:rPr>
              <a:t> </a:t>
            </a:r>
            <a:r>
              <a:rPr lang="en-US" baseline="0" dirty="0" err="1" smtClean="0">
                <a:solidFill>
                  <a:srgbClr val="FF0000"/>
                </a:solidFill>
              </a:rPr>
              <a:t>dụng</a:t>
            </a:r>
            <a:endParaRPr lang="en-US" baseline="0" dirty="0" smtClean="0">
              <a:solidFill>
                <a:srgbClr val="FF0000"/>
              </a:solidFill>
            </a:endParaRPr>
          </a:p>
          <a:p>
            <a:r>
              <a:rPr lang="en-US" baseline="0" dirty="0" err="1" smtClean="0">
                <a:solidFill>
                  <a:srgbClr val="FF0000"/>
                </a:solidFill>
              </a:rPr>
              <a:t>Đồ</a:t>
            </a:r>
            <a:r>
              <a:rPr lang="en-US" baseline="0" dirty="0" smtClean="0">
                <a:solidFill>
                  <a:srgbClr val="FF0000"/>
                </a:solidFill>
              </a:rPr>
              <a:t> </a:t>
            </a:r>
            <a:r>
              <a:rPr lang="en-US" baseline="0" dirty="0" err="1" smtClean="0">
                <a:solidFill>
                  <a:srgbClr val="FF0000"/>
                </a:solidFill>
              </a:rPr>
              <a:t>án</a:t>
            </a:r>
            <a:r>
              <a:rPr lang="en-US" baseline="0" dirty="0" smtClean="0">
                <a:solidFill>
                  <a:srgbClr val="FF0000"/>
                </a:solidFill>
              </a:rPr>
              <a:t> </a:t>
            </a:r>
            <a:r>
              <a:rPr lang="en-US" baseline="0" dirty="0" err="1" smtClean="0">
                <a:solidFill>
                  <a:srgbClr val="FF0000"/>
                </a:solidFill>
              </a:rPr>
              <a:t>bắt</a:t>
            </a:r>
            <a:r>
              <a:rPr lang="en-US" baseline="0" dirty="0" smtClean="0">
                <a:solidFill>
                  <a:srgbClr val="FF0000"/>
                </a:solidFill>
              </a:rPr>
              <a:t> </a:t>
            </a:r>
            <a:r>
              <a:rPr lang="en-US" baseline="0" dirty="0" err="1" smtClean="0">
                <a:solidFill>
                  <a:srgbClr val="FF0000"/>
                </a:solidFill>
              </a:rPr>
              <a:t>đầu</a:t>
            </a:r>
            <a:r>
              <a:rPr lang="en-US" baseline="0" dirty="0" smtClean="0">
                <a:solidFill>
                  <a:srgbClr val="FF0000"/>
                </a:solidFill>
              </a:rPr>
              <a:t> </a:t>
            </a:r>
            <a:r>
              <a:rPr lang="en-US" baseline="0" dirty="0" err="1" smtClean="0">
                <a:solidFill>
                  <a:srgbClr val="FF0000"/>
                </a:solidFill>
              </a:rPr>
              <a:t>từ</a:t>
            </a:r>
            <a:r>
              <a:rPr lang="en-US" baseline="0" dirty="0" smtClean="0">
                <a:solidFill>
                  <a:srgbClr val="FF0000"/>
                </a:solidFill>
              </a:rPr>
              <a:t> </a:t>
            </a:r>
            <a:r>
              <a:rPr lang="en-US" baseline="0" dirty="0" err="1" smtClean="0">
                <a:solidFill>
                  <a:srgbClr val="FF0000"/>
                </a:solidFill>
              </a:rPr>
              <a:t>ngày</a:t>
            </a:r>
            <a:r>
              <a:rPr lang="en-US" baseline="0" dirty="0" smtClean="0">
                <a:solidFill>
                  <a:srgbClr val="FF0000"/>
                </a:solidFill>
              </a:rPr>
              <a:t> </a:t>
            </a:r>
            <a:r>
              <a:rPr lang="en-US" b="1" dirty="0" smtClean="0"/>
              <a:t>06/01/2014 - 15/4/2014</a:t>
            </a:r>
          </a:p>
          <a:p>
            <a:pPr marL="228600" marR="0" indent="-228600" algn="l" defTabSz="9144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solidFill>
                <a:srgbClr val="FF0000"/>
              </a:solidFill>
            </a:endParaRPr>
          </a:p>
          <a:p>
            <a:endParaRPr lang="vi-VN" dirty="0"/>
          </a:p>
        </p:txBody>
      </p:sp>
      <p:sp>
        <p:nvSpPr>
          <p:cNvPr id="4" name="Slide Number Placeholder 3"/>
          <p:cNvSpPr>
            <a:spLocks noGrp="1"/>
          </p:cNvSpPr>
          <p:nvPr>
            <p:ph type="sldNum" sz="quarter" idx="10"/>
          </p:nvPr>
        </p:nvSpPr>
        <p:spPr/>
        <p:txBody>
          <a:bodyPr/>
          <a:lstStyle/>
          <a:p>
            <a:fld id="{BCC7DBBD-974E-4C1E-8508-CA7D09D5D4C3}" type="slidenum">
              <a:rPr lang="vi-VN" smtClean="0"/>
              <a:t>4</a:t>
            </a:fld>
            <a:endParaRPr lang="vi-VN"/>
          </a:p>
        </p:txBody>
      </p:sp>
    </p:spTree>
    <p:extLst>
      <p:ext uri="{BB962C8B-B14F-4D97-AF65-F5344CB8AC3E}">
        <p14:creationId xmlns:p14="http://schemas.microsoft.com/office/powerpoint/2010/main" val="120906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Đây</a:t>
            </a:r>
            <a:r>
              <a:rPr lang="en-US" baseline="0" dirty="0" smtClean="0"/>
              <a:t> </a:t>
            </a:r>
            <a:r>
              <a:rPr lang="en-US" baseline="0" dirty="0" err="1" smtClean="0"/>
              <a:t>là</a:t>
            </a:r>
            <a:r>
              <a:rPr lang="en-US" baseline="0" dirty="0" smtClean="0"/>
              <a:t> </a:t>
            </a:r>
            <a:r>
              <a:rPr lang="en-US" baseline="0" dirty="0" err="1" smtClean="0"/>
              <a:t>biểu</a:t>
            </a:r>
            <a:r>
              <a:rPr lang="en-US" baseline="0" dirty="0" smtClean="0"/>
              <a:t> </a:t>
            </a:r>
            <a:r>
              <a:rPr lang="en-US" baseline="0" dirty="0" err="1" smtClean="0"/>
              <a:t>đồ</a:t>
            </a:r>
            <a:r>
              <a:rPr lang="en-US" baseline="0" dirty="0" smtClean="0"/>
              <a:t> </a:t>
            </a:r>
            <a:r>
              <a:rPr lang="en-US" baseline="0" dirty="0" err="1" smtClean="0"/>
              <a:t>về</a:t>
            </a:r>
            <a:r>
              <a:rPr lang="en-US" baseline="0" dirty="0" smtClean="0"/>
              <a:t> </a:t>
            </a:r>
            <a:r>
              <a:rPr lang="en-US" baseline="0" dirty="0" err="1" smtClean="0"/>
              <a:t>thị</a:t>
            </a:r>
            <a:r>
              <a:rPr lang="en-US" baseline="0" dirty="0" smtClean="0"/>
              <a:t> </a:t>
            </a:r>
            <a:r>
              <a:rPr lang="en-US" baseline="0" dirty="0" err="1" smtClean="0"/>
              <a:t>phần</a:t>
            </a:r>
            <a:r>
              <a:rPr lang="en-US" baseline="0" dirty="0" smtClean="0"/>
              <a:t> </a:t>
            </a:r>
            <a:r>
              <a:rPr lang="en-US" baseline="0" dirty="0" err="1" smtClean="0"/>
              <a:t>của</a:t>
            </a:r>
            <a:r>
              <a:rPr lang="en-US" baseline="0" dirty="0" smtClean="0"/>
              <a:t> </a:t>
            </a:r>
            <a:r>
              <a:rPr lang="en-US" baseline="0" dirty="0" err="1" smtClean="0"/>
              <a:t>các</a:t>
            </a:r>
            <a:r>
              <a:rPr lang="en-US" baseline="0" dirty="0" smtClean="0"/>
              <a:t> </a:t>
            </a:r>
            <a:r>
              <a:rPr lang="en-US" baseline="0" dirty="0" err="1" smtClean="0"/>
              <a:t>hệ</a:t>
            </a:r>
            <a:r>
              <a:rPr lang="en-US" baseline="0" dirty="0" smtClean="0"/>
              <a:t> </a:t>
            </a:r>
            <a:r>
              <a:rPr lang="en-US" baseline="0" dirty="0" err="1" smtClean="0"/>
              <a:t>điều</a:t>
            </a:r>
            <a:r>
              <a:rPr lang="en-US" baseline="0" dirty="0" smtClean="0"/>
              <a:t> </a:t>
            </a:r>
            <a:r>
              <a:rPr lang="en-US" baseline="0" dirty="0" err="1" smtClean="0"/>
              <a:t>hành</a:t>
            </a:r>
            <a:r>
              <a:rPr lang="en-US" baseline="0" dirty="0" smtClean="0"/>
              <a:t> </a:t>
            </a:r>
            <a:r>
              <a:rPr lang="en-US" baseline="0" dirty="0" err="1" smtClean="0"/>
              <a:t>cho</a:t>
            </a:r>
            <a:r>
              <a:rPr lang="en-US" baseline="0" dirty="0" smtClean="0"/>
              <a:t> </a:t>
            </a:r>
            <a:r>
              <a:rPr lang="en-US" baseline="0" dirty="0" err="1" smtClean="0"/>
              <a:t>các</a:t>
            </a:r>
            <a:r>
              <a:rPr lang="en-US" baseline="0" dirty="0" smtClean="0"/>
              <a:t> </a:t>
            </a:r>
            <a:r>
              <a:rPr lang="en-US" baseline="0" dirty="0" err="1" smtClean="0"/>
              <a:t>thiết</a:t>
            </a:r>
            <a:r>
              <a:rPr lang="en-US" baseline="0" dirty="0" smtClean="0"/>
              <a:t> </a:t>
            </a:r>
            <a:r>
              <a:rPr lang="en-US" baseline="0" dirty="0" err="1" smtClean="0"/>
              <a:t>bị</a:t>
            </a:r>
            <a:r>
              <a:rPr lang="en-US" baseline="0" dirty="0" smtClean="0"/>
              <a:t> </a:t>
            </a:r>
            <a:r>
              <a:rPr lang="en-US" baseline="0" dirty="0" err="1" smtClean="0"/>
              <a:t>cầm</a:t>
            </a:r>
            <a:r>
              <a:rPr lang="en-US" baseline="0" dirty="0" smtClean="0"/>
              <a:t> </a:t>
            </a:r>
            <a:r>
              <a:rPr lang="en-US" baseline="0" dirty="0" err="1" smtClean="0"/>
              <a:t>tay</a:t>
            </a:r>
            <a:endParaRPr lang="vi-VN" dirty="0"/>
          </a:p>
        </p:txBody>
      </p:sp>
      <p:sp>
        <p:nvSpPr>
          <p:cNvPr id="4" name="Slide Number Placeholder 3"/>
          <p:cNvSpPr>
            <a:spLocks noGrp="1"/>
          </p:cNvSpPr>
          <p:nvPr>
            <p:ph type="sldNum" sz="quarter" idx="10"/>
          </p:nvPr>
        </p:nvSpPr>
        <p:spPr/>
        <p:txBody>
          <a:bodyPr/>
          <a:lstStyle/>
          <a:p>
            <a:fld id="{BCC7DBBD-974E-4C1E-8508-CA7D09D5D4C3}" type="slidenum">
              <a:rPr lang="vi-VN" smtClean="0"/>
              <a:t>5</a:t>
            </a:fld>
            <a:endParaRPr lang="vi-VN"/>
          </a:p>
        </p:txBody>
      </p:sp>
    </p:spTree>
    <p:extLst>
      <p:ext uri="{BB962C8B-B14F-4D97-AF65-F5344CB8AC3E}">
        <p14:creationId xmlns:p14="http://schemas.microsoft.com/office/powerpoint/2010/main" val="382680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GUI (Graphics User Interface) isn’t beautiful and attractive, UX (User Experience) is poor and inconsistent logic.</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Application does not has useful functions such as: sort (by price, by recent…), feedback…</a:t>
            </a:r>
            <a:endParaRPr lang="vi-VN"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Developer didn’t provide solution for waiter &amp; chiefs (kitchen) to synchronize activity of restaurant. When customer order food and drink, kitchen can’t view intermediately to arrange list to cook.</a:t>
            </a:r>
            <a:endParaRPr lang="vi-VN"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C7DBBD-974E-4C1E-8508-CA7D09D5D4C3}" type="slidenum">
              <a:rPr lang="vi-VN" smtClean="0"/>
              <a:t>9</a:t>
            </a:fld>
            <a:endParaRPr lang="vi-VN"/>
          </a:p>
        </p:txBody>
      </p:sp>
    </p:spTree>
    <p:extLst>
      <p:ext uri="{BB962C8B-B14F-4D97-AF65-F5344CB8AC3E}">
        <p14:creationId xmlns:p14="http://schemas.microsoft.com/office/powerpoint/2010/main" val="417520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Nowadays, Smartphone and Tablet becomes very popular device and useful in real life. </a:t>
            </a:r>
          </a:p>
          <a:p>
            <a:r>
              <a:rPr lang="en-US" sz="1200" kern="1200" dirty="0" smtClean="0">
                <a:solidFill>
                  <a:schemeClr val="tx1"/>
                </a:solidFill>
                <a:effectLst/>
                <a:latin typeface="+mn-lt"/>
                <a:ea typeface="+mn-ea"/>
                <a:cs typeface="+mn-cs"/>
              </a:rPr>
              <a:t>We can use it for work, check email, view documents… in entertainment: listen to music, watch video, film… or enjoy with social service like Facebook, Twitter, Instagram. We can also use these device in shopping, business and make it more convenient and excited. </a:t>
            </a:r>
          </a:p>
          <a:p>
            <a:r>
              <a:rPr lang="en-US" sz="1200" kern="1200" dirty="0" smtClean="0">
                <a:solidFill>
                  <a:schemeClr val="tx1"/>
                </a:solidFill>
                <a:effectLst/>
                <a:latin typeface="+mn-lt"/>
                <a:ea typeface="+mn-ea"/>
                <a:cs typeface="+mn-cs"/>
              </a:rPr>
              <a:t>See that’s potential, some restaurant has used Tablet to improve their business by replace printed menu by digital menu. </a:t>
            </a:r>
            <a:endParaRPr lang="en-US" dirty="0"/>
          </a:p>
        </p:txBody>
      </p:sp>
      <p:sp>
        <p:nvSpPr>
          <p:cNvPr id="4" name="Slide Number Placeholder 3"/>
          <p:cNvSpPr>
            <a:spLocks noGrp="1"/>
          </p:cNvSpPr>
          <p:nvPr>
            <p:ph type="sldNum" sz="quarter" idx="10"/>
          </p:nvPr>
        </p:nvSpPr>
        <p:spPr/>
        <p:txBody>
          <a:bodyPr/>
          <a:lstStyle/>
          <a:p>
            <a:fld id="{BCC7DBBD-974E-4C1E-8508-CA7D09D5D4C3}" type="slidenum">
              <a:rPr lang="vi-VN" smtClean="0"/>
              <a:t>10</a:t>
            </a:fld>
            <a:endParaRPr lang="vi-VN"/>
          </a:p>
        </p:txBody>
      </p:sp>
    </p:spTree>
    <p:extLst>
      <p:ext uri="{BB962C8B-B14F-4D97-AF65-F5344CB8AC3E}">
        <p14:creationId xmlns:p14="http://schemas.microsoft.com/office/powerpoint/2010/main" val="2279882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err="1" smtClean="0"/>
              <a:t>Về</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trong</a:t>
            </a:r>
            <a:r>
              <a:rPr lang="en-US" baseline="0" dirty="0" smtClean="0"/>
              <a:t> </a:t>
            </a:r>
            <a:r>
              <a:rPr lang="en-US" baseline="0" dirty="0" err="1" smtClean="0"/>
              <a:t>nhóm</a:t>
            </a:r>
            <a:endParaRPr lang="en-US" baseline="0" dirty="0" smtClean="0"/>
          </a:p>
          <a:p>
            <a:pPr marL="171450" indent="-171450">
              <a:buFontTx/>
              <a:buChar char="-"/>
            </a:pP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cùng</a:t>
            </a:r>
            <a:r>
              <a:rPr lang="en-US" baseline="0" dirty="0" smtClean="0"/>
              <a:t> </a:t>
            </a:r>
            <a:r>
              <a:rPr lang="en-US" baseline="0" dirty="0" err="1" smtClean="0"/>
              <a:t>nhau</a:t>
            </a:r>
            <a:r>
              <a:rPr lang="en-US" baseline="0" dirty="0" smtClean="0"/>
              <a:t> 6h </a:t>
            </a:r>
            <a:r>
              <a:rPr lang="en-US" baseline="0" dirty="0" err="1" smtClean="0"/>
              <a:t>một</a:t>
            </a:r>
            <a:r>
              <a:rPr lang="en-US" baseline="0" dirty="0" smtClean="0"/>
              <a:t> </a:t>
            </a:r>
            <a:r>
              <a:rPr lang="en-US" baseline="0" dirty="0" err="1" smtClean="0"/>
              <a:t>ngày</a:t>
            </a:r>
            <a:r>
              <a:rPr lang="en-US" baseline="0" dirty="0" smtClean="0"/>
              <a:t> </a:t>
            </a:r>
            <a:r>
              <a:rPr lang="en-US" baseline="0" dirty="0" err="1" smtClean="0"/>
              <a:t>từ</a:t>
            </a:r>
            <a:r>
              <a:rPr lang="en-US" baseline="0" dirty="0" smtClean="0"/>
              <a:t> </a:t>
            </a:r>
            <a:r>
              <a:rPr lang="en-US" baseline="0" dirty="0" err="1" smtClean="0"/>
              <a:t>thứ</a:t>
            </a:r>
            <a:r>
              <a:rPr lang="en-US" baseline="0" dirty="0" smtClean="0"/>
              <a:t> 2 </a:t>
            </a:r>
            <a:r>
              <a:rPr lang="en-US" baseline="0" dirty="0" err="1" smtClean="0"/>
              <a:t>đến</a:t>
            </a:r>
            <a:r>
              <a:rPr lang="en-US" baseline="0" dirty="0" smtClean="0"/>
              <a:t> </a:t>
            </a:r>
            <a:r>
              <a:rPr lang="en-US" baseline="0" dirty="0" err="1" smtClean="0"/>
              <a:t>thứ</a:t>
            </a:r>
            <a:r>
              <a:rPr lang="en-US" baseline="0" dirty="0" smtClean="0"/>
              <a:t> 6</a:t>
            </a:r>
          </a:p>
          <a:p>
            <a:pPr marL="171450" indent="-171450">
              <a:buFontTx/>
              <a:buChar char="-"/>
            </a:pPr>
            <a:r>
              <a:rPr lang="en-US" baseline="0" dirty="0" smtClean="0"/>
              <a:t>2 </a:t>
            </a:r>
            <a:r>
              <a:rPr lang="en-US" baseline="0" dirty="0" err="1" smtClean="0"/>
              <a:t>địa</a:t>
            </a:r>
            <a:r>
              <a:rPr lang="en-US" baseline="0" dirty="0" smtClean="0"/>
              <a:t> </a:t>
            </a:r>
            <a:r>
              <a:rPr lang="en-US" baseline="0" dirty="0" err="1" smtClean="0"/>
              <a:t>điểm</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thường</a:t>
            </a:r>
            <a:r>
              <a:rPr lang="en-US" baseline="0" dirty="0" smtClean="0"/>
              <a:t> </a:t>
            </a:r>
            <a:r>
              <a:rPr lang="en-US" baseline="0" dirty="0" err="1" smtClean="0"/>
              <a:t>làm</a:t>
            </a:r>
            <a:r>
              <a:rPr lang="en-US" baseline="0" dirty="0" smtClean="0"/>
              <a:t> </a:t>
            </a:r>
            <a:r>
              <a:rPr lang="en-US" baseline="0" dirty="0" err="1" smtClean="0"/>
              <a:t>việc</a:t>
            </a:r>
            <a:r>
              <a:rPr lang="en-US" baseline="0" dirty="0" smtClean="0"/>
              <a:t> </a:t>
            </a:r>
            <a:r>
              <a:rPr lang="en-US" baseline="0" dirty="0" err="1" smtClean="0"/>
              <a:t>là</a:t>
            </a:r>
            <a:r>
              <a:rPr lang="en-US" baseline="0" dirty="0" smtClean="0"/>
              <a:t> </a:t>
            </a:r>
            <a:r>
              <a:rPr lang="en-US" baseline="0" dirty="0" err="1" smtClean="0"/>
              <a:t>trường</a:t>
            </a:r>
            <a:r>
              <a:rPr lang="en-US" baseline="0" dirty="0" smtClean="0"/>
              <a:t> </a:t>
            </a:r>
            <a:r>
              <a:rPr lang="en-US" baseline="0" dirty="0" err="1" smtClean="0"/>
              <a:t>fpt</a:t>
            </a:r>
            <a:r>
              <a:rPr lang="en-US" baseline="0" dirty="0" smtClean="0"/>
              <a:t> </a:t>
            </a:r>
            <a:r>
              <a:rPr lang="en-US" baseline="0" dirty="0" err="1" smtClean="0"/>
              <a:t>và</a:t>
            </a:r>
            <a:r>
              <a:rPr lang="en-US" baseline="0" dirty="0" smtClean="0"/>
              <a:t> </a:t>
            </a:r>
            <a:r>
              <a:rPr lang="en-US" baseline="0" dirty="0" err="1" smtClean="0"/>
              <a:t>làm</a:t>
            </a:r>
            <a:r>
              <a:rPr lang="en-US" baseline="0" dirty="0" smtClean="0"/>
              <a:t> </a:t>
            </a:r>
            <a:r>
              <a:rPr lang="en-US" baseline="0" dirty="0" err="1" smtClean="0"/>
              <a:t>tại</a:t>
            </a:r>
            <a:r>
              <a:rPr lang="en-US" baseline="0" dirty="0" smtClean="0"/>
              <a:t> </a:t>
            </a:r>
            <a:r>
              <a:rPr lang="en-US" baseline="0" dirty="0" err="1" smtClean="0"/>
              <a:t>nhà</a:t>
            </a:r>
            <a:endParaRPr lang="en-US" baseline="0" dirty="0" smtClean="0"/>
          </a:p>
          <a:p>
            <a:pPr marL="171450" indent="-171450">
              <a:buFontTx/>
              <a:buChar char="-"/>
            </a:pP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giao</a:t>
            </a:r>
            <a:r>
              <a:rPr lang="en-US" baseline="0" dirty="0" smtClean="0"/>
              <a:t> </a:t>
            </a:r>
            <a:r>
              <a:rPr lang="en-US" baseline="0" dirty="0" err="1" smtClean="0"/>
              <a:t>tiếp</a:t>
            </a:r>
            <a:r>
              <a:rPr lang="en-US" baseline="0" dirty="0" smtClean="0"/>
              <a:t> </a:t>
            </a:r>
            <a:r>
              <a:rPr lang="en-US" baseline="0" dirty="0" err="1" smtClean="0"/>
              <a:t>với</a:t>
            </a:r>
            <a:r>
              <a:rPr lang="en-US" baseline="0" dirty="0" smtClean="0"/>
              <a:t> </a:t>
            </a:r>
            <a:r>
              <a:rPr lang="en-US" baseline="0" dirty="0" err="1" smtClean="0"/>
              <a:t>nhau</a:t>
            </a:r>
            <a:r>
              <a:rPr lang="en-US" baseline="0" dirty="0" smtClean="0"/>
              <a:t> </a:t>
            </a:r>
            <a:r>
              <a:rPr lang="en-US" baseline="0" dirty="0" err="1" smtClean="0"/>
              <a:t>thông</a:t>
            </a:r>
            <a:r>
              <a:rPr lang="en-US" baseline="0" dirty="0" smtClean="0"/>
              <a:t> qua </a:t>
            </a:r>
            <a:r>
              <a:rPr lang="en-US" baseline="0" dirty="0" err="1" smtClean="0"/>
              <a:t>điện</a:t>
            </a:r>
            <a:r>
              <a:rPr lang="en-US" baseline="0" dirty="0" smtClean="0"/>
              <a:t> </a:t>
            </a:r>
            <a:r>
              <a:rPr lang="en-US" baseline="0" dirty="0" err="1" smtClean="0"/>
              <a:t>thoại</a:t>
            </a:r>
            <a:r>
              <a:rPr lang="en-US" baseline="0" dirty="0" smtClean="0"/>
              <a:t>, </a:t>
            </a:r>
            <a:r>
              <a:rPr lang="en-US" baseline="0" dirty="0" err="1" smtClean="0"/>
              <a:t>skype</a:t>
            </a:r>
            <a:r>
              <a:rPr lang="en-US" baseline="0" dirty="0" smtClean="0"/>
              <a:t>, gmail </a:t>
            </a:r>
            <a:r>
              <a:rPr lang="en-US" baseline="0" dirty="0" err="1" smtClean="0"/>
              <a:t>và</a:t>
            </a:r>
            <a:r>
              <a:rPr lang="en-US" baseline="0" dirty="0" smtClean="0"/>
              <a:t> </a:t>
            </a:r>
            <a:r>
              <a:rPr lang="en-US" sz="1200" kern="1200" dirty="0" smtClean="0">
                <a:solidFill>
                  <a:schemeClr val="tx1"/>
                </a:solidFill>
                <a:effectLst/>
                <a:latin typeface="+mn-lt"/>
                <a:ea typeface="+mn-ea"/>
                <a:cs typeface="+mn-cs"/>
              </a:rPr>
              <a:t>TortoiseSVN</a:t>
            </a:r>
            <a:endParaRPr lang="en-US" baseline="0" dirty="0" smtClean="0"/>
          </a:p>
          <a:p>
            <a:pPr marL="171450" indent="-171450">
              <a:buFontTx/>
              <a:buChar char="-"/>
            </a:pP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gặp</a:t>
            </a:r>
            <a:r>
              <a:rPr lang="en-US" baseline="0" dirty="0" smtClean="0"/>
              <a:t> </a:t>
            </a:r>
            <a:r>
              <a:rPr lang="en-US" baseline="0" dirty="0" err="1" smtClean="0"/>
              <a:t>thầy</a:t>
            </a:r>
            <a:r>
              <a:rPr lang="en-US" baseline="0" dirty="0" smtClean="0"/>
              <a:t> </a:t>
            </a:r>
            <a:r>
              <a:rPr lang="en-US" baseline="0" dirty="0" err="1" smtClean="0"/>
              <a:t>trung</a:t>
            </a:r>
            <a:r>
              <a:rPr lang="en-US" baseline="0" dirty="0" smtClean="0"/>
              <a:t> 1 </a:t>
            </a:r>
            <a:r>
              <a:rPr lang="en-US" baseline="0" dirty="0" err="1" smtClean="0"/>
              <a:t>lần</a:t>
            </a:r>
            <a:r>
              <a:rPr lang="en-US" baseline="0" dirty="0" smtClean="0"/>
              <a:t>/ </a:t>
            </a:r>
            <a:r>
              <a:rPr lang="en-US" baseline="0" dirty="0" err="1" smtClean="0"/>
              <a:t>tuần</a:t>
            </a:r>
            <a:r>
              <a:rPr lang="en-US" baseline="0" dirty="0" smtClean="0"/>
              <a:t> </a:t>
            </a:r>
            <a:r>
              <a:rPr lang="en-US" baseline="0" dirty="0" err="1" smtClean="0"/>
              <a:t>và</a:t>
            </a:r>
            <a:r>
              <a:rPr lang="en-US" baseline="0" dirty="0" smtClean="0"/>
              <a:t> team building </a:t>
            </a:r>
            <a:r>
              <a:rPr lang="en-US" baseline="0" dirty="0" err="1" smtClean="0"/>
              <a:t>trung</a:t>
            </a:r>
            <a:r>
              <a:rPr lang="en-US" baseline="0" dirty="0" smtClean="0"/>
              <a:t> </a:t>
            </a:r>
            <a:r>
              <a:rPr lang="en-US" baseline="0" dirty="0" err="1" smtClean="0"/>
              <a:t>bình</a:t>
            </a:r>
            <a:r>
              <a:rPr lang="en-US" baseline="0" dirty="0" smtClean="0"/>
              <a:t> </a:t>
            </a:r>
            <a:r>
              <a:rPr lang="en-US" baseline="0" dirty="0" err="1" smtClean="0"/>
              <a:t>là</a:t>
            </a:r>
            <a:r>
              <a:rPr lang="en-US" baseline="0" dirty="0" smtClean="0"/>
              <a:t> 1 </a:t>
            </a:r>
            <a:r>
              <a:rPr lang="en-US" baseline="0" dirty="0" err="1" smtClean="0"/>
              <a:t>lần</a:t>
            </a:r>
            <a:r>
              <a:rPr lang="en-US" baseline="0" dirty="0" smtClean="0"/>
              <a:t>/</a:t>
            </a:r>
            <a:r>
              <a:rPr lang="en-US" baseline="0" dirty="0" err="1" smtClean="0"/>
              <a:t>tháng</a:t>
            </a:r>
            <a:r>
              <a:rPr lang="en-US" baseline="0" dirty="0" smtClean="0"/>
              <a:t> :D</a:t>
            </a:r>
          </a:p>
          <a:p>
            <a:pPr marL="171450" indent="-171450">
              <a:buFontTx/>
              <a:buChar char="-"/>
            </a:pPr>
            <a:endParaRPr lang="en-US" baseline="0" dirty="0" smtClean="0"/>
          </a:p>
          <a:p>
            <a:endParaRPr lang="vi-VN" dirty="0"/>
          </a:p>
        </p:txBody>
      </p:sp>
      <p:sp>
        <p:nvSpPr>
          <p:cNvPr id="4" name="Slide Number Placeholder 3"/>
          <p:cNvSpPr>
            <a:spLocks noGrp="1"/>
          </p:cNvSpPr>
          <p:nvPr>
            <p:ph type="sldNum" sz="quarter" idx="10"/>
          </p:nvPr>
        </p:nvSpPr>
        <p:spPr/>
        <p:txBody>
          <a:bodyPr/>
          <a:lstStyle/>
          <a:p>
            <a:fld id="{BCC7DBBD-974E-4C1E-8508-CA7D09D5D4C3}" type="slidenum">
              <a:rPr lang="vi-VN" smtClean="0"/>
              <a:t>15</a:t>
            </a:fld>
            <a:endParaRPr lang="vi-VN"/>
          </a:p>
        </p:txBody>
      </p:sp>
    </p:spTree>
    <p:extLst>
      <p:ext uri="{BB962C8B-B14F-4D97-AF65-F5344CB8AC3E}">
        <p14:creationId xmlns:p14="http://schemas.microsoft.com/office/powerpoint/2010/main" val="145537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C7DBBD-974E-4C1E-8508-CA7D09D5D4C3}" type="slidenum">
              <a:rPr lang="vi-VN" smtClean="0"/>
              <a:t>16</a:t>
            </a:fld>
            <a:endParaRPr lang="vi-VN"/>
          </a:p>
        </p:txBody>
      </p:sp>
    </p:spTree>
    <p:extLst>
      <p:ext uri="{BB962C8B-B14F-4D97-AF65-F5344CB8AC3E}">
        <p14:creationId xmlns:p14="http://schemas.microsoft.com/office/powerpoint/2010/main" val="154245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err="1" smtClean="0"/>
              <a:t>Trong</a:t>
            </a:r>
            <a:r>
              <a:rPr lang="en-US" dirty="0" smtClean="0"/>
              <a:t> </a:t>
            </a:r>
            <a:r>
              <a:rPr lang="en-US" dirty="0" err="1" smtClean="0"/>
              <a:t>quá</a:t>
            </a:r>
            <a:r>
              <a:rPr lang="en-US" baseline="0" dirty="0" smtClean="0"/>
              <a:t> </a:t>
            </a:r>
            <a:r>
              <a:rPr lang="en-US" baseline="0" dirty="0" err="1" smtClean="0"/>
              <a:t>trình</a:t>
            </a:r>
            <a:r>
              <a:rPr lang="en-US" baseline="0" dirty="0" smtClean="0"/>
              <a:t> </a:t>
            </a:r>
            <a:r>
              <a:rPr lang="en-US" baseline="0" dirty="0" err="1" smtClean="0"/>
              <a:t>lên</a:t>
            </a:r>
            <a:r>
              <a:rPr lang="en-US" baseline="0" dirty="0" smtClean="0"/>
              <a:t> </a:t>
            </a:r>
            <a:r>
              <a:rPr lang="en-US" baseline="0" dirty="0" err="1" smtClean="0"/>
              <a:t>kế</a:t>
            </a:r>
            <a:r>
              <a:rPr lang="en-US" baseline="0" dirty="0" smtClean="0"/>
              <a:t> </a:t>
            </a:r>
            <a:r>
              <a:rPr lang="en-US" baseline="0" dirty="0" err="1" smtClean="0"/>
              <a:t>hoạch</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đã</a:t>
            </a:r>
            <a:r>
              <a:rPr lang="en-US" baseline="0" dirty="0" smtClean="0"/>
              <a:t> </a:t>
            </a:r>
            <a:r>
              <a:rPr lang="en-US" baseline="0" dirty="0" err="1" smtClean="0"/>
              <a:t>dự</a:t>
            </a:r>
            <a:r>
              <a:rPr lang="en-US" baseline="0" dirty="0" smtClean="0"/>
              <a:t> </a:t>
            </a:r>
            <a:r>
              <a:rPr lang="en-US" baseline="0" dirty="0" err="1" smtClean="0"/>
              <a:t>đoán</a:t>
            </a:r>
            <a:r>
              <a:rPr lang="en-US" baseline="0" dirty="0" smtClean="0"/>
              <a:t> 4 risks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xảy</a:t>
            </a:r>
            <a:r>
              <a:rPr lang="en-US" baseline="0" dirty="0" smtClean="0"/>
              <a:t> </a:t>
            </a:r>
            <a:r>
              <a:rPr lang="en-US" baseline="0" dirty="0" err="1" smtClean="0"/>
              <a:t>ra</a:t>
            </a:r>
            <a:r>
              <a:rPr lang="en-US" baseline="0" dirty="0" smtClean="0"/>
              <a:t>, do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có</a:t>
            </a:r>
            <a:r>
              <a:rPr lang="en-US" baseline="0" dirty="0" smtClean="0"/>
              <a:t> </a:t>
            </a:r>
            <a:r>
              <a:rPr lang="en-US" baseline="0" dirty="0" err="1" smtClean="0"/>
              <a:t>hạn</a:t>
            </a:r>
            <a:r>
              <a:rPr lang="en-US" baseline="0" dirty="0" smtClean="0"/>
              <a:t> </a:t>
            </a:r>
            <a:r>
              <a:rPr lang="en-US" baseline="0" dirty="0" err="1" smtClean="0"/>
              <a:t>nên</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xin</a:t>
            </a:r>
            <a:r>
              <a:rPr lang="en-US" baseline="0" dirty="0" smtClean="0"/>
              <a:t> </a:t>
            </a:r>
            <a:r>
              <a:rPr lang="en-US" baseline="0" dirty="0" err="1" smtClean="0"/>
              <a:t>được</a:t>
            </a:r>
            <a:r>
              <a:rPr lang="en-US" baseline="0" dirty="0" smtClean="0"/>
              <a:t> </a:t>
            </a:r>
            <a:r>
              <a:rPr lang="en-US" baseline="0" dirty="0" err="1" smtClean="0"/>
              <a:t>kể</a:t>
            </a:r>
            <a:r>
              <a:rPr lang="en-US" baseline="0" dirty="0" smtClean="0"/>
              <a:t> </a:t>
            </a:r>
            <a:r>
              <a:rPr lang="en-US" baseline="0" dirty="0" err="1" smtClean="0"/>
              <a:t>ra</a:t>
            </a:r>
            <a:r>
              <a:rPr lang="en-US" baseline="0" dirty="0" smtClean="0"/>
              <a:t> ở </a:t>
            </a:r>
            <a:r>
              <a:rPr lang="en-US" baseline="0" dirty="0" err="1" smtClean="0"/>
              <a:t>đây</a:t>
            </a:r>
            <a:r>
              <a:rPr lang="en-US" baseline="0" dirty="0" smtClean="0"/>
              <a:t> 2 risk</a:t>
            </a:r>
          </a:p>
          <a:p>
            <a:pPr marL="171450" indent="-171450">
              <a:buFontTx/>
              <a:buChar char="-"/>
            </a:pPr>
            <a:r>
              <a:rPr lang="en-US" baseline="0" dirty="0" smtClean="0"/>
              <a:t>Risk </a:t>
            </a:r>
            <a:r>
              <a:rPr lang="en-US" baseline="0" dirty="0" err="1" smtClean="0"/>
              <a:t>thứ</a:t>
            </a:r>
            <a:r>
              <a:rPr lang="en-US" baseline="0" dirty="0" smtClean="0"/>
              <a:t> </a:t>
            </a:r>
            <a:r>
              <a:rPr lang="en-US" baseline="0" dirty="0" err="1" smtClean="0"/>
              <a:t>nhất</a:t>
            </a:r>
            <a:r>
              <a:rPr lang="en-US" baseline="0" dirty="0" smtClean="0"/>
              <a:t> </a:t>
            </a:r>
            <a:r>
              <a:rPr lang="en-US" baseline="0" dirty="0" err="1" smtClean="0"/>
              <a:t>là</a:t>
            </a:r>
            <a:r>
              <a:rPr lang="en-US" baseline="0" dirty="0" smtClean="0"/>
              <a:t> </a:t>
            </a:r>
            <a:r>
              <a:rPr lang="en-US" baseline="0" dirty="0" err="1" smtClean="0"/>
              <a:t>công</a:t>
            </a:r>
            <a:r>
              <a:rPr lang="en-US" baseline="0" dirty="0" smtClean="0"/>
              <a:t> </a:t>
            </a:r>
            <a:r>
              <a:rPr lang="en-US" baseline="0" dirty="0" err="1" smtClean="0"/>
              <a:t>nghệ</a:t>
            </a:r>
            <a:r>
              <a:rPr lang="en-US" baseline="0" dirty="0" smtClean="0"/>
              <a:t> </a:t>
            </a:r>
            <a:r>
              <a:rPr lang="en-US" baseline="0" dirty="0" err="1" smtClean="0"/>
              <a:t>mới</a:t>
            </a:r>
            <a:r>
              <a:rPr lang="en-US" baseline="0" dirty="0" smtClean="0"/>
              <a:t> </a:t>
            </a:r>
            <a:r>
              <a:rPr lang="en-US" baseline="0" dirty="0" err="1" smtClean="0"/>
              <a:t>khó</a:t>
            </a:r>
            <a:r>
              <a:rPr lang="en-US" baseline="0" dirty="0" smtClean="0"/>
              <a:t> </a:t>
            </a:r>
            <a:r>
              <a:rPr lang="en-US" baseline="0" dirty="0" err="1" smtClean="0"/>
              <a:t>tiếp</a:t>
            </a:r>
            <a:r>
              <a:rPr lang="en-US" baseline="0" dirty="0" smtClean="0"/>
              <a:t> </a:t>
            </a:r>
            <a:r>
              <a:rPr lang="en-US" baseline="0" dirty="0" err="1" smtClean="0"/>
              <a:t>cận</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dẫn</a:t>
            </a:r>
            <a:r>
              <a:rPr lang="en-US" baseline="0" dirty="0" smtClean="0"/>
              <a:t> </a:t>
            </a:r>
            <a:r>
              <a:rPr lang="en-US" baseline="0" dirty="0" err="1" smtClean="0"/>
              <a:t>đến</a:t>
            </a:r>
            <a:r>
              <a:rPr lang="en-US" baseline="0" dirty="0" smtClean="0"/>
              <a:t>, risk </a:t>
            </a:r>
            <a:r>
              <a:rPr lang="en-US" baseline="0" dirty="0" err="1" smtClean="0"/>
              <a:t>này</a:t>
            </a:r>
            <a:r>
              <a:rPr lang="en-US" baseline="0" dirty="0" smtClean="0"/>
              <a:t> </a:t>
            </a:r>
            <a:r>
              <a:rPr lang="en-US" baseline="0" dirty="0" err="1" smtClean="0"/>
              <a:t>bọn</a:t>
            </a:r>
            <a:r>
              <a:rPr lang="en-US" baseline="0" dirty="0" smtClean="0"/>
              <a:t> </a:t>
            </a:r>
            <a:r>
              <a:rPr lang="en-US" baseline="0" dirty="0" err="1" smtClean="0"/>
              <a:t>em</a:t>
            </a:r>
            <a:r>
              <a:rPr lang="en-US" baseline="0" dirty="0" smtClean="0"/>
              <a:t> </a:t>
            </a:r>
            <a:r>
              <a:rPr lang="en-US" baseline="0" dirty="0" err="1" smtClean="0"/>
              <a:t>đã</a:t>
            </a:r>
            <a:r>
              <a:rPr lang="en-US" baseline="0" dirty="0" smtClean="0"/>
              <a:t> </a:t>
            </a:r>
            <a:r>
              <a:rPr lang="en-US" baseline="0" dirty="0" err="1" smtClean="0"/>
              <a:t>không</a:t>
            </a:r>
            <a:r>
              <a:rPr lang="en-US" baseline="0" dirty="0" smtClean="0"/>
              <a:t> </a:t>
            </a:r>
            <a:r>
              <a:rPr lang="en-US" baseline="0" dirty="0" err="1" smtClean="0"/>
              <a:t>gặp</a:t>
            </a:r>
            <a:r>
              <a:rPr lang="en-US" baseline="0" dirty="0" smtClean="0"/>
              <a:t> </a:t>
            </a:r>
            <a:r>
              <a:rPr lang="en-US" baseline="0" dirty="0" err="1" smtClean="0"/>
              <a:t>phải</a:t>
            </a:r>
            <a:r>
              <a:rPr lang="en-US" baseline="0" dirty="0" smtClean="0"/>
              <a:t> </a:t>
            </a:r>
            <a:r>
              <a:rPr lang="en-US" baseline="0" dirty="0" err="1" smtClean="0"/>
              <a:t>bằng</a:t>
            </a:r>
            <a:r>
              <a:rPr lang="en-US" baseline="0" dirty="0" smtClean="0"/>
              <a:t> </a:t>
            </a:r>
            <a:r>
              <a:rPr lang="en-US" baseline="0" dirty="0" err="1" smtClean="0"/>
              <a:t>cách</a:t>
            </a:r>
            <a:r>
              <a:rPr lang="en-US" baseline="0" dirty="0" smtClean="0"/>
              <a:t> </a:t>
            </a:r>
            <a:r>
              <a:rPr lang="en-US" baseline="0" dirty="0" err="1" smtClean="0"/>
              <a:t>chỉ</a:t>
            </a:r>
            <a:r>
              <a:rPr lang="en-US" baseline="0" dirty="0" smtClean="0"/>
              <a:t> </a:t>
            </a:r>
            <a:r>
              <a:rPr lang="en-US" baseline="0" dirty="0" err="1" smtClean="0"/>
              <a:t>định</a:t>
            </a:r>
            <a:r>
              <a:rPr lang="en-US" baseline="0" dirty="0" smtClean="0"/>
              <a:t> </a:t>
            </a:r>
            <a:r>
              <a:rPr lang="en-US" baseline="0" dirty="0" err="1" smtClean="0"/>
              <a:t>các</a:t>
            </a:r>
            <a:r>
              <a:rPr lang="en-US" baseline="0" dirty="0" smtClean="0"/>
              <a:t> </a:t>
            </a:r>
            <a:r>
              <a:rPr lang="en-US" baseline="0" dirty="0" err="1" smtClean="0"/>
              <a:t>thành</a:t>
            </a:r>
            <a:r>
              <a:rPr lang="en-US" baseline="0" dirty="0" smtClean="0"/>
              <a:t> </a:t>
            </a:r>
            <a:r>
              <a:rPr lang="en-US" baseline="0" dirty="0" err="1" smtClean="0"/>
              <a:t>viên</a:t>
            </a:r>
            <a:r>
              <a:rPr lang="en-US" baseline="0" dirty="0" smtClean="0"/>
              <a:t> </a:t>
            </a:r>
            <a:r>
              <a:rPr lang="en-US" baseline="0" dirty="0" err="1" smtClean="0"/>
              <a:t>đọc</a:t>
            </a:r>
            <a:r>
              <a:rPr lang="en-US" baseline="0" dirty="0" smtClean="0"/>
              <a:t> </a:t>
            </a:r>
            <a:r>
              <a:rPr lang="en-US" baseline="0" dirty="0" err="1" smtClean="0"/>
              <a:t>kĩ</a:t>
            </a:r>
            <a:r>
              <a:rPr lang="en-US" baseline="0" dirty="0" smtClean="0"/>
              <a:t> </a:t>
            </a:r>
            <a:r>
              <a:rPr lang="en-US" baseline="0" dirty="0" err="1" smtClean="0"/>
              <a:t>các</a:t>
            </a:r>
            <a:r>
              <a:rPr lang="en-US" baseline="0" dirty="0" smtClean="0"/>
              <a:t> </a:t>
            </a:r>
            <a:r>
              <a:rPr lang="en-US" baseline="0" dirty="0" err="1" smtClean="0"/>
              <a:t>tài</a:t>
            </a:r>
            <a:r>
              <a:rPr lang="en-US" baseline="0" dirty="0" smtClean="0"/>
              <a:t> </a:t>
            </a:r>
            <a:r>
              <a:rPr lang="en-US" baseline="0" dirty="0" err="1" smtClean="0"/>
              <a:t>liệu</a:t>
            </a:r>
            <a:r>
              <a:rPr lang="en-US" baseline="0" dirty="0" smtClean="0"/>
              <a:t>, </a:t>
            </a:r>
            <a:r>
              <a:rPr lang="en-US" baseline="0" dirty="0" err="1" smtClean="0"/>
              <a:t>tìm</a:t>
            </a:r>
            <a:r>
              <a:rPr lang="en-US" baseline="0" dirty="0" smtClean="0"/>
              <a:t> </a:t>
            </a:r>
            <a:r>
              <a:rPr lang="en-US" baseline="0" dirty="0" err="1" smtClean="0"/>
              <a:t>giải</a:t>
            </a:r>
            <a:r>
              <a:rPr lang="en-US" baseline="0" dirty="0" smtClean="0"/>
              <a:t> </a:t>
            </a:r>
            <a:r>
              <a:rPr lang="en-US" baseline="0" dirty="0" err="1" smtClean="0"/>
              <a:t>pháp</a:t>
            </a:r>
            <a:r>
              <a:rPr lang="en-US" baseline="0" dirty="0" smtClean="0"/>
              <a:t> </a:t>
            </a:r>
            <a:r>
              <a:rPr lang="en-US" baseline="0" dirty="0" err="1" smtClean="0"/>
              <a:t>về</a:t>
            </a:r>
            <a:r>
              <a:rPr lang="en-US" baseline="0" dirty="0" smtClean="0"/>
              <a:t> </a:t>
            </a:r>
            <a:r>
              <a:rPr lang="en-US" baseline="0" dirty="0" err="1" smtClean="0"/>
              <a:t>công</a:t>
            </a:r>
            <a:r>
              <a:rPr lang="en-US" baseline="0" dirty="0" smtClean="0"/>
              <a:t> </a:t>
            </a:r>
            <a:r>
              <a:rPr lang="en-US" baseline="0" dirty="0" err="1" smtClean="0"/>
              <a:t>nghệ</a:t>
            </a:r>
            <a:r>
              <a:rPr lang="en-US" baseline="0" dirty="0" smtClean="0"/>
              <a:t> </a:t>
            </a:r>
            <a:r>
              <a:rPr lang="en-US" baseline="0" dirty="0" err="1" smtClean="0"/>
              <a:t>trước</a:t>
            </a:r>
            <a:r>
              <a:rPr lang="en-US" baseline="0" dirty="0" smtClean="0"/>
              <a:t> implement phase </a:t>
            </a:r>
            <a:r>
              <a:rPr lang="en-US" baseline="0" dirty="0" err="1" smtClean="0"/>
              <a:t>và</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đồ</a:t>
            </a:r>
            <a:r>
              <a:rPr lang="en-US" baseline="0" dirty="0" smtClean="0"/>
              <a:t> </a:t>
            </a:r>
            <a:r>
              <a:rPr lang="en-US" baseline="0" dirty="0" err="1" smtClean="0"/>
              <a:t>án</a:t>
            </a:r>
            <a:r>
              <a:rPr lang="en-US" baseline="0" dirty="0" smtClean="0"/>
              <a:t> </a:t>
            </a:r>
            <a:r>
              <a:rPr lang="en-US" baseline="0" dirty="0" err="1" smtClean="0"/>
              <a:t>thử</a:t>
            </a:r>
            <a:r>
              <a:rPr lang="en-US" baseline="0" dirty="0" smtClean="0"/>
              <a:t> </a:t>
            </a:r>
            <a:r>
              <a:rPr lang="en-US" baseline="0" dirty="0" err="1" smtClean="0"/>
              <a:t>nghiệm</a:t>
            </a:r>
            <a:r>
              <a:rPr lang="en-US" baseline="0" dirty="0" smtClean="0"/>
              <a:t> </a:t>
            </a:r>
            <a:r>
              <a:rPr lang="en-US" baseline="0" dirty="0" err="1" smtClean="0"/>
              <a:t>cũng</a:t>
            </a:r>
            <a:r>
              <a:rPr lang="en-US" baseline="0" dirty="0" smtClean="0"/>
              <a:t> </a:t>
            </a:r>
            <a:r>
              <a:rPr lang="en-US" baseline="0" dirty="0" err="1" smtClean="0"/>
              <a:t>như</a:t>
            </a:r>
            <a:r>
              <a:rPr lang="en-US" baseline="0" dirty="0" smtClean="0"/>
              <a:t> </a:t>
            </a:r>
            <a:r>
              <a:rPr lang="en-US" baseline="0" dirty="0" err="1" smtClean="0"/>
              <a:t>xây</a:t>
            </a:r>
            <a:r>
              <a:rPr lang="en-US" baseline="0" dirty="0" smtClean="0"/>
              <a:t> </a:t>
            </a:r>
            <a:r>
              <a:rPr lang="en-US" baseline="0" dirty="0" err="1" smtClean="0"/>
              <a:t>dựng</a:t>
            </a:r>
            <a:r>
              <a:rPr lang="en-US" baseline="0" dirty="0" smtClean="0"/>
              <a:t> </a:t>
            </a:r>
            <a:r>
              <a:rPr lang="en-US" baseline="0" dirty="0" err="1" smtClean="0"/>
              <a:t>các</a:t>
            </a:r>
            <a:r>
              <a:rPr lang="en-US" baseline="0" dirty="0" smtClean="0"/>
              <a:t> application </a:t>
            </a:r>
            <a:r>
              <a:rPr lang="en-US" baseline="0" dirty="0" err="1" smtClean="0"/>
              <a:t>mẫu</a:t>
            </a:r>
            <a:endParaRPr lang="en-US" baseline="0" dirty="0" smtClean="0"/>
          </a:p>
          <a:p>
            <a:pPr marL="171450" indent="-171450">
              <a:buFontTx/>
              <a:buChar char="-"/>
            </a:pPr>
            <a:r>
              <a:rPr lang="en-US" baseline="0" dirty="0" smtClean="0"/>
              <a:t>Risk </a:t>
            </a:r>
            <a:r>
              <a:rPr lang="en-US" baseline="0" dirty="0" err="1" smtClean="0"/>
              <a:t>thứ</a:t>
            </a:r>
            <a:r>
              <a:rPr lang="en-US" baseline="0" dirty="0" smtClean="0"/>
              <a:t> </a:t>
            </a:r>
            <a:r>
              <a:rPr lang="en-US" baseline="0" dirty="0" err="1" smtClean="0"/>
              <a:t>hai</a:t>
            </a:r>
            <a:r>
              <a:rPr lang="en-US" baseline="0" dirty="0" smtClean="0"/>
              <a:t> </a:t>
            </a:r>
            <a:r>
              <a:rPr lang="en-US" baseline="0" dirty="0" err="1" smtClean="0"/>
              <a:t>là</a:t>
            </a:r>
            <a:r>
              <a:rPr lang="en-US" baseline="0" dirty="0" smtClean="0"/>
              <a:t> under estimate project time, </a:t>
            </a:r>
            <a:r>
              <a:rPr lang="en-US" baseline="0" dirty="0" err="1" smtClean="0"/>
              <a:t>mặc</a:t>
            </a:r>
            <a:r>
              <a:rPr lang="en-US" baseline="0" dirty="0" smtClean="0"/>
              <a:t> </a:t>
            </a:r>
            <a:r>
              <a:rPr lang="en-US" baseline="0" dirty="0" err="1" smtClean="0"/>
              <a:t>dù</a:t>
            </a:r>
            <a:r>
              <a:rPr lang="en-US" baseline="0" dirty="0" smtClean="0"/>
              <a:t> </a:t>
            </a:r>
            <a:r>
              <a:rPr lang="en-US" baseline="0" dirty="0" err="1" smtClean="0"/>
              <a:t>đã</a:t>
            </a:r>
            <a:r>
              <a:rPr lang="en-US" baseline="0" dirty="0" smtClean="0"/>
              <a:t> </a:t>
            </a:r>
            <a:r>
              <a:rPr lang="en-US" baseline="0" dirty="0" err="1" smtClean="0"/>
              <a:t>thực</a:t>
            </a:r>
            <a:r>
              <a:rPr lang="en-US" baseline="0" dirty="0" smtClean="0"/>
              <a:t> </a:t>
            </a:r>
            <a:r>
              <a:rPr lang="en-US" baseline="0" dirty="0" err="1" smtClean="0"/>
              <a:t>hiện</a:t>
            </a:r>
            <a:r>
              <a:rPr lang="en-US" baseline="0" dirty="0" smtClean="0"/>
              <a:t> </a:t>
            </a:r>
            <a:r>
              <a:rPr lang="en-US" baseline="0" dirty="0" err="1" smtClean="0"/>
              <a:t>các</a:t>
            </a:r>
            <a:r>
              <a:rPr lang="en-US" baseline="0" dirty="0" smtClean="0"/>
              <a:t> </a:t>
            </a:r>
            <a:r>
              <a:rPr lang="en-US" baseline="0" dirty="0" err="1" smtClean="0"/>
              <a:t>biện</a:t>
            </a:r>
            <a:r>
              <a:rPr lang="en-US" baseline="0" dirty="0" smtClean="0"/>
              <a:t> </a:t>
            </a:r>
            <a:r>
              <a:rPr lang="en-US" baseline="0" dirty="0" err="1" smtClean="0"/>
              <a:t>pháp</a:t>
            </a:r>
            <a:r>
              <a:rPr lang="en-US" baseline="0" dirty="0" smtClean="0"/>
              <a:t> </a:t>
            </a:r>
            <a:r>
              <a:rPr lang="en-US" baseline="0" dirty="0" err="1" smtClean="0"/>
              <a:t>như</a:t>
            </a:r>
            <a:endParaRPr lang="en-US" baseline="0" dirty="0" smtClean="0"/>
          </a:p>
          <a:p>
            <a:pPr marL="628650" lvl="1" indent="-171450">
              <a:buFontTx/>
              <a:buChar char="-"/>
            </a:pPr>
            <a:r>
              <a:rPr lang="en-US" baseline="0" dirty="0" err="1" smtClean="0"/>
              <a:t>Dựng</a:t>
            </a:r>
            <a:r>
              <a:rPr lang="en-US" baseline="0" dirty="0" smtClean="0"/>
              <a:t> </a:t>
            </a:r>
            <a:r>
              <a:rPr lang="en-US" baseline="0" dirty="0" err="1" smtClean="0"/>
              <a:t>kế</a:t>
            </a:r>
            <a:r>
              <a:rPr lang="en-US" baseline="0" dirty="0" smtClean="0"/>
              <a:t> </a:t>
            </a:r>
            <a:r>
              <a:rPr lang="en-US" baseline="0" dirty="0" err="1" smtClean="0"/>
              <a:t>hoạch</a:t>
            </a:r>
            <a:r>
              <a:rPr lang="en-US" baseline="0" dirty="0" smtClean="0"/>
              <a:t> chi </a:t>
            </a:r>
            <a:r>
              <a:rPr lang="en-US" baseline="0" dirty="0" err="1" smtClean="0"/>
              <a:t>tiết</a:t>
            </a:r>
            <a:r>
              <a:rPr lang="en-US" baseline="0" dirty="0" smtClean="0"/>
              <a:t> </a:t>
            </a:r>
            <a:r>
              <a:rPr lang="en-US" baseline="0" dirty="0" err="1" smtClean="0"/>
              <a:t>trước</a:t>
            </a:r>
            <a:r>
              <a:rPr lang="en-US" baseline="0" dirty="0" smtClean="0"/>
              <a:t> </a:t>
            </a:r>
            <a:r>
              <a:rPr lang="en-US" baseline="0" dirty="0" err="1" smtClean="0"/>
              <a:t>cho</a:t>
            </a:r>
            <a:r>
              <a:rPr lang="en-US" baseline="0" dirty="0" smtClean="0"/>
              <a:t> </a:t>
            </a:r>
            <a:r>
              <a:rPr lang="en-US" baseline="0" dirty="0" err="1" smtClean="0"/>
              <a:t>mỗi</a:t>
            </a:r>
            <a:r>
              <a:rPr lang="en-US" baseline="0" dirty="0" smtClean="0"/>
              <a:t> phase </a:t>
            </a:r>
          </a:p>
          <a:p>
            <a:pPr marL="628650" lvl="1" indent="-171450">
              <a:buFontTx/>
              <a:buChar char="-"/>
            </a:pPr>
            <a:r>
              <a:rPr lang="en-US" baseline="0" dirty="0" smtClean="0"/>
              <a:t>Chia </a:t>
            </a:r>
            <a:r>
              <a:rPr lang="en-US" baseline="0" dirty="0" err="1" smtClean="0"/>
              <a:t>thời</a:t>
            </a:r>
            <a:r>
              <a:rPr lang="en-US" baseline="0" dirty="0" smtClean="0"/>
              <a:t> </a:t>
            </a:r>
            <a:r>
              <a:rPr lang="en-US" baseline="0" dirty="0" err="1" smtClean="0"/>
              <a:t>gian</a:t>
            </a:r>
            <a:r>
              <a:rPr lang="en-US" baseline="0" dirty="0" smtClean="0"/>
              <a:t> </a:t>
            </a:r>
            <a:r>
              <a:rPr lang="en-US" baseline="0" dirty="0" err="1" smtClean="0"/>
              <a:t>đồ</a:t>
            </a:r>
            <a:r>
              <a:rPr lang="en-US" baseline="0" dirty="0" smtClean="0"/>
              <a:t> </a:t>
            </a:r>
            <a:r>
              <a:rPr lang="en-US" baseline="0" dirty="0" err="1" smtClean="0"/>
              <a:t>án</a:t>
            </a:r>
            <a:r>
              <a:rPr lang="en-US" baseline="0" dirty="0" smtClean="0"/>
              <a:t> </a:t>
            </a:r>
            <a:r>
              <a:rPr lang="en-US" baseline="0" dirty="0" err="1" smtClean="0"/>
              <a:t>thành</a:t>
            </a:r>
            <a:r>
              <a:rPr lang="en-US" baseline="0" dirty="0" smtClean="0"/>
              <a:t> </a:t>
            </a:r>
            <a:r>
              <a:rPr lang="en-US" baseline="0" dirty="0" err="1" smtClean="0"/>
              <a:t>các</a:t>
            </a:r>
            <a:r>
              <a:rPr lang="en-US" baseline="0" dirty="0" smtClean="0"/>
              <a:t> milestone </a:t>
            </a:r>
            <a:r>
              <a:rPr lang="en-US" baseline="0" dirty="0" err="1" smtClean="0"/>
              <a:t>nhỏ</a:t>
            </a:r>
            <a:endParaRPr lang="en-US" baseline="0" dirty="0" smtClean="0"/>
          </a:p>
          <a:p>
            <a:pPr marL="628650" lvl="1" indent="-171450">
              <a:buFontTx/>
              <a:buChar char="-"/>
            </a:pPr>
            <a:r>
              <a:rPr lang="en-US" baseline="0" dirty="0" err="1" smtClean="0"/>
              <a:t>Ưu</a:t>
            </a:r>
            <a:r>
              <a:rPr lang="en-US" baseline="0" dirty="0" smtClean="0"/>
              <a:t> </a:t>
            </a:r>
            <a:r>
              <a:rPr lang="en-US" baseline="0" dirty="0" err="1" smtClean="0"/>
              <a:t>tiên</a:t>
            </a:r>
            <a:r>
              <a:rPr lang="en-US" baseline="0" dirty="0" smtClean="0"/>
              <a:t> </a:t>
            </a:r>
            <a:r>
              <a:rPr lang="en-US" baseline="0" dirty="0" err="1" smtClean="0"/>
              <a:t>các</a:t>
            </a:r>
            <a:r>
              <a:rPr lang="en-US" baseline="0" dirty="0" smtClean="0"/>
              <a:t> </a:t>
            </a:r>
            <a:r>
              <a:rPr lang="en-US" baseline="0" dirty="0" err="1" smtClean="0"/>
              <a:t>chức</a:t>
            </a:r>
            <a:r>
              <a:rPr lang="en-US" baseline="0" dirty="0" smtClean="0"/>
              <a:t> </a:t>
            </a:r>
            <a:r>
              <a:rPr lang="en-US" baseline="0" dirty="0" err="1" smtClean="0"/>
              <a:t>năng</a:t>
            </a:r>
            <a:r>
              <a:rPr lang="en-US" baseline="0" dirty="0" smtClean="0"/>
              <a:t> </a:t>
            </a:r>
            <a:r>
              <a:rPr lang="en-US" baseline="0" dirty="0" err="1" smtClean="0"/>
              <a:t>chính</a:t>
            </a:r>
            <a:endParaRPr lang="en-US" baseline="0" dirty="0" smtClean="0"/>
          </a:p>
          <a:p>
            <a:pPr marL="628650" lvl="1" indent="-171450">
              <a:buFontTx/>
              <a:buChar char="-"/>
            </a:pPr>
            <a:r>
              <a:rPr lang="en-US" baseline="0" dirty="0" err="1" smtClean="0"/>
              <a:t>Lấy</a:t>
            </a:r>
            <a:r>
              <a:rPr lang="en-US" baseline="0" dirty="0" smtClean="0"/>
              <a:t> feedback </a:t>
            </a:r>
            <a:r>
              <a:rPr lang="en-US" baseline="0" dirty="0" err="1" smtClean="0"/>
              <a:t>từ</a:t>
            </a:r>
            <a:r>
              <a:rPr lang="en-US" baseline="0" dirty="0" smtClean="0"/>
              <a:t> </a:t>
            </a:r>
            <a:r>
              <a:rPr lang="en-US" baseline="0" dirty="0" err="1" smtClean="0"/>
              <a:t>các</a:t>
            </a:r>
            <a:r>
              <a:rPr lang="en-US" baseline="0" dirty="0" smtClean="0"/>
              <a:t> </a:t>
            </a:r>
            <a:r>
              <a:rPr lang="en-US" baseline="0" dirty="0" err="1" smtClean="0"/>
              <a:t>thành</a:t>
            </a:r>
            <a:r>
              <a:rPr lang="en-US" baseline="0" dirty="0" smtClean="0"/>
              <a:t> </a:t>
            </a:r>
            <a:r>
              <a:rPr lang="en-US" baseline="0" dirty="0" err="1" smtClean="0"/>
              <a:t>viên</a:t>
            </a:r>
            <a:r>
              <a:rPr lang="en-US" baseline="0" dirty="0" smtClean="0"/>
              <a:t> </a:t>
            </a:r>
            <a:r>
              <a:rPr lang="en-US" baseline="0" dirty="0" err="1" smtClean="0"/>
              <a:t>và</a:t>
            </a:r>
            <a:r>
              <a:rPr lang="en-US" baseline="0" dirty="0" smtClean="0"/>
              <a:t> </a:t>
            </a:r>
            <a:r>
              <a:rPr lang="en-US" baseline="0" dirty="0" err="1" smtClean="0"/>
              <a:t>hỏi</a:t>
            </a:r>
            <a:r>
              <a:rPr lang="en-US" baseline="0" dirty="0" smtClean="0"/>
              <a:t> </a:t>
            </a:r>
            <a:r>
              <a:rPr lang="en-US" baseline="0" dirty="0" err="1" smtClean="0"/>
              <a:t>thầy</a:t>
            </a:r>
            <a:r>
              <a:rPr lang="en-US" baseline="0" dirty="0" smtClean="0"/>
              <a:t> </a:t>
            </a:r>
            <a:r>
              <a:rPr lang="en-US" baseline="0" dirty="0" err="1" smtClean="0"/>
              <a:t>giáo</a:t>
            </a:r>
            <a:r>
              <a:rPr lang="en-US" baseline="0" dirty="0" smtClean="0"/>
              <a:t> </a:t>
            </a:r>
            <a:r>
              <a:rPr lang="en-US" baseline="0" dirty="0" err="1" smtClean="0"/>
              <a:t>hướng</a:t>
            </a:r>
            <a:r>
              <a:rPr lang="en-US" baseline="0" dirty="0" smtClean="0"/>
              <a:t> </a:t>
            </a:r>
            <a:r>
              <a:rPr lang="en-US" baseline="0" dirty="0" err="1" smtClean="0"/>
              <a:t>dẫn</a:t>
            </a:r>
            <a:endParaRPr lang="en-US" baseline="0" dirty="0" smtClean="0"/>
          </a:p>
          <a:p>
            <a:pPr marL="171450" lvl="0" indent="-171450">
              <a:buFontTx/>
              <a:buChar char="-"/>
            </a:pPr>
            <a:r>
              <a:rPr lang="en-US" baseline="0" dirty="0" err="1" smtClean="0"/>
              <a:t>Nhưng</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vẫn</a:t>
            </a:r>
            <a:r>
              <a:rPr lang="en-US" baseline="0" dirty="0" smtClean="0"/>
              <a:t> </a:t>
            </a:r>
            <a:r>
              <a:rPr lang="en-US" baseline="0" dirty="0" err="1" smtClean="0"/>
              <a:t>gặp</a:t>
            </a:r>
            <a:r>
              <a:rPr lang="en-US" baseline="0" dirty="0" smtClean="0"/>
              <a:t> </a:t>
            </a:r>
            <a:r>
              <a:rPr lang="en-US" baseline="0" dirty="0" err="1" smtClean="0"/>
              <a:t>phải</a:t>
            </a:r>
            <a:r>
              <a:rPr lang="en-US" baseline="0" dirty="0" smtClean="0"/>
              <a:t> risk </a:t>
            </a:r>
            <a:r>
              <a:rPr lang="en-US" baseline="0" dirty="0" err="1" smtClean="0"/>
              <a:t>này</a:t>
            </a:r>
            <a:r>
              <a:rPr lang="en-US" baseline="0" dirty="0" smtClean="0"/>
              <a:t> </a:t>
            </a:r>
            <a:r>
              <a:rPr lang="en-US" baseline="0" dirty="0" err="1" smtClean="0"/>
              <a:t>trong</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a:t>
            </a:r>
            <a:r>
              <a:rPr lang="en-US" baseline="0" dirty="0" err="1" smtClean="0"/>
              <a:t>làm</a:t>
            </a:r>
            <a:r>
              <a:rPr lang="en-US" baseline="0" dirty="0" smtClean="0"/>
              <a:t> </a:t>
            </a:r>
            <a:r>
              <a:rPr lang="en-US" baseline="0" dirty="0" err="1" smtClean="0"/>
              <a:t>giao</a:t>
            </a:r>
            <a:r>
              <a:rPr lang="en-US" baseline="0" dirty="0" smtClean="0"/>
              <a:t> </a:t>
            </a:r>
            <a:r>
              <a:rPr lang="en-US" baseline="0" dirty="0" err="1" smtClean="0"/>
              <a:t>diện</a:t>
            </a:r>
            <a:r>
              <a:rPr lang="en-US" baseline="0" dirty="0" smtClean="0"/>
              <a:t> </a:t>
            </a:r>
          </a:p>
          <a:p>
            <a:pPr marL="171450" lvl="0" indent="-171450">
              <a:buFontTx/>
              <a:buChar char="-"/>
            </a:pP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dự</a:t>
            </a:r>
            <a:r>
              <a:rPr lang="en-US" baseline="0" dirty="0" smtClean="0"/>
              <a:t> </a:t>
            </a:r>
            <a:r>
              <a:rPr lang="en-US" baseline="0" dirty="0" err="1" smtClean="0"/>
              <a:t>kiến</a:t>
            </a:r>
            <a:r>
              <a:rPr lang="en-US" baseline="0" dirty="0" smtClean="0"/>
              <a:t> </a:t>
            </a:r>
            <a:r>
              <a:rPr lang="en-US" baseline="0" dirty="0" err="1" smtClean="0"/>
              <a:t>giao</a:t>
            </a:r>
            <a:r>
              <a:rPr lang="en-US" baseline="0" dirty="0" smtClean="0"/>
              <a:t> </a:t>
            </a:r>
            <a:r>
              <a:rPr lang="en-US" baseline="0" dirty="0" err="1" smtClean="0"/>
              <a:t>diện</a:t>
            </a:r>
            <a:r>
              <a:rPr lang="en-US" baseline="0" dirty="0" smtClean="0"/>
              <a:t> build </a:t>
            </a:r>
            <a:r>
              <a:rPr lang="en-US" baseline="0" dirty="0" err="1" smtClean="0"/>
              <a:t>mất</a:t>
            </a:r>
            <a:r>
              <a:rPr lang="en-US" baseline="0" dirty="0" smtClean="0"/>
              <a:t> 1 </a:t>
            </a:r>
            <a:r>
              <a:rPr lang="en-US" baseline="0" dirty="0" err="1" smtClean="0"/>
              <a:t>tuần</a:t>
            </a:r>
            <a:r>
              <a:rPr lang="en-US" baseline="0" dirty="0" smtClean="0"/>
              <a:t> </a:t>
            </a:r>
            <a:r>
              <a:rPr lang="en-US" baseline="0" dirty="0" err="1" smtClean="0"/>
              <a:t>nhưng</a:t>
            </a:r>
            <a:r>
              <a:rPr lang="en-US" baseline="0" dirty="0" smtClean="0"/>
              <a:t> </a:t>
            </a:r>
            <a:r>
              <a:rPr lang="en-US" baseline="0" dirty="0" err="1" smtClean="0"/>
              <a:t>thực</a:t>
            </a:r>
            <a:r>
              <a:rPr lang="en-US" baseline="0" dirty="0" smtClean="0"/>
              <a:t> </a:t>
            </a:r>
            <a:r>
              <a:rPr lang="en-US" baseline="0" dirty="0" err="1" smtClean="0"/>
              <a:t>tế</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mất</a:t>
            </a:r>
            <a:r>
              <a:rPr lang="en-US" baseline="0" dirty="0" smtClean="0"/>
              <a:t> </a:t>
            </a:r>
            <a:r>
              <a:rPr lang="en-US" baseline="0" dirty="0" err="1" smtClean="0"/>
              <a:t>hơn</a:t>
            </a:r>
            <a:r>
              <a:rPr lang="en-US" baseline="0" dirty="0" smtClean="0"/>
              <a:t> 3 </a:t>
            </a:r>
            <a:r>
              <a:rPr lang="en-US" baseline="0" dirty="0" err="1" smtClean="0"/>
              <a:t>tuần</a:t>
            </a:r>
            <a:r>
              <a:rPr lang="en-US" baseline="0" dirty="0" smtClean="0"/>
              <a:t> </a:t>
            </a:r>
            <a:r>
              <a:rPr lang="en-US" baseline="0" dirty="0" err="1" smtClean="0"/>
              <a:t>cho</a:t>
            </a:r>
            <a:r>
              <a:rPr lang="en-US" baseline="0" dirty="0" smtClean="0"/>
              <a:t> </a:t>
            </a:r>
            <a:r>
              <a:rPr lang="en-US" baseline="0" dirty="0" err="1" smtClean="0"/>
              <a:t>việc</a:t>
            </a:r>
            <a:r>
              <a:rPr lang="en-US" baseline="0" dirty="0" smtClean="0"/>
              <a:t> </a:t>
            </a:r>
            <a:r>
              <a:rPr lang="en-US" baseline="0" dirty="0" err="1" smtClean="0"/>
              <a:t>này</a:t>
            </a:r>
            <a:endParaRPr lang="en-US" baseline="0" dirty="0" smtClean="0"/>
          </a:p>
          <a:p>
            <a:pPr marL="171450" lvl="0" indent="-171450">
              <a:buFontTx/>
              <a:buChar char="-"/>
            </a:pPr>
            <a:r>
              <a:rPr lang="en-US" baseline="0" dirty="0" err="1" smtClean="0"/>
              <a:t>Lý</a:t>
            </a:r>
            <a:r>
              <a:rPr lang="en-US" baseline="0" dirty="0" smtClean="0"/>
              <a:t> do </a:t>
            </a:r>
            <a:r>
              <a:rPr lang="en-US" baseline="0" dirty="0" err="1" smtClean="0"/>
              <a:t>chính</a:t>
            </a:r>
            <a:r>
              <a:rPr lang="en-US" baseline="0" dirty="0" smtClean="0"/>
              <a:t> </a:t>
            </a:r>
            <a:r>
              <a:rPr lang="en-US" baseline="0" dirty="0" err="1" smtClean="0"/>
              <a:t>là</a:t>
            </a:r>
            <a:r>
              <a:rPr lang="en-US" baseline="0" dirty="0" smtClean="0"/>
              <a:t> do team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không</a:t>
            </a:r>
            <a:r>
              <a:rPr lang="en-US" baseline="0" dirty="0" smtClean="0"/>
              <a:t> </a:t>
            </a:r>
            <a:r>
              <a:rPr lang="en-US" baseline="0" dirty="0" err="1" smtClean="0"/>
              <a:t>có</a:t>
            </a:r>
            <a:r>
              <a:rPr lang="en-US" baseline="0" dirty="0" smtClean="0"/>
              <a:t> </a:t>
            </a:r>
            <a:r>
              <a:rPr lang="en-US" baseline="0" dirty="0" err="1" smtClean="0"/>
              <a:t>thành</a:t>
            </a:r>
            <a:r>
              <a:rPr lang="en-US" baseline="0" dirty="0" smtClean="0"/>
              <a:t> </a:t>
            </a:r>
            <a:r>
              <a:rPr lang="en-US" baseline="0" dirty="0" err="1" smtClean="0"/>
              <a:t>viên</a:t>
            </a:r>
            <a:r>
              <a:rPr lang="en-US" baseline="0" dirty="0" smtClean="0"/>
              <a:t> </a:t>
            </a:r>
            <a:r>
              <a:rPr lang="en-US" baseline="0" dirty="0" err="1" smtClean="0"/>
              <a:t>nào</a:t>
            </a:r>
            <a:r>
              <a:rPr lang="en-US" baseline="0" dirty="0" smtClean="0"/>
              <a:t> </a:t>
            </a:r>
            <a:r>
              <a:rPr lang="en-US" baseline="0" dirty="0" err="1" smtClean="0"/>
              <a:t>chuyện</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dẫn</a:t>
            </a:r>
            <a:r>
              <a:rPr lang="en-US" baseline="0" dirty="0" smtClean="0"/>
              <a:t> </a:t>
            </a:r>
            <a:r>
              <a:rPr lang="en-US" baseline="0" dirty="0" err="1" smtClean="0"/>
              <a:t>đến</a:t>
            </a:r>
            <a:r>
              <a:rPr lang="en-US" baseline="0" dirty="0" smtClean="0"/>
              <a:t> </a:t>
            </a:r>
            <a:r>
              <a:rPr lang="en-US" baseline="0" dirty="0" err="1" smtClean="0"/>
              <a:t>mâu</a:t>
            </a:r>
            <a:r>
              <a:rPr lang="en-US" baseline="0" dirty="0" smtClean="0"/>
              <a:t> </a:t>
            </a:r>
            <a:r>
              <a:rPr lang="en-US" baseline="0" dirty="0" err="1" smtClean="0"/>
              <a:t>thuẫn</a:t>
            </a:r>
            <a:r>
              <a:rPr lang="en-US" baseline="0" dirty="0" smtClean="0"/>
              <a:t> </a:t>
            </a:r>
            <a:r>
              <a:rPr lang="en-US" baseline="0" dirty="0" err="1" smtClean="0"/>
              <a:t>trong</a:t>
            </a:r>
            <a:r>
              <a:rPr lang="en-US" baseline="0" dirty="0" smtClean="0"/>
              <a:t> </a:t>
            </a:r>
            <a:r>
              <a:rPr lang="en-US" baseline="0" dirty="0" err="1" smtClean="0"/>
              <a:t>việc</a:t>
            </a:r>
            <a:r>
              <a:rPr lang="en-US" baseline="0" dirty="0" smtClean="0"/>
              <a:t> </a:t>
            </a:r>
            <a:r>
              <a:rPr lang="en-US" baseline="0" dirty="0" err="1" smtClean="0"/>
              <a:t>chọn</a:t>
            </a:r>
            <a:r>
              <a:rPr lang="en-US" baseline="0" dirty="0" smtClean="0"/>
              <a:t> </a:t>
            </a:r>
            <a:r>
              <a:rPr lang="en-US" baseline="0" dirty="0" err="1" smtClean="0"/>
              <a:t>lựa</a:t>
            </a:r>
            <a:r>
              <a:rPr lang="en-US" baseline="0" dirty="0" smtClean="0"/>
              <a:t> </a:t>
            </a:r>
            <a:r>
              <a:rPr lang="en-US" baseline="0" dirty="0" err="1" smtClean="0"/>
              <a:t>và</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a:t>
            </a:r>
            <a:r>
              <a:rPr lang="en-US" baseline="0" dirty="0" err="1" smtClean="0"/>
              <a:t>giao</a:t>
            </a:r>
            <a:r>
              <a:rPr lang="en-US" baseline="0" dirty="0" smtClean="0"/>
              <a:t> </a:t>
            </a:r>
            <a:r>
              <a:rPr lang="en-US" baseline="0" dirty="0" err="1" smtClean="0"/>
              <a:t>diện</a:t>
            </a:r>
            <a:r>
              <a:rPr lang="en-US" baseline="0" dirty="0" smtClean="0"/>
              <a:t>, </a:t>
            </a:r>
            <a:r>
              <a:rPr lang="en-US" baseline="0" dirty="0" err="1" smtClean="0"/>
              <a:t>sau</a:t>
            </a:r>
            <a:r>
              <a:rPr lang="en-US" baseline="0" dirty="0" smtClean="0"/>
              <a:t> </a:t>
            </a:r>
            <a:r>
              <a:rPr lang="en-US" baseline="0" dirty="0" err="1" smtClean="0"/>
              <a:t>nhiều</a:t>
            </a:r>
            <a:r>
              <a:rPr lang="en-US" baseline="0" dirty="0" smtClean="0"/>
              <a:t> </a:t>
            </a:r>
            <a:r>
              <a:rPr lang="en-US" baseline="0" dirty="0" err="1" smtClean="0"/>
              <a:t>lần</a:t>
            </a:r>
            <a:r>
              <a:rPr lang="en-US" baseline="0" dirty="0" smtClean="0"/>
              <a:t> </a:t>
            </a:r>
            <a:r>
              <a:rPr lang="en-US" baseline="0" dirty="0" err="1" smtClean="0"/>
              <a:t>sửa</a:t>
            </a:r>
            <a:r>
              <a:rPr lang="en-US" baseline="0" dirty="0" smtClean="0"/>
              <a:t> </a:t>
            </a:r>
            <a:r>
              <a:rPr lang="en-US" baseline="0" dirty="0" err="1" smtClean="0"/>
              <a:t>chữa</a:t>
            </a:r>
            <a:r>
              <a:rPr lang="en-US" baseline="0" dirty="0" smtClean="0"/>
              <a:t> </a:t>
            </a:r>
            <a:r>
              <a:rPr lang="en-US" baseline="0" dirty="0" err="1" smtClean="0"/>
              <a:t>và</a:t>
            </a:r>
            <a:r>
              <a:rPr lang="en-US" baseline="0" dirty="0" smtClean="0"/>
              <a:t> update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mới</a:t>
            </a:r>
            <a:r>
              <a:rPr lang="en-US" baseline="0" dirty="0" smtClean="0"/>
              <a:t> </a:t>
            </a:r>
            <a:r>
              <a:rPr lang="en-US" baseline="0" dirty="0" err="1" smtClean="0"/>
              <a:t>quyết</a:t>
            </a:r>
            <a:r>
              <a:rPr lang="en-US" baseline="0" dirty="0" smtClean="0"/>
              <a:t> </a:t>
            </a:r>
            <a:r>
              <a:rPr lang="en-US" baseline="0" dirty="0" err="1" smtClean="0"/>
              <a:t>định</a:t>
            </a:r>
            <a:r>
              <a:rPr lang="en-US" baseline="0" dirty="0" smtClean="0"/>
              <a:t> </a:t>
            </a:r>
            <a:r>
              <a:rPr lang="en-US" baseline="0" dirty="0" err="1" smtClean="0"/>
              <a:t>đưa</a:t>
            </a:r>
            <a:r>
              <a:rPr lang="en-US" baseline="0" dirty="0" smtClean="0"/>
              <a:t> </a:t>
            </a:r>
            <a:r>
              <a:rPr lang="en-US" baseline="0" dirty="0" err="1" smtClean="0"/>
              <a:t>đến</a:t>
            </a:r>
            <a:r>
              <a:rPr lang="en-US" baseline="0" dirty="0" smtClean="0"/>
              <a:t> </a:t>
            </a:r>
            <a:r>
              <a:rPr lang="en-US" baseline="0" dirty="0" err="1" smtClean="0"/>
              <a:t>giao</a:t>
            </a:r>
            <a:r>
              <a:rPr lang="en-US" baseline="0" dirty="0" smtClean="0"/>
              <a:t> </a:t>
            </a:r>
            <a:r>
              <a:rPr lang="en-US" baseline="0" dirty="0" err="1" smtClean="0"/>
              <a:t>diện</a:t>
            </a:r>
            <a:r>
              <a:rPr lang="en-US" baseline="0" dirty="0" smtClean="0"/>
              <a:t> </a:t>
            </a:r>
            <a:r>
              <a:rPr lang="en-US" baseline="0" dirty="0" err="1" smtClean="0"/>
              <a:t>hiện</a:t>
            </a:r>
            <a:r>
              <a:rPr lang="en-US" baseline="0" dirty="0" smtClean="0"/>
              <a:t> </a:t>
            </a:r>
            <a:r>
              <a:rPr lang="en-US" baseline="0" dirty="0" err="1" smtClean="0"/>
              <a:t>này</a:t>
            </a:r>
            <a:r>
              <a:rPr lang="en-US" baseline="0" dirty="0" smtClean="0"/>
              <a:t> </a:t>
            </a:r>
            <a:r>
              <a:rPr lang="en-US" baseline="0" dirty="0" err="1" smtClean="0"/>
              <a:t>mặc</a:t>
            </a:r>
            <a:r>
              <a:rPr lang="en-US" baseline="0" dirty="0" smtClean="0"/>
              <a:t> </a:t>
            </a:r>
            <a:r>
              <a:rPr lang="en-US" baseline="0" dirty="0" err="1" smtClean="0"/>
              <a:t>dù</a:t>
            </a:r>
            <a:r>
              <a:rPr lang="en-US" baseline="0" dirty="0" smtClean="0"/>
              <a:t> </a:t>
            </a:r>
            <a:r>
              <a:rPr lang="en-US" baseline="0" dirty="0" err="1" smtClean="0"/>
              <a:t>vẫn</a:t>
            </a:r>
            <a:r>
              <a:rPr lang="en-US" baseline="0" dirty="0" smtClean="0"/>
              <a:t> </a:t>
            </a:r>
            <a:r>
              <a:rPr lang="en-US" baseline="0" dirty="0" err="1" smtClean="0"/>
              <a:t>chưa</a:t>
            </a:r>
            <a:r>
              <a:rPr lang="en-US" baseline="0" dirty="0" smtClean="0"/>
              <a:t> </a:t>
            </a:r>
            <a:r>
              <a:rPr lang="en-US" baseline="0" dirty="0" err="1" smtClean="0"/>
              <a:t>được</a:t>
            </a:r>
            <a:r>
              <a:rPr lang="en-US" baseline="0" dirty="0" smtClean="0"/>
              <a:t> </a:t>
            </a:r>
            <a:r>
              <a:rPr lang="en-US" baseline="0" dirty="0" err="1" smtClean="0"/>
              <a:t>ứng</a:t>
            </a:r>
            <a:r>
              <a:rPr lang="en-US" baseline="0" dirty="0" smtClean="0"/>
              <a:t> ý 100%</a:t>
            </a:r>
            <a:endParaRPr lang="en-US" dirty="0" smtClean="0"/>
          </a:p>
          <a:p>
            <a:endParaRPr lang="vi-VN" dirty="0"/>
          </a:p>
        </p:txBody>
      </p:sp>
      <p:sp>
        <p:nvSpPr>
          <p:cNvPr id="4" name="Slide Number Placeholder 3"/>
          <p:cNvSpPr>
            <a:spLocks noGrp="1"/>
          </p:cNvSpPr>
          <p:nvPr>
            <p:ph type="sldNum" sz="quarter" idx="10"/>
          </p:nvPr>
        </p:nvSpPr>
        <p:spPr/>
        <p:txBody>
          <a:bodyPr/>
          <a:lstStyle/>
          <a:p>
            <a:fld id="{BCC7DBBD-974E-4C1E-8508-CA7D09D5D4C3}" type="slidenum">
              <a:rPr lang="vi-VN" smtClean="0"/>
              <a:t>20</a:t>
            </a:fld>
            <a:endParaRPr lang="vi-VN"/>
          </a:p>
        </p:txBody>
      </p:sp>
    </p:spTree>
    <p:extLst>
      <p:ext uri="{BB962C8B-B14F-4D97-AF65-F5344CB8AC3E}">
        <p14:creationId xmlns:p14="http://schemas.microsoft.com/office/powerpoint/2010/main" val="16360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dirty="0" smtClean="0"/>
              <a:t>Mm\\,dsfdsfdsf</a:t>
            </a:r>
            <a:endParaRPr lang="vi-VN" dirty="0"/>
          </a:p>
        </p:txBody>
      </p:sp>
      <p:sp>
        <p:nvSpPr>
          <p:cNvPr id="4" name="Slide Number Placeholder 3"/>
          <p:cNvSpPr>
            <a:spLocks noGrp="1"/>
          </p:cNvSpPr>
          <p:nvPr>
            <p:ph type="sldNum" sz="quarter" idx="10"/>
          </p:nvPr>
        </p:nvSpPr>
        <p:spPr/>
        <p:txBody>
          <a:bodyPr/>
          <a:lstStyle/>
          <a:p>
            <a:fld id="{BCC7DBBD-974E-4C1E-8508-CA7D09D5D4C3}" type="slidenum">
              <a:rPr lang="vi-VN" smtClean="0"/>
              <a:t>21</a:t>
            </a:fld>
            <a:endParaRPr lang="vi-VN"/>
          </a:p>
        </p:txBody>
      </p:sp>
    </p:spTree>
    <p:extLst>
      <p:ext uri="{BB962C8B-B14F-4D97-AF65-F5344CB8AC3E}">
        <p14:creationId xmlns:p14="http://schemas.microsoft.com/office/powerpoint/2010/main" val="317248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4/17/2014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en.wikipedia.org/wiki/File:Waterfall_model.sv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gif"/><Relationship Id="rId9"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Smart Menu</a:t>
            </a:r>
            <a:endParaRPr lang="vi-VN" dirty="0"/>
          </a:p>
        </p:txBody>
      </p:sp>
      <p:sp>
        <p:nvSpPr>
          <p:cNvPr id="3" name="Subtitle 2"/>
          <p:cNvSpPr>
            <a:spLocks noGrp="1"/>
          </p:cNvSpPr>
          <p:nvPr>
            <p:ph type="subTitle" idx="1"/>
          </p:nvPr>
        </p:nvSpPr>
        <p:spPr/>
        <p:txBody>
          <a:bodyPr/>
          <a:lstStyle/>
          <a:p>
            <a:endParaRPr lang="vi-VN" dirty="0"/>
          </a:p>
        </p:txBody>
      </p:sp>
    </p:spTree>
    <p:extLst>
      <p:ext uri="{BB962C8B-B14F-4D97-AF65-F5344CB8AC3E}">
        <p14:creationId xmlns:p14="http://schemas.microsoft.com/office/powerpoint/2010/main" val="4185168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Project Background</a:t>
            </a:r>
            <a:r>
              <a:rPr lang="en-US" dirty="0"/>
              <a:t/>
            </a:r>
            <a:br>
              <a:rPr lang="en-US" dirty="0"/>
            </a:br>
            <a:r>
              <a:rPr lang="en-US" sz="3200" dirty="0"/>
              <a:t>Idea</a:t>
            </a:r>
            <a:endParaRPr lang="vi-VN" dirty="0"/>
          </a:p>
        </p:txBody>
      </p:sp>
      <p:sp>
        <p:nvSpPr>
          <p:cNvPr id="3" name="Content Placeholder 2"/>
          <p:cNvSpPr>
            <a:spLocks noGrp="1"/>
          </p:cNvSpPr>
          <p:nvPr>
            <p:ph idx="1"/>
          </p:nvPr>
        </p:nvSpPr>
        <p:spPr/>
        <p:txBody>
          <a:bodyPr/>
          <a:lstStyle/>
          <a:p>
            <a:endParaRPr lang="en-US" dirty="0" smtClean="0"/>
          </a:p>
          <a:p>
            <a:r>
              <a:rPr lang="en-US" dirty="0"/>
              <a:t>Nowadays, Smartphone and Tablet becomes very popular device and useful in real life. </a:t>
            </a:r>
          </a:p>
          <a:p>
            <a:r>
              <a:rPr lang="en-US" dirty="0" smtClean="0"/>
              <a:t>Some </a:t>
            </a:r>
            <a:r>
              <a:rPr lang="en-US" dirty="0"/>
              <a:t>restaurant has used Tablet to improve their </a:t>
            </a:r>
            <a:r>
              <a:rPr lang="en-US" dirty="0" smtClean="0"/>
              <a:t>business </a:t>
            </a:r>
            <a:r>
              <a:rPr lang="en-US" dirty="0"/>
              <a:t>by replace printed menu by digital menu</a:t>
            </a:r>
            <a:endParaRPr lang="vi-VN" dirty="0"/>
          </a:p>
        </p:txBody>
      </p:sp>
    </p:spTree>
    <p:extLst>
      <p:ext uri="{BB962C8B-B14F-4D97-AF65-F5344CB8AC3E}">
        <p14:creationId xmlns:p14="http://schemas.microsoft.com/office/powerpoint/2010/main" val="3023102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Background</a:t>
            </a:r>
            <a:br>
              <a:rPr lang="en-US" dirty="0"/>
            </a:br>
            <a:r>
              <a:rPr lang="en-US" sz="2400" dirty="0"/>
              <a:t>Idea</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There are many benefit when use Tablet in restaurant:</a:t>
            </a:r>
          </a:p>
          <a:p>
            <a:pPr lvl="1"/>
            <a:r>
              <a:rPr lang="en-US" dirty="0"/>
              <a:t>It adds innovation and technology to your business. It improves your business's image.</a:t>
            </a:r>
          </a:p>
          <a:p>
            <a:pPr lvl="1"/>
            <a:r>
              <a:rPr lang="en-US" dirty="0"/>
              <a:t>It reduces employees and it's sustainable. It avoids paper consumption and printing in traditional letters and it cooperates with the environment.</a:t>
            </a:r>
          </a:p>
          <a:p>
            <a:pPr lvl="1"/>
            <a:r>
              <a:rPr lang="en-US" dirty="0"/>
              <a:t>It updates the menu in seconds.</a:t>
            </a:r>
          </a:p>
          <a:p>
            <a:pPr lvl="1"/>
            <a:r>
              <a:rPr lang="en-US" dirty="0"/>
              <a:t>It unifies all your business's administration from the same place.</a:t>
            </a:r>
          </a:p>
          <a:p>
            <a:pPr lvl="1"/>
            <a:r>
              <a:rPr lang="en-US" dirty="0"/>
              <a:t>It improves customer's service. It offers the appropriate language and currency visualization 		</a:t>
            </a:r>
          </a:p>
          <a:p>
            <a:pPr lvl="1"/>
            <a:r>
              <a:rPr lang="en-US" dirty="0"/>
              <a:t>Easy access and surfing. It offers more details with image and beautiful design.</a:t>
            </a:r>
          </a:p>
          <a:p>
            <a:pPr lvl="1"/>
            <a:r>
              <a:rPr lang="en-US" dirty="0"/>
              <a:t>It keeps its customers’ loyalty and shows your business's potentiality.</a:t>
            </a:r>
          </a:p>
          <a:p>
            <a:pPr lvl="1"/>
            <a:r>
              <a:rPr lang="en-US" dirty="0"/>
              <a:t>It works off-line.</a:t>
            </a:r>
          </a:p>
          <a:p>
            <a:endParaRPr lang="en-US" dirty="0"/>
          </a:p>
        </p:txBody>
      </p:sp>
    </p:spTree>
    <p:extLst>
      <p:ext uri="{BB962C8B-B14F-4D97-AF65-F5344CB8AC3E}">
        <p14:creationId xmlns:p14="http://schemas.microsoft.com/office/powerpoint/2010/main" val="2425828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Proposal System</a:t>
            </a:r>
            <a:endParaRPr lang="vi-VN" dirty="0"/>
          </a:p>
        </p:txBody>
      </p:sp>
      <p:pic>
        <p:nvPicPr>
          <p:cNvPr id="1026" name="Picture 2" descr="C:\Users\anhnv01800\Desktop\SM\Wip\7_Users\duy\proposal.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7925" y="1417638"/>
            <a:ext cx="7296150" cy="547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042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Criteria</a:t>
            </a:r>
            <a:endParaRPr lang="en-US" dirty="0"/>
          </a:p>
        </p:txBody>
      </p:sp>
      <p:sp>
        <p:nvSpPr>
          <p:cNvPr id="3" name="Content Placeholder 2"/>
          <p:cNvSpPr>
            <a:spLocks noGrp="1"/>
          </p:cNvSpPr>
          <p:nvPr>
            <p:ph idx="1"/>
          </p:nvPr>
        </p:nvSpPr>
        <p:spPr/>
        <p:txBody>
          <a:bodyPr/>
          <a:lstStyle/>
          <a:p>
            <a:r>
              <a:rPr lang="en-US" dirty="0" smtClean="0"/>
              <a:t>The project was complete on time</a:t>
            </a:r>
          </a:p>
          <a:p>
            <a:r>
              <a:rPr lang="en-US" dirty="0" smtClean="0"/>
              <a:t>Team member are good at communication</a:t>
            </a:r>
          </a:p>
          <a:p>
            <a:r>
              <a:rPr lang="en-US" dirty="0" smtClean="0"/>
              <a:t>Complete </a:t>
            </a:r>
            <a:r>
              <a:rPr lang="en-US" dirty="0" err="1" smtClean="0"/>
              <a:t>usecase</a:t>
            </a:r>
            <a:r>
              <a:rPr lang="en-US" dirty="0" smtClean="0"/>
              <a:t> of customer user</a:t>
            </a:r>
          </a:p>
          <a:p>
            <a:r>
              <a:rPr lang="en-US" dirty="0" smtClean="0"/>
              <a:t>Complete </a:t>
            </a:r>
            <a:r>
              <a:rPr lang="en-US" dirty="0" err="1" smtClean="0"/>
              <a:t>usecase</a:t>
            </a:r>
            <a:r>
              <a:rPr lang="en-US" dirty="0" smtClean="0"/>
              <a:t> of Manage</a:t>
            </a:r>
          </a:p>
          <a:p>
            <a:r>
              <a:rPr lang="en-US" dirty="0" smtClean="0"/>
              <a:t>Complete </a:t>
            </a:r>
            <a:r>
              <a:rPr lang="en-US" dirty="0" err="1" smtClean="0"/>
              <a:t>usecase</a:t>
            </a:r>
            <a:r>
              <a:rPr lang="en-US" dirty="0" smtClean="0"/>
              <a:t> of Waiter &amp; Chef</a:t>
            </a:r>
          </a:p>
          <a:p>
            <a:endParaRPr lang="en-US" dirty="0" smtClean="0"/>
          </a:p>
        </p:txBody>
      </p:sp>
    </p:spTree>
    <p:extLst>
      <p:ext uri="{BB962C8B-B14F-4D97-AF65-F5344CB8AC3E}">
        <p14:creationId xmlns:p14="http://schemas.microsoft.com/office/powerpoint/2010/main" val="264687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Management Plan</a:t>
            </a:r>
            <a:br>
              <a:rPr lang="en-US" dirty="0"/>
            </a:br>
            <a:r>
              <a:rPr lang="en-US" sz="4000" dirty="0"/>
              <a:t>software process model</a:t>
            </a:r>
            <a:endParaRPr lang="vi-VN" dirty="0"/>
          </a:p>
        </p:txBody>
      </p:sp>
      <p:pic>
        <p:nvPicPr>
          <p:cNvPr id="4" name="Content Placeholder 3" descr="http://upload.wikimedia.org/wikipedia/en/thumb/e/e2/Waterfall_model.svg/350px-Waterfall_model.svg.png">
            <a:hlinkClick r:id="rId2"/>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7696200" cy="4191000"/>
          </a:xfrm>
          <a:prstGeom prst="rect">
            <a:avLst/>
          </a:prstGeom>
          <a:noFill/>
          <a:ln>
            <a:noFill/>
          </a:ln>
        </p:spPr>
      </p:pic>
    </p:spTree>
    <p:extLst>
      <p:ext uri="{BB962C8B-B14F-4D97-AF65-F5344CB8AC3E}">
        <p14:creationId xmlns:p14="http://schemas.microsoft.com/office/powerpoint/2010/main" val="364691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Management Plan</a:t>
            </a:r>
            <a:r>
              <a:rPr lang="en-US" sz="4000" dirty="0"/>
              <a:t/>
            </a:r>
            <a:br>
              <a:rPr lang="en-US" sz="4000" dirty="0"/>
            </a:br>
            <a:r>
              <a:rPr lang="en-US" sz="3600" dirty="0"/>
              <a:t>team work</a:t>
            </a:r>
            <a:r>
              <a:rPr lang="vi-VN" dirty="0"/>
              <a:t/>
            </a:r>
            <a:br>
              <a:rPr lang="vi-VN" dirty="0"/>
            </a:br>
            <a:endParaRPr lang="vi-VN" dirty="0"/>
          </a:p>
        </p:txBody>
      </p:sp>
      <p:sp>
        <p:nvSpPr>
          <p:cNvPr id="3" name="Content Placeholder 2"/>
          <p:cNvSpPr>
            <a:spLocks noGrp="1"/>
          </p:cNvSpPr>
          <p:nvPr>
            <p:ph idx="1"/>
          </p:nvPr>
        </p:nvSpPr>
        <p:spPr/>
        <p:txBody>
          <a:bodyPr>
            <a:normAutofit/>
          </a:bodyPr>
          <a:lstStyle/>
          <a:p>
            <a:pPr marL="342898" indent="-342898"/>
            <a:r>
              <a:rPr lang="en-US" b="1" dirty="0">
                <a:latin typeface="Arial" pitchFamily="34" charset="0"/>
                <a:cs typeface="Arial" pitchFamily="34" charset="0"/>
              </a:rPr>
              <a:t>Time: </a:t>
            </a:r>
            <a:r>
              <a:rPr lang="en-US" i="1" dirty="0">
                <a:latin typeface="Arial" pitchFamily="34" charset="0"/>
                <a:cs typeface="Arial" pitchFamily="34" charset="0"/>
              </a:rPr>
              <a:t>6 hours/day, 5 days/week</a:t>
            </a:r>
          </a:p>
          <a:p>
            <a:pPr marL="342898" indent="-342898"/>
            <a:r>
              <a:rPr lang="en-US" b="1" dirty="0">
                <a:latin typeface="Arial" pitchFamily="34" charset="0"/>
                <a:cs typeface="Arial" pitchFamily="34" charset="0"/>
              </a:rPr>
              <a:t>Location: </a:t>
            </a:r>
            <a:r>
              <a:rPr lang="en-US" i="1" dirty="0" smtClean="0">
                <a:latin typeface="Arial" pitchFamily="34" charset="0"/>
                <a:cs typeface="Arial" pitchFamily="34" charset="0"/>
              </a:rPr>
              <a:t>School</a:t>
            </a:r>
            <a:r>
              <a:rPr lang="en-US" i="1" dirty="0">
                <a:latin typeface="Arial" pitchFamily="34" charset="0"/>
                <a:cs typeface="Arial" pitchFamily="34" charset="0"/>
              </a:rPr>
              <a:t>, </a:t>
            </a:r>
            <a:r>
              <a:rPr lang="en-US" i="1" dirty="0" smtClean="0">
                <a:latin typeface="Arial" pitchFamily="34" charset="0"/>
                <a:cs typeface="Arial" pitchFamily="34" charset="0"/>
              </a:rPr>
              <a:t>home…</a:t>
            </a:r>
          </a:p>
          <a:p>
            <a:pPr marL="0" indent="0">
              <a:buNone/>
            </a:pPr>
            <a:endParaRPr lang="en-US" dirty="0">
              <a:latin typeface="Arial" pitchFamily="34" charset="0"/>
              <a:cs typeface="Arial" pitchFamily="34" charset="0"/>
            </a:endParaRPr>
          </a:p>
          <a:p>
            <a:pPr marL="342898" indent="-342898"/>
            <a:r>
              <a:rPr lang="en-US" b="1" dirty="0">
                <a:latin typeface="Arial" pitchFamily="34" charset="0"/>
                <a:cs typeface="Arial" pitchFamily="34" charset="0"/>
              </a:rPr>
              <a:t>Communication</a:t>
            </a:r>
            <a:r>
              <a:rPr lang="en-US" b="1" dirty="0" smtClean="0">
                <a:latin typeface="Arial" pitchFamily="34" charset="0"/>
                <a:cs typeface="Arial" pitchFamily="34" charset="0"/>
              </a:rPr>
              <a:t>: </a:t>
            </a:r>
            <a:endParaRPr lang="en-US" dirty="0">
              <a:latin typeface="Arial" pitchFamily="34" charset="0"/>
              <a:cs typeface="Arial" pitchFamily="34" charset="0"/>
            </a:endParaRPr>
          </a:p>
          <a:p>
            <a:pPr marL="342898" indent="-342898"/>
            <a:r>
              <a:rPr lang="en-US" b="1" dirty="0">
                <a:latin typeface="Arial" pitchFamily="34" charset="0"/>
                <a:cs typeface="Arial" pitchFamily="34" charset="0"/>
              </a:rPr>
              <a:t>Meeting supervisor: </a:t>
            </a:r>
            <a:r>
              <a:rPr lang="en-US" i="1" dirty="0">
                <a:latin typeface="Arial" pitchFamily="34" charset="0"/>
                <a:cs typeface="Arial" pitchFamily="34" charset="0"/>
              </a:rPr>
              <a:t>once a week</a:t>
            </a:r>
          </a:p>
          <a:p>
            <a:pPr marL="342898" indent="-342898"/>
            <a:r>
              <a:rPr lang="en-US" b="1" dirty="0">
                <a:latin typeface="Arial" pitchFamily="34" charset="0"/>
                <a:cs typeface="Arial" pitchFamily="34" charset="0"/>
              </a:rPr>
              <a:t>Team building: </a:t>
            </a:r>
            <a:r>
              <a:rPr lang="en-US" i="1" dirty="0">
                <a:latin typeface="Arial" pitchFamily="34" charset="0"/>
                <a:cs typeface="Arial" pitchFamily="34" charset="0"/>
              </a:rPr>
              <a:t>once a month</a:t>
            </a:r>
          </a:p>
          <a:p>
            <a:pPr marL="0" indent="0">
              <a:buNone/>
            </a:pPr>
            <a:endParaRPr lang="vi-VN" dirty="0"/>
          </a:p>
        </p:txBody>
      </p:sp>
      <p:pic>
        <p:nvPicPr>
          <p:cNvPr id="4" name="Picture 4" descr="http://scm-l3.technorati.com/11/02/27/27973/GMail-Logo.png"/>
          <p:cNvPicPr>
            <a:picLocks noChangeAspect="1" noChangeArrowheads="1"/>
          </p:cNvPicPr>
          <p:nvPr/>
        </p:nvPicPr>
        <p:blipFill>
          <a:blip r:embed="rId3"/>
          <a:srcRect/>
          <a:stretch>
            <a:fillRect/>
          </a:stretch>
        </p:blipFill>
        <p:spPr bwMode="auto">
          <a:xfrm>
            <a:off x="8001000" y="3200352"/>
            <a:ext cx="777449" cy="777450"/>
          </a:xfrm>
          <a:prstGeom prst="rect">
            <a:avLst/>
          </a:prstGeom>
          <a:noFill/>
        </p:spPr>
      </p:pic>
      <p:pic>
        <p:nvPicPr>
          <p:cNvPr id="5" name="Picture 4" descr="skype.png"/>
          <p:cNvPicPr>
            <a:picLocks noChangeAspect="1"/>
          </p:cNvPicPr>
          <p:nvPr/>
        </p:nvPicPr>
        <p:blipFill>
          <a:blip r:embed="rId4"/>
          <a:stretch>
            <a:fillRect/>
          </a:stretch>
        </p:blipFill>
        <p:spPr>
          <a:xfrm>
            <a:off x="6875463" y="3200352"/>
            <a:ext cx="784999" cy="777450"/>
          </a:xfrm>
          <a:prstGeom prst="rect">
            <a:avLst/>
          </a:prstGeom>
        </p:spPr>
      </p:pic>
      <p:pic>
        <p:nvPicPr>
          <p:cNvPr id="6" name="Picture 5" descr="phone.png"/>
          <p:cNvPicPr>
            <a:picLocks noChangeAspect="1"/>
          </p:cNvPicPr>
          <p:nvPr/>
        </p:nvPicPr>
        <p:blipFill>
          <a:blip r:embed="rId5"/>
          <a:stretch>
            <a:fillRect/>
          </a:stretch>
        </p:blipFill>
        <p:spPr>
          <a:xfrm>
            <a:off x="6019440" y="3006333"/>
            <a:ext cx="742190" cy="1016511"/>
          </a:xfrm>
          <a:prstGeom prst="rect">
            <a:avLst/>
          </a:prstGeom>
        </p:spPr>
      </p:pic>
      <p:pic>
        <p:nvPicPr>
          <p:cNvPr id="8" name="Picture 6" descr="http://1.bp.blogspot.com/-eoE0nTkOMjI/T7YF6uQup3I/AAAAAAAAFYk/M2i2qxWxuZM/s640/tortoisesvn+free+download.png"/>
          <p:cNvPicPr>
            <a:picLocks noChangeAspect="1" noChangeArrowheads="1"/>
          </p:cNvPicPr>
          <p:nvPr/>
        </p:nvPicPr>
        <p:blipFill>
          <a:blip r:embed="rId6" cstate="print"/>
          <a:srcRect/>
          <a:stretch>
            <a:fillRect/>
          </a:stretch>
        </p:blipFill>
        <p:spPr bwMode="auto">
          <a:xfrm>
            <a:off x="8991600" y="3346646"/>
            <a:ext cx="1016000" cy="762000"/>
          </a:xfrm>
          <a:prstGeom prst="rect">
            <a:avLst/>
          </a:prstGeom>
          <a:noFill/>
        </p:spPr>
      </p:pic>
    </p:spTree>
    <p:extLst>
      <p:ext uri="{BB962C8B-B14F-4D97-AF65-F5344CB8AC3E}">
        <p14:creationId xmlns:p14="http://schemas.microsoft.com/office/powerpoint/2010/main" val="3243134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Project Management Plan</a:t>
            </a:r>
            <a:r>
              <a:rPr lang="en-US" dirty="0"/>
              <a:t/>
            </a:r>
            <a:br>
              <a:rPr lang="en-US" dirty="0"/>
            </a:br>
            <a:r>
              <a:rPr lang="en-US" sz="2700" dirty="0" smtClean="0"/>
              <a:t>Development </a:t>
            </a:r>
            <a:r>
              <a:rPr lang="en-US" sz="2700" dirty="0"/>
              <a:t>tools</a:t>
            </a:r>
            <a:endParaRPr lang="vi-VN" dirty="0"/>
          </a:p>
        </p:txBody>
      </p:sp>
      <p:sp>
        <p:nvSpPr>
          <p:cNvPr id="3" name="Content Placeholder 2"/>
          <p:cNvSpPr>
            <a:spLocks noGrp="1"/>
          </p:cNvSpPr>
          <p:nvPr>
            <p:ph idx="1"/>
          </p:nvPr>
        </p:nvSpPr>
        <p:spPr>
          <a:xfrm>
            <a:off x="1778000" y="1600200"/>
            <a:ext cx="8661400" cy="4953000"/>
          </a:xfrm>
        </p:spPr>
        <p:txBody>
          <a:bodyPr/>
          <a:lstStyle/>
          <a:p>
            <a:pPr marL="0" indent="0">
              <a:buNone/>
            </a:pPr>
            <a:endParaRPr lang="vi-VN" dirty="0"/>
          </a:p>
        </p:txBody>
      </p:sp>
      <p:sp>
        <p:nvSpPr>
          <p:cNvPr id="4" name="Content Placeholder 1"/>
          <p:cNvSpPr txBox="1">
            <a:spLocks/>
          </p:cNvSpPr>
          <p:nvPr/>
        </p:nvSpPr>
        <p:spPr>
          <a:xfrm>
            <a:off x="4251960" y="1738507"/>
            <a:ext cx="5971540" cy="9931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smtClean="0">
                <a:latin typeface="Arial" pitchFamily="34" charset="0"/>
                <a:cs typeface="Arial" pitchFamily="34" charset="0"/>
              </a:rPr>
              <a:t>Develop</a:t>
            </a:r>
            <a:r>
              <a:rPr lang="en-US" sz="1800" b="1" dirty="0">
                <a:latin typeface="Arial" pitchFamily="34" charset="0"/>
                <a:cs typeface="Arial" pitchFamily="34" charset="0"/>
              </a:rPr>
              <a:t>:</a:t>
            </a:r>
            <a:r>
              <a:rPr lang="en-US" sz="1800" dirty="0">
                <a:latin typeface="Arial" pitchFamily="34" charset="0"/>
                <a:cs typeface="Arial" pitchFamily="34" charset="0"/>
              </a:rPr>
              <a:t> Personal computers (Windows </a:t>
            </a:r>
            <a:r>
              <a:rPr lang="en-US" sz="1800" dirty="0" smtClean="0">
                <a:latin typeface="Arial" pitchFamily="34" charset="0"/>
                <a:cs typeface="Arial" pitchFamily="34" charset="0"/>
              </a:rPr>
              <a:t>8)</a:t>
            </a:r>
          </a:p>
          <a:p>
            <a:r>
              <a:rPr lang="en-US" sz="1800" b="1" dirty="0" smtClean="0">
                <a:latin typeface="Arial" pitchFamily="34" charset="0"/>
                <a:cs typeface="Arial" pitchFamily="34" charset="0"/>
              </a:rPr>
              <a:t>Test</a:t>
            </a:r>
            <a:r>
              <a:rPr lang="en-US" sz="1800" b="1" dirty="0">
                <a:latin typeface="Arial" pitchFamily="34" charset="0"/>
                <a:cs typeface="Arial" pitchFamily="34" charset="0"/>
              </a:rPr>
              <a:t>: </a:t>
            </a:r>
            <a:r>
              <a:rPr lang="en-US" sz="1800" dirty="0">
                <a:latin typeface="Arial" pitchFamily="34" charset="0"/>
                <a:cs typeface="Arial" pitchFamily="34" charset="0"/>
              </a:rPr>
              <a:t>Personal computers, </a:t>
            </a:r>
            <a:r>
              <a:rPr lang="en-US" sz="1800" dirty="0" smtClean="0">
                <a:latin typeface="Arial" pitchFamily="34" charset="0"/>
                <a:cs typeface="Arial" pitchFamily="34" charset="0"/>
              </a:rPr>
              <a:t>Server</a:t>
            </a:r>
          </a:p>
          <a:p>
            <a:r>
              <a:rPr lang="en-US" sz="1800" b="1" dirty="0" smtClean="0">
                <a:latin typeface="Arial" pitchFamily="34" charset="0"/>
                <a:cs typeface="Arial" pitchFamily="34" charset="0"/>
              </a:rPr>
              <a:t>Device </a:t>
            </a:r>
            <a:r>
              <a:rPr lang="en-US" sz="1800" b="1" dirty="0">
                <a:latin typeface="Arial" pitchFamily="34" charset="0"/>
                <a:cs typeface="Arial" pitchFamily="34" charset="0"/>
              </a:rPr>
              <a:t>: </a:t>
            </a:r>
            <a:r>
              <a:rPr lang="en-US" sz="1800" dirty="0">
                <a:latin typeface="Arial" pitchFamily="34" charset="0"/>
                <a:cs typeface="Arial" pitchFamily="34" charset="0"/>
              </a:rPr>
              <a:t>Nexus 7</a:t>
            </a:r>
            <a:endParaRPr lang="en-US" sz="1800" b="1" dirty="0">
              <a:latin typeface="Arial" pitchFamily="34" charset="0"/>
              <a:cs typeface="Arial" pitchFamily="34" charset="0"/>
            </a:endParaRPr>
          </a:p>
        </p:txBody>
      </p:sp>
      <p:sp>
        <p:nvSpPr>
          <p:cNvPr id="5" name="Slide Number Placeholder 2"/>
          <p:cNvSpPr>
            <a:spLocks noGrp="1"/>
          </p:cNvSpPr>
          <p:nvPr>
            <p:ph type="sldNum" sz="quarter" idx="12"/>
          </p:nvPr>
        </p:nvSpPr>
        <p:spPr>
          <a:xfrm>
            <a:off x="8290560" y="6356362"/>
            <a:ext cx="2133600" cy="365125"/>
          </a:xfrm>
        </p:spPr>
        <p:txBody>
          <a:bodyPr/>
          <a:lstStyle/>
          <a:p>
            <a:fld id="{2B3BF674-2183-A94D-A5BD-DC960E4E6BEC}" type="slidenum">
              <a:rPr lang="en-US" smtClean="0"/>
              <a:pPr/>
              <a:t>16</a:t>
            </a:fld>
            <a:endParaRPr lang="en-US"/>
          </a:p>
        </p:txBody>
      </p:sp>
      <p:sp>
        <p:nvSpPr>
          <p:cNvPr id="6" name="Content Placeholder 3"/>
          <p:cNvSpPr txBox="1">
            <a:spLocks/>
          </p:cNvSpPr>
          <p:nvPr/>
        </p:nvSpPr>
        <p:spPr>
          <a:xfrm>
            <a:off x="4251960" y="3144272"/>
            <a:ext cx="5971540" cy="3200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latin typeface="Arial" pitchFamily="34" charset="0"/>
                <a:cs typeface="Arial" pitchFamily="34" charset="0"/>
              </a:rPr>
              <a:t>File manage</a:t>
            </a:r>
            <a:r>
              <a:rPr lang="en-US" sz="1800" dirty="0">
                <a:latin typeface="Arial" pitchFamily="34" charset="0"/>
                <a:cs typeface="Arial" pitchFamily="34" charset="0"/>
              </a:rPr>
              <a:t>: TortoiseSVN 1.7.12, Build 24070</a:t>
            </a:r>
          </a:p>
          <a:p>
            <a:r>
              <a:rPr lang="en-US" sz="1800" b="1" dirty="0">
                <a:latin typeface="Arial" pitchFamily="34" charset="0"/>
                <a:cs typeface="Arial" pitchFamily="34" charset="0"/>
              </a:rPr>
              <a:t>Code manage</a:t>
            </a:r>
            <a:r>
              <a:rPr lang="en-US" sz="1800" dirty="0">
                <a:latin typeface="Arial" pitchFamily="34" charset="0"/>
                <a:cs typeface="Arial" pitchFamily="34" charset="0"/>
              </a:rPr>
              <a:t>: TortoiseSVN 1.7.12, Build 24070 (</a:t>
            </a:r>
            <a:r>
              <a:rPr lang="en-US" sz="1800" i="1" dirty="0" smtClean="0">
                <a:latin typeface="Arial" pitchFamily="34" charset="0"/>
                <a:cs typeface="Arial" pitchFamily="34" charset="0"/>
              </a:rPr>
              <a:t>Bitbucket.org</a:t>
            </a:r>
            <a:r>
              <a:rPr lang="en-US" sz="1800" dirty="0" smtClean="0">
                <a:latin typeface="Arial" pitchFamily="34" charset="0"/>
                <a:cs typeface="Arial" pitchFamily="34" charset="0"/>
              </a:rPr>
              <a:t>)</a:t>
            </a:r>
          </a:p>
          <a:p>
            <a:r>
              <a:rPr lang="en-US" sz="1800" b="1" dirty="0" smtClean="0">
                <a:latin typeface="Arial" pitchFamily="34" charset="0"/>
                <a:cs typeface="Arial" pitchFamily="34" charset="0"/>
              </a:rPr>
              <a:t>Document</a:t>
            </a:r>
            <a:r>
              <a:rPr lang="en-US" sz="1800" dirty="0">
                <a:latin typeface="Arial" pitchFamily="34" charset="0"/>
                <a:cs typeface="Arial" pitchFamily="34" charset="0"/>
              </a:rPr>
              <a:t>: Microsoft Office Word 2013, Microsoft Office Excel 2013, Microsoft Project Management 2013</a:t>
            </a:r>
          </a:p>
          <a:p>
            <a:r>
              <a:rPr lang="en-US" sz="1800" b="1" dirty="0">
                <a:latin typeface="Arial" pitchFamily="34" charset="0"/>
                <a:cs typeface="Arial" pitchFamily="34" charset="0"/>
              </a:rPr>
              <a:t>Code: </a:t>
            </a:r>
            <a:r>
              <a:rPr lang="en-US" sz="1800" dirty="0" smtClean="0">
                <a:latin typeface="Arial" pitchFamily="34" charset="0"/>
                <a:cs typeface="Arial" pitchFamily="34" charset="0"/>
              </a:rPr>
              <a:t>Notepad</a:t>
            </a:r>
            <a:r>
              <a:rPr lang="en-US" sz="1800" dirty="0">
                <a:latin typeface="Arial" pitchFamily="34" charset="0"/>
                <a:cs typeface="Arial" pitchFamily="34" charset="0"/>
              </a:rPr>
              <a:t>++ 5.9.8, JDK 1.7, </a:t>
            </a: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VisualStudio</a:t>
            </a:r>
            <a:r>
              <a:rPr lang="en-US" sz="1800" dirty="0" smtClean="0">
                <a:latin typeface="Arial" pitchFamily="34" charset="0"/>
                <a:cs typeface="Arial" pitchFamily="34" charset="0"/>
              </a:rPr>
              <a:t> 2013</a:t>
            </a:r>
            <a:endParaRPr lang="en-US" sz="1800" dirty="0">
              <a:latin typeface="Arial" pitchFamily="34" charset="0"/>
              <a:cs typeface="Arial" pitchFamily="34" charset="0"/>
            </a:endParaRPr>
          </a:p>
          <a:p>
            <a:r>
              <a:rPr lang="en-US" sz="1800" b="1" dirty="0">
                <a:latin typeface="Arial" pitchFamily="34" charset="0"/>
                <a:cs typeface="Arial" pitchFamily="34" charset="0"/>
              </a:rPr>
              <a:t>Design: </a:t>
            </a:r>
            <a:r>
              <a:rPr lang="en-US" sz="1800" dirty="0">
                <a:latin typeface="Arial" pitchFamily="34" charset="0"/>
                <a:cs typeface="Arial" pitchFamily="34" charset="0"/>
              </a:rPr>
              <a:t>Enterprise Microsoft Office Visio 2013, </a:t>
            </a:r>
            <a:r>
              <a:rPr lang="en-US" sz="1800" dirty="0" err="1">
                <a:latin typeface="Arial" pitchFamily="34" charset="0"/>
                <a:cs typeface="Arial" pitchFamily="34" charset="0"/>
              </a:rPr>
              <a:t>Astah</a:t>
            </a:r>
            <a:r>
              <a:rPr lang="en-US" sz="1800" dirty="0">
                <a:latin typeface="Arial" pitchFamily="34" charset="0"/>
                <a:cs typeface="Arial" pitchFamily="34" charset="0"/>
              </a:rPr>
              <a:t> 6.4.1</a:t>
            </a:r>
          </a:p>
          <a:p>
            <a:r>
              <a:rPr lang="en-US" sz="1800" b="1" dirty="0">
                <a:latin typeface="Arial" pitchFamily="34" charset="0"/>
                <a:cs typeface="Arial" pitchFamily="34" charset="0"/>
              </a:rPr>
              <a:t>Running and test: Android </a:t>
            </a:r>
            <a:r>
              <a:rPr lang="en-US" sz="1800" b="1" dirty="0" smtClean="0">
                <a:latin typeface="Arial" pitchFamily="34" charset="0"/>
                <a:cs typeface="Arial" pitchFamily="34" charset="0"/>
              </a:rPr>
              <a:t>4.3</a:t>
            </a:r>
            <a:endParaRPr lang="en-US" sz="1800" b="1" dirty="0">
              <a:latin typeface="Arial" pitchFamily="34" charset="0"/>
              <a:cs typeface="Arial" pitchFamily="34" charset="0"/>
            </a:endParaRPr>
          </a:p>
        </p:txBody>
      </p:sp>
      <p:sp>
        <p:nvSpPr>
          <p:cNvPr id="7" name="Rounded Rectangle 6"/>
          <p:cNvSpPr/>
          <p:nvPr/>
        </p:nvSpPr>
        <p:spPr>
          <a:xfrm>
            <a:off x="1778000" y="1747521"/>
            <a:ext cx="2336800" cy="67310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tabLst>
                <a:tab pos="401636" algn="l"/>
              </a:tabLst>
            </a:pPr>
            <a:r>
              <a:rPr lang="en-US">
                <a:solidFill>
                  <a:schemeClr val="bg1">
                    <a:lumMod val="50000"/>
                  </a:schemeClr>
                </a:solidFill>
                <a:latin typeface="Museo 500" pitchFamily="50" charset="0"/>
              </a:rPr>
              <a:t>Hardware</a:t>
            </a:r>
            <a:endParaRPr lang="en-US" b="1">
              <a:solidFill>
                <a:schemeClr val="bg1">
                  <a:lumMod val="50000"/>
                </a:schemeClr>
              </a:solidFill>
              <a:latin typeface="Museo 500" pitchFamily="50" charset="0"/>
            </a:endParaRPr>
          </a:p>
        </p:txBody>
      </p:sp>
      <p:sp>
        <p:nvSpPr>
          <p:cNvPr id="8" name="Rounded Rectangle 7"/>
          <p:cNvSpPr/>
          <p:nvPr/>
        </p:nvSpPr>
        <p:spPr>
          <a:xfrm>
            <a:off x="1778000" y="3153286"/>
            <a:ext cx="2336800" cy="67310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tabLst>
                <a:tab pos="401636" algn="l"/>
              </a:tabLst>
            </a:pPr>
            <a:r>
              <a:rPr lang="en-US" dirty="0">
                <a:solidFill>
                  <a:schemeClr val="bg1">
                    <a:lumMod val="50000"/>
                  </a:schemeClr>
                </a:solidFill>
                <a:latin typeface="Museo 500" pitchFamily="50" charset="0"/>
              </a:rPr>
              <a:t>Software</a:t>
            </a:r>
            <a:endParaRPr lang="en-US" b="1" dirty="0">
              <a:solidFill>
                <a:schemeClr val="bg1">
                  <a:lumMod val="50000"/>
                </a:schemeClr>
              </a:solidFill>
              <a:latin typeface="Museo 500" pitchFamily="50" charset="0"/>
            </a:endParaRPr>
          </a:p>
        </p:txBody>
      </p:sp>
    </p:spTree>
    <p:extLst>
      <p:ext uri="{BB962C8B-B14F-4D97-AF65-F5344CB8AC3E}">
        <p14:creationId xmlns:p14="http://schemas.microsoft.com/office/powerpoint/2010/main" val="994127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Management Plan</a:t>
            </a:r>
            <a:br>
              <a:rPr lang="en-US" dirty="0"/>
            </a:br>
            <a:r>
              <a:rPr lang="en-US" sz="3600" dirty="0"/>
              <a:t>techniques</a:t>
            </a:r>
            <a:endParaRPr lang="vi-VN" dirty="0"/>
          </a:p>
        </p:txBody>
      </p:sp>
      <p:pic>
        <p:nvPicPr>
          <p:cNvPr id="4" name="Picture 2" descr="http://techiedan.com/wp-content/uploads/2011/03/java-7.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414615" y="2206897"/>
            <a:ext cx="1690688" cy="1234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1" name="Picture 3" descr="C:\Users\anhnv01800\Desktop\SM\Wip\7_Users\anhnv\ảnh slide\mssq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452" y="1828800"/>
            <a:ext cx="2019300" cy="12585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objectaid.net/header.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180437"/>
            <a:ext cx="3356119" cy="8002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olbybrownphotography.com/assets/cs6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49955" y="5029200"/>
            <a:ext cx="890179" cy="11459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612" y="4800600"/>
            <a:ext cx="3454400" cy="9525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0033" y="3310513"/>
            <a:ext cx="1343025" cy="134302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1933344"/>
            <a:ext cx="2035400" cy="1225311"/>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1462" y="3373733"/>
            <a:ext cx="3102883" cy="1746867"/>
          </a:xfrm>
          <a:prstGeom prst="rect">
            <a:avLst/>
          </a:prstGeom>
        </p:spPr>
      </p:pic>
    </p:spTree>
    <p:extLst>
      <p:ext uri="{BB962C8B-B14F-4D97-AF65-F5344CB8AC3E}">
        <p14:creationId xmlns:p14="http://schemas.microsoft.com/office/powerpoint/2010/main" val="183811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Management Plan</a:t>
            </a:r>
            <a:r>
              <a:rPr lang="en-US" sz="4000" dirty="0"/>
              <a:t/>
            </a:r>
            <a:br>
              <a:rPr lang="en-US" sz="4000" dirty="0"/>
            </a:br>
            <a:r>
              <a:rPr lang="en-US" sz="3600" dirty="0"/>
              <a:t>WBS</a:t>
            </a:r>
            <a:endParaRPr lang="vi-VN" dirty="0"/>
          </a:p>
        </p:txBody>
      </p:sp>
      <p:pic>
        <p:nvPicPr>
          <p:cNvPr id="4" name="Content Placeholder 3" descr="C:\Users\SonDT\AppData\Local\Microsoft\Windows\INetCache\Content.Word\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7050" y="1417638"/>
            <a:ext cx="6057900" cy="5440362"/>
          </a:xfrm>
          <a:prstGeom prst="rect">
            <a:avLst/>
          </a:prstGeom>
          <a:noFill/>
          <a:ln>
            <a:noFill/>
          </a:ln>
        </p:spPr>
      </p:pic>
    </p:spTree>
    <p:extLst>
      <p:ext uri="{BB962C8B-B14F-4D97-AF65-F5344CB8AC3E}">
        <p14:creationId xmlns:p14="http://schemas.microsoft.com/office/powerpoint/2010/main" val="2471646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Management Plan</a:t>
            </a:r>
            <a:r>
              <a:rPr lang="en-US" sz="4000" dirty="0"/>
              <a:t/>
            </a:r>
            <a:br>
              <a:rPr lang="en-US" sz="4000" dirty="0"/>
            </a:br>
            <a:r>
              <a:rPr lang="en-US" sz="3600" dirty="0"/>
              <a:t>WBS</a:t>
            </a:r>
            <a:endParaRPr lang="vi-VN" dirty="0"/>
          </a:p>
        </p:txBody>
      </p:sp>
      <p:pic>
        <p:nvPicPr>
          <p:cNvPr id="4" name="Content Placeholder 3" descr="C:\Users\SonDT\AppData\Local\Microsoft\Windows\INetCache\Content.Word\2.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600201"/>
            <a:ext cx="5486400" cy="4525963"/>
          </a:xfrm>
          <a:prstGeom prst="rect">
            <a:avLst/>
          </a:prstGeom>
          <a:noFill/>
          <a:ln>
            <a:noFill/>
          </a:ln>
        </p:spPr>
      </p:pic>
    </p:spTree>
    <p:extLst>
      <p:ext uri="{BB962C8B-B14F-4D97-AF65-F5344CB8AC3E}">
        <p14:creationId xmlns:p14="http://schemas.microsoft.com/office/powerpoint/2010/main" val="2882535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DuyTQ01676</a:t>
            </a:r>
          </a:p>
          <a:p>
            <a:r>
              <a:rPr lang="en-US" dirty="0" smtClean="0"/>
              <a:t>HaiBH01508</a:t>
            </a:r>
          </a:p>
          <a:p>
            <a:r>
              <a:rPr lang="en-US" dirty="0" smtClean="0"/>
              <a:t>TrungNT01523</a:t>
            </a:r>
          </a:p>
          <a:p>
            <a:r>
              <a:rPr lang="en-US" dirty="0" smtClean="0"/>
              <a:t>SonDT01630</a:t>
            </a:r>
          </a:p>
          <a:p>
            <a:r>
              <a:rPr lang="en-US" dirty="0" smtClean="0"/>
              <a:t>AnhNV01800</a:t>
            </a:r>
          </a:p>
        </p:txBody>
      </p:sp>
    </p:spTree>
    <p:extLst>
      <p:ext uri="{BB962C8B-B14F-4D97-AF65-F5344CB8AC3E}">
        <p14:creationId xmlns:p14="http://schemas.microsoft.com/office/powerpoint/2010/main" val="3808343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dirty="0"/>
          </a:p>
        </p:txBody>
      </p:sp>
      <p:sp>
        <p:nvSpPr>
          <p:cNvPr id="4" name="Slide Number Placeholder 2"/>
          <p:cNvSpPr>
            <a:spLocks noGrp="1"/>
          </p:cNvSpPr>
          <p:nvPr>
            <p:ph type="sldNum" sz="quarter" idx="12"/>
          </p:nvPr>
        </p:nvSpPr>
        <p:spPr>
          <a:xfrm>
            <a:off x="8290560" y="6356362"/>
            <a:ext cx="2133600" cy="365125"/>
          </a:xfrm>
        </p:spPr>
        <p:txBody>
          <a:bodyPr/>
          <a:lstStyle/>
          <a:p>
            <a:fld id="{2B3BF674-2183-A94D-A5BD-DC960E4E6BEC}" type="slidenum">
              <a:rPr lang="en-US" smtClean="0"/>
              <a:pPr/>
              <a:t>20</a:t>
            </a:fld>
            <a:endParaRPr lang="en-US"/>
          </a:p>
        </p:txBody>
      </p:sp>
      <p:sp>
        <p:nvSpPr>
          <p:cNvPr id="5" name="Content Placeholder 3"/>
          <p:cNvSpPr txBox="1">
            <a:spLocks/>
          </p:cNvSpPr>
          <p:nvPr/>
        </p:nvSpPr>
        <p:spPr>
          <a:xfrm>
            <a:off x="5900422" y="4344851"/>
            <a:ext cx="4546601" cy="129032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Arial" pitchFamily="34" charset="0"/>
                <a:cs typeface="Arial" pitchFamily="34" charset="0"/>
              </a:rPr>
              <a:t>- Implement task in parallel</a:t>
            </a:r>
            <a:br>
              <a:rPr lang="en-US" sz="1800" dirty="0">
                <a:latin typeface="Arial" pitchFamily="34" charset="0"/>
                <a:cs typeface="Arial" pitchFamily="34" charset="0"/>
              </a:rPr>
            </a:br>
            <a:r>
              <a:rPr lang="en-US" sz="1800" dirty="0">
                <a:latin typeface="Arial" pitchFamily="34" charset="0"/>
                <a:cs typeface="Arial" pitchFamily="34" charset="0"/>
              </a:rPr>
              <a:t>- Overtime to push progress faster</a:t>
            </a:r>
          </a:p>
        </p:txBody>
      </p:sp>
      <p:sp>
        <p:nvSpPr>
          <p:cNvPr id="6" name="Title 4"/>
          <p:cNvSpPr txBox="1">
            <a:spLocks/>
          </p:cNvSpPr>
          <p:nvPr/>
        </p:nvSpPr>
        <p:spPr>
          <a:xfrm>
            <a:off x="3671673" y="116978"/>
            <a:ext cx="478301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a:t>Project Risk Management</a:t>
            </a:r>
            <a:endParaRPr lang="en-US" sz="2000" dirty="0"/>
          </a:p>
        </p:txBody>
      </p:sp>
      <p:sp>
        <p:nvSpPr>
          <p:cNvPr id="7" name="Rounded Rectangle 6"/>
          <p:cNvSpPr/>
          <p:nvPr/>
        </p:nvSpPr>
        <p:spPr>
          <a:xfrm>
            <a:off x="2725422" y="3663882"/>
            <a:ext cx="2667000" cy="83058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tabLst>
                <a:tab pos="401636" algn="l"/>
              </a:tabLst>
            </a:pPr>
            <a:r>
              <a:rPr lang="en-US" b="1">
                <a:solidFill>
                  <a:schemeClr val="bg1">
                    <a:lumMod val="50000"/>
                  </a:schemeClr>
                </a:solidFill>
                <a:latin typeface="Museo 500" pitchFamily="50" charset="0"/>
              </a:rPr>
              <a:t>Under estimate of project time</a:t>
            </a:r>
          </a:p>
        </p:txBody>
      </p:sp>
      <p:sp>
        <p:nvSpPr>
          <p:cNvPr id="8" name="Rounded Rectangle 7"/>
          <p:cNvSpPr/>
          <p:nvPr/>
        </p:nvSpPr>
        <p:spPr>
          <a:xfrm>
            <a:off x="2725422" y="1619160"/>
            <a:ext cx="2667000" cy="800421"/>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tabLst>
                <a:tab pos="401636" algn="l"/>
              </a:tabLst>
            </a:pPr>
            <a:r>
              <a:rPr lang="en-US" b="1">
                <a:solidFill>
                  <a:schemeClr val="bg1">
                    <a:lumMod val="50000"/>
                  </a:schemeClr>
                </a:solidFill>
                <a:latin typeface="Museo 500" pitchFamily="50" charset="0"/>
              </a:rPr>
              <a:t>New technical is hard to learn</a:t>
            </a:r>
          </a:p>
        </p:txBody>
      </p:sp>
      <p:sp>
        <p:nvSpPr>
          <p:cNvPr id="9" name="Content Placeholder 12"/>
          <p:cNvSpPr txBox="1">
            <a:spLocks/>
          </p:cNvSpPr>
          <p:nvPr/>
        </p:nvSpPr>
        <p:spPr>
          <a:xfrm>
            <a:off x="5900421" y="2203024"/>
            <a:ext cx="4559300" cy="20320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t">
              <a:buNone/>
            </a:pPr>
            <a:r>
              <a:rPr lang="en-US" dirty="0"/>
              <a:t>- Create detail plan for each project’s phase</a:t>
            </a:r>
            <a:br>
              <a:rPr lang="en-US" dirty="0"/>
            </a:br>
            <a:r>
              <a:rPr lang="en-US" dirty="0"/>
              <a:t>- Breakdown project to some milestone releases.</a:t>
            </a:r>
            <a:br>
              <a:rPr lang="en-US" dirty="0"/>
            </a:br>
            <a:r>
              <a:rPr lang="en-US" dirty="0"/>
              <a:t>- Main function development is higher priority</a:t>
            </a:r>
            <a:br>
              <a:rPr lang="en-US" dirty="0"/>
            </a:br>
            <a:r>
              <a:rPr lang="en-US" dirty="0"/>
              <a:t>- Get the team more involved. Get early feedback</a:t>
            </a:r>
          </a:p>
        </p:txBody>
      </p:sp>
      <p:grpSp>
        <p:nvGrpSpPr>
          <p:cNvPr id="10" name="Group 9"/>
          <p:cNvGrpSpPr/>
          <p:nvPr/>
        </p:nvGrpSpPr>
        <p:grpSpPr>
          <a:xfrm>
            <a:off x="5900421" y="1780680"/>
            <a:ext cx="3502662" cy="2461395"/>
            <a:chOff x="4757420" y="1780678"/>
            <a:chExt cx="3502662" cy="2461395"/>
          </a:xfrm>
        </p:grpSpPr>
        <p:sp>
          <p:nvSpPr>
            <p:cNvPr id="11" name="Rounded Rectangle 10"/>
            <p:cNvSpPr/>
            <p:nvPr/>
          </p:nvSpPr>
          <p:spPr>
            <a:xfrm>
              <a:off x="4757420" y="1780678"/>
              <a:ext cx="3459480" cy="477382"/>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en-US" b="1" dirty="0">
                  <a:solidFill>
                    <a:schemeClr val="bg1">
                      <a:lumMod val="50000"/>
                    </a:schemeClr>
                  </a:solidFill>
                  <a:latin typeface="Museo 500" pitchFamily="50" charset="0"/>
                </a:rPr>
                <a:t>Avoidance Plan</a:t>
              </a:r>
            </a:p>
          </p:txBody>
        </p:sp>
        <p:sp>
          <p:nvSpPr>
            <p:cNvPr id="12" name="Rounded Rectangle 11"/>
            <p:cNvSpPr/>
            <p:nvPr/>
          </p:nvSpPr>
          <p:spPr>
            <a:xfrm>
              <a:off x="4800602" y="3764691"/>
              <a:ext cx="3459480" cy="477382"/>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ctr"/>
              <a:r>
                <a:rPr lang="en-US" b="1" dirty="0">
                  <a:solidFill>
                    <a:schemeClr val="bg1">
                      <a:lumMod val="50000"/>
                    </a:schemeClr>
                  </a:solidFill>
                  <a:latin typeface="Museo 500" pitchFamily="50" charset="0"/>
                </a:rPr>
                <a:t>Contigency Plan</a:t>
              </a:r>
            </a:p>
          </p:txBody>
        </p:sp>
      </p:grpSp>
      <p:sp>
        <p:nvSpPr>
          <p:cNvPr id="13" name="Chevron 12"/>
          <p:cNvSpPr/>
          <p:nvPr/>
        </p:nvSpPr>
        <p:spPr>
          <a:xfrm>
            <a:off x="5510537" y="3764692"/>
            <a:ext cx="233680" cy="477382"/>
          </a:xfrm>
          <a:prstGeom prst="chevron">
            <a:avLst>
              <a:gd name="adj" fmla="val 72869"/>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4" name="Group 13"/>
          <p:cNvGrpSpPr/>
          <p:nvPr/>
        </p:nvGrpSpPr>
        <p:grpSpPr>
          <a:xfrm>
            <a:off x="5510537" y="1780680"/>
            <a:ext cx="4970780" cy="3748719"/>
            <a:chOff x="4427221" y="1878513"/>
            <a:chExt cx="4970780" cy="3748719"/>
          </a:xfrm>
        </p:grpSpPr>
        <p:sp>
          <p:nvSpPr>
            <p:cNvPr id="15" name="Chevron 14"/>
            <p:cNvSpPr/>
            <p:nvPr/>
          </p:nvSpPr>
          <p:spPr>
            <a:xfrm>
              <a:off x="4427221" y="1878513"/>
              <a:ext cx="233680" cy="477382"/>
            </a:xfrm>
            <a:prstGeom prst="chevron">
              <a:avLst>
                <a:gd name="adj" fmla="val 72869"/>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ontent Placeholder 3"/>
            <p:cNvSpPr txBox="1">
              <a:spLocks/>
            </p:cNvSpPr>
            <p:nvPr/>
          </p:nvSpPr>
          <p:spPr>
            <a:xfrm>
              <a:off x="4851401" y="4336912"/>
              <a:ext cx="4546600" cy="1290320"/>
            </a:xfrm>
            <a:prstGeom prst="rect">
              <a:avLst/>
            </a:prstGeom>
          </p:spPr>
          <p:txBody>
            <a:bodyPr vert="horz" lIns="91440" tIns="45720" rIns="91440" bIns="45720" rtlCol="0">
              <a:normAutofit/>
            </a:bodyPr>
            <a:lstStyle/>
            <a:p>
              <a:pPr lvl="0">
                <a:lnSpc>
                  <a:spcPct val="150000"/>
                </a:lnSpc>
                <a:spcBef>
                  <a:spcPct val="20000"/>
                </a:spcBef>
              </a:pPr>
              <a:r>
                <a:rPr lang="en-US" dirty="0">
                  <a:latin typeface="Arial" panose="020B0604020202020204" pitchFamily="34" charset="0"/>
                  <a:cs typeface="Arial" panose="020B0604020202020204" pitchFamily="34" charset="0"/>
                </a:rPr>
                <a:t>Ask for advice from supervisor and experienced instructors</a:t>
              </a:r>
            </a:p>
          </p:txBody>
        </p:sp>
        <p:sp>
          <p:nvSpPr>
            <p:cNvPr id="17" name="Content Placeholder 12"/>
            <p:cNvSpPr txBox="1">
              <a:spLocks/>
            </p:cNvSpPr>
            <p:nvPr/>
          </p:nvSpPr>
          <p:spPr>
            <a:xfrm>
              <a:off x="4751173" y="2380567"/>
              <a:ext cx="4559300" cy="2032000"/>
            </a:xfrm>
            <a:prstGeom prst="rect">
              <a:avLst/>
            </a:prstGeom>
          </p:spPr>
          <p:txBody>
            <a:bodyPr vert="horz" lIns="91440" tIns="45720" rIns="91440" bIns="45720" rtlCol="0">
              <a:normAutofit/>
            </a:bodyPr>
            <a:lstStyle/>
            <a:p>
              <a:r>
                <a:rPr lang="en-US" dirty="0">
                  <a:latin typeface="Arial" panose="020B0604020202020204" pitchFamily="34" charset="0"/>
                  <a:cs typeface="Arial" panose="020B0604020202020204" pitchFamily="34" charset="0"/>
                </a:rPr>
                <a:t>-Read document and find solution before implement phase</a:t>
              </a:r>
            </a:p>
            <a:p>
              <a:r>
                <a:rPr lang="en-US" dirty="0">
                  <a:latin typeface="Arial" panose="020B0604020202020204" pitchFamily="34" charset="0"/>
                  <a:cs typeface="Arial" panose="020B0604020202020204" pitchFamily="34" charset="0"/>
                </a:rPr>
                <a:t>-Running pilot project and build sample application </a:t>
              </a:r>
            </a:p>
          </p:txBody>
        </p:sp>
      </p:grpSp>
    </p:spTree>
    <p:extLst>
      <p:ext uri="{BB962C8B-B14F-4D97-AF65-F5344CB8AC3E}">
        <p14:creationId xmlns:p14="http://schemas.microsoft.com/office/powerpoint/2010/main" val="174457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200"/>
                                        <p:tgtEl>
                                          <p:spTgt spid="14"/>
                                        </p:tgtEl>
                                      </p:cBhvr>
                                    </p:animEffect>
                                    <p:set>
                                      <p:cBhvr>
                                        <p:cTn id="18" dur="1" fill="hold">
                                          <p:stCondLst>
                                            <p:cond delay="199"/>
                                          </p:stCondLst>
                                        </p:cTn>
                                        <p:tgtEl>
                                          <p:spTgt spid="14"/>
                                        </p:tgtEl>
                                        <p:attrNameLst>
                                          <p:attrName>style.visibility</p:attrName>
                                        </p:attrNameLst>
                                      </p:cBhvr>
                                      <p:to>
                                        <p:strVal val="hidden"/>
                                      </p:to>
                                    </p:set>
                                  </p:childTnLst>
                                </p:cTn>
                              </p:par>
                            </p:childTnLst>
                          </p:cTn>
                        </p:par>
                        <p:par>
                          <p:cTn id="19" fill="hold">
                            <p:stCondLst>
                              <p:cond delay="2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P spid="8" grpId="0" animBg="1"/>
      <p:bldP spid="9" grpId="0" build="p"/>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Management Plan</a:t>
            </a:r>
            <a:br>
              <a:rPr lang="en-US" dirty="0"/>
            </a:br>
            <a:r>
              <a:rPr lang="en-US" sz="3200" dirty="0"/>
              <a:t>Directory structure</a:t>
            </a:r>
            <a:r>
              <a:rPr lang="vi-VN" sz="3200" dirty="0"/>
              <a:t/>
            </a:r>
            <a:br>
              <a:rPr lang="vi-VN" sz="3200" dirty="0"/>
            </a:br>
            <a:endParaRPr lang="vi-V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7081758"/>
              </p:ext>
            </p:extLst>
          </p:nvPr>
        </p:nvGraphicFramePr>
        <p:xfrm>
          <a:off x="1981200" y="1066800"/>
          <a:ext cx="8153400" cy="5666994"/>
        </p:xfrm>
        <a:graphic>
          <a:graphicData uri="http://schemas.openxmlformats.org/drawingml/2006/table">
            <a:tbl>
              <a:tblPr firstRow="1" bandRow="1">
                <a:tableStyleId>{5C22544A-7EE6-4342-B048-85BDC9FD1C3A}</a:tableStyleId>
              </a:tblPr>
              <a:tblGrid>
                <a:gridCol w="2717800"/>
                <a:gridCol w="2692400"/>
                <a:gridCol w="2743200"/>
              </a:tblGrid>
              <a:tr h="349250">
                <a:tc>
                  <a:txBody>
                    <a:bodyPr/>
                    <a:lstStyle/>
                    <a:p>
                      <a:pPr>
                        <a:lnSpc>
                          <a:spcPct val="115000"/>
                        </a:lnSpc>
                        <a:spcAft>
                          <a:spcPts val="0"/>
                        </a:spcAft>
                      </a:pPr>
                      <a:r>
                        <a:rPr lang="en-US" sz="1800" dirty="0">
                          <a:effectLst/>
                          <a:latin typeface="Times New Roman"/>
                          <a:ea typeface="Arial"/>
                          <a:cs typeface="Times New Roman"/>
                        </a:rPr>
                        <a:t>Main Folder </a:t>
                      </a:r>
                      <a:endParaRPr lang="vi-VN" sz="1800" dirty="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Sub Folder </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Purpose</a:t>
                      </a:r>
                      <a:endParaRPr lang="vi-VN" sz="1800">
                        <a:effectLst/>
                        <a:latin typeface="Arial"/>
                        <a:ea typeface="Arial"/>
                        <a:cs typeface="Times New Roman"/>
                      </a:endParaRPr>
                    </a:p>
                  </a:txBody>
                  <a:tcPr marL="68580" marR="68580" marT="0" marB="0"/>
                </a:tc>
              </a:tr>
              <a:tr h="349250">
                <a:tc>
                  <a:txBody>
                    <a:bodyPr/>
                    <a:lstStyle/>
                    <a:p>
                      <a:pPr>
                        <a:lnSpc>
                          <a:spcPct val="115000"/>
                        </a:lnSpc>
                        <a:spcAft>
                          <a:spcPts val="0"/>
                        </a:spcAft>
                      </a:pPr>
                      <a:r>
                        <a:rPr lang="en-US" sz="1800">
                          <a:effectLst/>
                          <a:latin typeface="Times New Roman"/>
                          <a:ea typeface="Arial"/>
                          <a:cs typeface="Times New Roman"/>
                        </a:rPr>
                        <a:t>Archive</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 </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To Released version of application</a:t>
                      </a:r>
                      <a:endParaRPr lang="vi-VN" sz="1800">
                        <a:effectLst/>
                        <a:latin typeface="Arial"/>
                        <a:ea typeface="Arial"/>
                        <a:cs typeface="Times New Roman"/>
                      </a:endParaRPr>
                    </a:p>
                  </a:txBody>
                  <a:tcPr marL="68580" marR="68580" marT="0" marB="0"/>
                </a:tc>
              </a:tr>
              <a:tr h="349250">
                <a:tc>
                  <a:txBody>
                    <a:bodyPr/>
                    <a:lstStyle/>
                    <a:p>
                      <a:pPr>
                        <a:lnSpc>
                          <a:spcPct val="115000"/>
                        </a:lnSpc>
                        <a:spcAft>
                          <a:spcPts val="0"/>
                        </a:spcAft>
                      </a:pPr>
                      <a:r>
                        <a:rPr lang="en-US" sz="1800">
                          <a:effectLst/>
                          <a:latin typeface="Times New Roman"/>
                          <a:ea typeface="Arial"/>
                          <a:cs typeface="Times New Roman"/>
                        </a:rPr>
                        <a:t>Audit</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 </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Store and work with Process/Product Review</a:t>
                      </a:r>
                      <a:endParaRPr lang="vi-VN" sz="1800">
                        <a:effectLst/>
                        <a:latin typeface="Arial"/>
                        <a:ea typeface="Arial"/>
                        <a:cs typeface="Times New Roman"/>
                      </a:endParaRPr>
                    </a:p>
                  </a:txBody>
                  <a:tcPr marL="68580" marR="68580" marT="0" marB="0"/>
                </a:tc>
              </a:tr>
              <a:tr h="349250">
                <a:tc>
                  <a:txBody>
                    <a:bodyPr/>
                    <a:lstStyle/>
                    <a:p>
                      <a:pPr>
                        <a:lnSpc>
                          <a:spcPct val="115000"/>
                        </a:lnSpc>
                        <a:spcAft>
                          <a:spcPts val="0"/>
                        </a:spcAft>
                      </a:pPr>
                      <a:r>
                        <a:rPr lang="en-US" sz="1800">
                          <a:effectLst/>
                          <a:latin typeface="Times New Roman"/>
                          <a:ea typeface="Arial"/>
                          <a:cs typeface="Times New Roman"/>
                        </a:rPr>
                        <a:t>Final</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 </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Store final version of application</a:t>
                      </a:r>
                      <a:endParaRPr lang="vi-VN" sz="1800">
                        <a:effectLst/>
                        <a:latin typeface="Arial"/>
                        <a:ea typeface="Arial"/>
                        <a:cs typeface="Times New Roman"/>
                      </a:endParaRPr>
                    </a:p>
                  </a:txBody>
                  <a:tcPr marL="68580" marR="68580" marT="0" marB="0"/>
                </a:tc>
              </a:tr>
              <a:tr h="349250">
                <a:tc rowSpan="2">
                  <a:txBody>
                    <a:bodyPr/>
                    <a:lstStyle/>
                    <a:p>
                      <a:pPr>
                        <a:lnSpc>
                          <a:spcPct val="115000"/>
                        </a:lnSpc>
                        <a:spcAft>
                          <a:spcPts val="0"/>
                        </a:spcAft>
                      </a:pPr>
                      <a:r>
                        <a:rPr lang="en-US" sz="1800" dirty="0">
                          <a:effectLst/>
                          <a:latin typeface="Times New Roman"/>
                          <a:ea typeface="Arial"/>
                          <a:cs typeface="Times New Roman"/>
                        </a:rPr>
                        <a:t>Reference </a:t>
                      </a:r>
                      <a:endParaRPr lang="vi-VN" sz="1800" dirty="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Guide</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Store Guidelines</a:t>
                      </a:r>
                      <a:endParaRPr lang="vi-VN" sz="1800">
                        <a:effectLst/>
                        <a:latin typeface="Arial"/>
                        <a:ea typeface="Arial"/>
                        <a:cs typeface="Times New Roman"/>
                      </a:endParaRPr>
                    </a:p>
                  </a:txBody>
                  <a:tcPr marL="68580" marR="68580" marT="0" marB="0"/>
                </a:tc>
              </a:tr>
              <a:tr h="349250">
                <a:tc vMerge="1">
                  <a:txBody>
                    <a:bodyPr/>
                    <a:lstStyle/>
                    <a:p>
                      <a:endParaRPr lang="vi-VN"/>
                    </a:p>
                  </a:txBody>
                  <a:tcPr/>
                </a:tc>
                <a:tc>
                  <a:txBody>
                    <a:bodyPr/>
                    <a:lstStyle/>
                    <a:p>
                      <a:pPr>
                        <a:lnSpc>
                          <a:spcPct val="115000"/>
                        </a:lnSpc>
                        <a:spcAft>
                          <a:spcPts val="0"/>
                        </a:spcAft>
                      </a:pPr>
                      <a:r>
                        <a:rPr lang="en-US" sz="1800">
                          <a:effectLst/>
                          <a:latin typeface="Times New Roman"/>
                          <a:ea typeface="Arial"/>
                          <a:cs typeface="Times New Roman"/>
                        </a:rPr>
                        <a:t>Template</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Store Template</a:t>
                      </a:r>
                      <a:endParaRPr lang="vi-VN" sz="1800">
                        <a:effectLst/>
                        <a:latin typeface="Arial"/>
                        <a:ea typeface="Arial"/>
                        <a:cs typeface="Times New Roman"/>
                      </a:endParaRPr>
                    </a:p>
                  </a:txBody>
                  <a:tcPr marL="68580" marR="68580" marT="0" marB="0"/>
                </a:tc>
              </a:tr>
              <a:tr h="349250">
                <a:tc rowSpan="7">
                  <a:txBody>
                    <a:bodyPr/>
                    <a:lstStyle/>
                    <a:p>
                      <a:pPr>
                        <a:lnSpc>
                          <a:spcPct val="115000"/>
                        </a:lnSpc>
                        <a:spcAft>
                          <a:spcPts val="0"/>
                        </a:spcAft>
                      </a:pPr>
                      <a:r>
                        <a:rPr lang="en-US" sz="1800">
                          <a:effectLst/>
                          <a:latin typeface="Times New Roman"/>
                          <a:ea typeface="Arial"/>
                          <a:cs typeface="Times New Roman"/>
                        </a:rPr>
                        <a:t>Wip</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Document</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Store SRS, SAD, Test….</a:t>
                      </a:r>
                      <a:endParaRPr lang="vi-VN" sz="1800">
                        <a:effectLst/>
                        <a:latin typeface="Arial"/>
                        <a:ea typeface="Arial"/>
                        <a:cs typeface="Times New Roman"/>
                      </a:endParaRPr>
                    </a:p>
                  </a:txBody>
                  <a:tcPr marL="68580" marR="68580" marT="0" marB="0"/>
                </a:tc>
              </a:tr>
              <a:tr h="349250">
                <a:tc vMerge="1">
                  <a:txBody>
                    <a:bodyPr/>
                    <a:lstStyle/>
                    <a:p>
                      <a:endParaRPr lang="vi-VN"/>
                    </a:p>
                  </a:txBody>
                  <a:tcPr/>
                </a:tc>
                <a:tc>
                  <a:txBody>
                    <a:bodyPr/>
                    <a:lstStyle/>
                    <a:p>
                      <a:pPr>
                        <a:lnSpc>
                          <a:spcPct val="115000"/>
                        </a:lnSpc>
                        <a:spcAft>
                          <a:spcPts val="0"/>
                        </a:spcAft>
                      </a:pPr>
                      <a:r>
                        <a:rPr lang="en-US" sz="1800">
                          <a:effectLst/>
                          <a:latin typeface="Times New Roman"/>
                          <a:ea typeface="Arial"/>
                          <a:cs typeface="Times New Roman"/>
                        </a:rPr>
                        <a:t>Plan</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Store SPM, project plan, task list, schedule</a:t>
                      </a:r>
                      <a:endParaRPr lang="vi-VN" sz="1800">
                        <a:effectLst/>
                        <a:latin typeface="Arial"/>
                        <a:ea typeface="Arial"/>
                        <a:cs typeface="Times New Roman"/>
                      </a:endParaRPr>
                    </a:p>
                  </a:txBody>
                  <a:tcPr marL="68580" marR="68580" marT="0" marB="0"/>
                </a:tc>
              </a:tr>
              <a:tr h="349250">
                <a:tc vMerge="1">
                  <a:txBody>
                    <a:bodyPr/>
                    <a:lstStyle/>
                    <a:p>
                      <a:endParaRPr lang="vi-VN"/>
                    </a:p>
                  </a:txBody>
                  <a:tcPr/>
                </a:tc>
                <a:tc>
                  <a:txBody>
                    <a:bodyPr/>
                    <a:lstStyle/>
                    <a:p>
                      <a:pPr>
                        <a:lnSpc>
                          <a:spcPct val="115000"/>
                        </a:lnSpc>
                        <a:spcAft>
                          <a:spcPts val="0"/>
                        </a:spcAft>
                      </a:pPr>
                      <a:r>
                        <a:rPr lang="en-US" sz="1800">
                          <a:effectLst/>
                          <a:latin typeface="Times New Roman"/>
                          <a:ea typeface="Arial"/>
                          <a:cs typeface="Times New Roman"/>
                        </a:rPr>
                        <a:t>Source Code</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Store Source code</a:t>
                      </a:r>
                      <a:endParaRPr lang="vi-VN" sz="1800">
                        <a:effectLst/>
                        <a:latin typeface="Arial"/>
                        <a:ea typeface="Arial"/>
                        <a:cs typeface="Times New Roman"/>
                      </a:endParaRPr>
                    </a:p>
                  </a:txBody>
                  <a:tcPr marL="68580" marR="68580" marT="0" marB="0"/>
                </a:tc>
              </a:tr>
              <a:tr h="349250">
                <a:tc vMerge="1">
                  <a:txBody>
                    <a:bodyPr/>
                    <a:lstStyle/>
                    <a:p>
                      <a:endParaRPr lang="vi-VN"/>
                    </a:p>
                  </a:txBody>
                  <a:tcPr/>
                </a:tc>
                <a:tc>
                  <a:txBody>
                    <a:bodyPr/>
                    <a:lstStyle/>
                    <a:p>
                      <a:pPr>
                        <a:lnSpc>
                          <a:spcPct val="115000"/>
                        </a:lnSpc>
                        <a:spcAft>
                          <a:spcPts val="0"/>
                        </a:spcAft>
                      </a:pPr>
                      <a:r>
                        <a:rPr lang="en-US" sz="1800">
                          <a:effectLst/>
                          <a:latin typeface="Times New Roman"/>
                          <a:ea typeface="Arial"/>
                          <a:cs typeface="Times New Roman"/>
                        </a:rPr>
                        <a:t>Daily Report</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Store Daily Report</a:t>
                      </a:r>
                      <a:endParaRPr lang="vi-VN" sz="1800">
                        <a:effectLst/>
                        <a:latin typeface="Arial"/>
                        <a:ea typeface="Arial"/>
                        <a:cs typeface="Times New Roman"/>
                      </a:endParaRPr>
                    </a:p>
                  </a:txBody>
                  <a:tcPr marL="68580" marR="68580" marT="0" marB="0"/>
                </a:tc>
              </a:tr>
              <a:tr h="349250">
                <a:tc vMerge="1">
                  <a:txBody>
                    <a:bodyPr/>
                    <a:lstStyle/>
                    <a:p>
                      <a:endParaRPr lang="vi-VN"/>
                    </a:p>
                  </a:txBody>
                  <a:tcPr/>
                </a:tc>
                <a:tc>
                  <a:txBody>
                    <a:bodyPr/>
                    <a:lstStyle/>
                    <a:p>
                      <a:pPr>
                        <a:lnSpc>
                          <a:spcPct val="115000"/>
                        </a:lnSpc>
                        <a:spcAft>
                          <a:spcPts val="0"/>
                        </a:spcAft>
                      </a:pPr>
                      <a:r>
                        <a:rPr lang="en-US" sz="1800">
                          <a:effectLst/>
                          <a:latin typeface="Times New Roman"/>
                          <a:ea typeface="Arial"/>
                          <a:cs typeface="Times New Roman"/>
                        </a:rPr>
                        <a:t>Meeting minutes </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Store meeting minutes</a:t>
                      </a:r>
                      <a:endParaRPr lang="vi-VN" sz="1800">
                        <a:effectLst/>
                        <a:latin typeface="Arial"/>
                        <a:ea typeface="Arial"/>
                        <a:cs typeface="Times New Roman"/>
                      </a:endParaRPr>
                    </a:p>
                  </a:txBody>
                  <a:tcPr marL="68580" marR="68580" marT="0" marB="0"/>
                </a:tc>
              </a:tr>
              <a:tr h="349250">
                <a:tc vMerge="1">
                  <a:txBody>
                    <a:bodyPr/>
                    <a:lstStyle/>
                    <a:p>
                      <a:endParaRPr lang="vi-VN"/>
                    </a:p>
                  </a:txBody>
                  <a:tcPr/>
                </a:tc>
                <a:tc>
                  <a:txBody>
                    <a:bodyPr/>
                    <a:lstStyle/>
                    <a:p>
                      <a:pPr>
                        <a:lnSpc>
                          <a:spcPct val="115000"/>
                        </a:lnSpc>
                        <a:spcAft>
                          <a:spcPts val="0"/>
                        </a:spcAft>
                      </a:pPr>
                      <a:r>
                        <a:rPr lang="en-US" sz="1800">
                          <a:effectLst/>
                          <a:latin typeface="Times New Roman"/>
                          <a:ea typeface="Arial"/>
                          <a:cs typeface="Times New Roman"/>
                        </a:rPr>
                        <a:t>Q&amp;A</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a:effectLst/>
                          <a:latin typeface="Times New Roman"/>
                          <a:ea typeface="Arial"/>
                          <a:cs typeface="Times New Roman"/>
                        </a:rPr>
                        <a:t>Store Q&amp;A of member</a:t>
                      </a:r>
                      <a:endParaRPr lang="vi-VN" sz="1800">
                        <a:effectLst/>
                        <a:latin typeface="Arial"/>
                        <a:ea typeface="Arial"/>
                        <a:cs typeface="Times New Roman"/>
                      </a:endParaRPr>
                    </a:p>
                  </a:txBody>
                  <a:tcPr marL="68580" marR="68580" marT="0" marB="0"/>
                </a:tc>
              </a:tr>
              <a:tr h="349250">
                <a:tc vMerge="1">
                  <a:txBody>
                    <a:bodyPr/>
                    <a:lstStyle/>
                    <a:p>
                      <a:endParaRPr lang="vi-VN"/>
                    </a:p>
                  </a:txBody>
                  <a:tcPr/>
                </a:tc>
                <a:tc>
                  <a:txBody>
                    <a:bodyPr/>
                    <a:lstStyle/>
                    <a:p>
                      <a:pPr>
                        <a:lnSpc>
                          <a:spcPct val="115000"/>
                        </a:lnSpc>
                        <a:spcAft>
                          <a:spcPts val="0"/>
                        </a:spcAft>
                      </a:pPr>
                      <a:r>
                        <a:rPr lang="en-US" sz="1800">
                          <a:effectLst/>
                          <a:latin typeface="Times New Roman"/>
                          <a:ea typeface="Arial"/>
                          <a:cs typeface="Times New Roman"/>
                        </a:rPr>
                        <a:t>User</a:t>
                      </a:r>
                      <a:endParaRPr lang="vi-VN" sz="1800">
                        <a:effectLst/>
                        <a:latin typeface="Arial"/>
                        <a:ea typeface="Arial"/>
                        <a:cs typeface="Times New Roman"/>
                      </a:endParaRPr>
                    </a:p>
                  </a:txBody>
                  <a:tcPr marL="68580" marR="68580" marT="0" marB="0"/>
                </a:tc>
                <a:tc>
                  <a:txBody>
                    <a:bodyPr/>
                    <a:lstStyle/>
                    <a:p>
                      <a:pPr>
                        <a:lnSpc>
                          <a:spcPct val="115000"/>
                        </a:lnSpc>
                        <a:spcAft>
                          <a:spcPts val="0"/>
                        </a:spcAft>
                      </a:pPr>
                      <a:r>
                        <a:rPr lang="en-US" sz="1800" dirty="0">
                          <a:effectLst/>
                          <a:latin typeface="Times New Roman"/>
                          <a:ea typeface="Arial"/>
                          <a:cs typeface="Times New Roman"/>
                        </a:rPr>
                        <a:t>Store User folder and file</a:t>
                      </a:r>
                      <a:endParaRPr lang="vi-VN" sz="1800" dirty="0">
                        <a:effectLst/>
                        <a:latin typeface="Arial"/>
                        <a:ea typeface="Arial"/>
                        <a:cs typeface="Times New Roman"/>
                      </a:endParaRPr>
                    </a:p>
                  </a:txBody>
                  <a:tcPr marL="68580" marR="68580" marT="0" marB="0"/>
                </a:tc>
              </a:tr>
            </a:tbl>
          </a:graphicData>
        </a:graphic>
      </p:graphicFrame>
    </p:spTree>
    <p:extLst>
      <p:ext uri="{BB962C8B-B14F-4D97-AF65-F5344CB8AC3E}">
        <p14:creationId xmlns:p14="http://schemas.microsoft.com/office/powerpoint/2010/main" val="3089994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Management Plan</a:t>
            </a:r>
            <a:br>
              <a:rPr lang="en-US" dirty="0"/>
            </a:br>
            <a:r>
              <a:rPr lang="en-US" sz="3200" dirty="0"/>
              <a:t>Directory structure</a:t>
            </a:r>
            <a:r>
              <a:rPr lang="vi-VN" sz="3200" dirty="0"/>
              <a:t/>
            </a:r>
            <a:br>
              <a:rPr lang="vi-VN" sz="3200" dirty="0"/>
            </a:br>
            <a:endParaRPr lang="vi-VN"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617926"/>
            <a:ext cx="7315200" cy="422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114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rial" panose="020B0604020202020204" pitchFamily="34" charset="0"/>
                <a:cs typeface="Arial" panose="020B0604020202020204" pitchFamily="34" charset="0"/>
              </a:rPr>
              <a:t>Requirement Specification</a:t>
            </a:r>
            <a:endParaRPr lang="en-US" sz="4000" dirty="0">
              <a:latin typeface="Arial" panose="020B0604020202020204" pitchFamily="34" charset="0"/>
              <a:cs typeface="Arial" panose="020B0604020202020204" pitchFamily="34" charset="0"/>
            </a:endParaRPr>
          </a:p>
        </p:txBody>
      </p:sp>
      <p:sp>
        <p:nvSpPr>
          <p:cNvPr id="4" name="Rounded Rectangle 3"/>
          <p:cNvSpPr/>
          <p:nvPr/>
        </p:nvSpPr>
        <p:spPr>
          <a:xfrm>
            <a:off x="609600" y="1752600"/>
            <a:ext cx="3352800" cy="1143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Smart Menu</a:t>
            </a:r>
            <a:endParaRPr lang="en-US" dirty="0"/>
          </a:p>
        </p:txBody>
      </p:sp>
      <p:sp>
        <p:nvSpPr>
          <p:cNvPr id="5" name="Rounded Rectangle 4"/>
          <p:cNvSpPr/>
          <p:nvPr/>
        </p:nvSpPr>
        <p:spPr>
          <a:xfrm>
            <a:off x="4419600" y="1752600"/>
            <a:ext cx="3352800" cy="1143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Smart Waiter</a:t>
            </a:r>
            <a:endParaRPr lang="en-US" dirty="0"/>
          </a:p>
        </p:txBody>
      </p:sp>
      <p:sp>
        <p:nvSpPr>
          <p:cNvPr id="6" name="Rounded Rectangle 5"/>
          <p:cNvSpPr/>
          <p:nvPr/>
        </p:nvSpPr>
        <p:spPr>
          <a:xfrm>
            <a:off x="8229600" y="1752600"/>
            <a:ext cx="3352800" cy="11430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Smart Manage</a:t>
            </a:r>
            <a:endParaRPr lang="en-US" dirty="0"/>
          </a:p>
        </p:txBody>
      </p:sp>
      <p:sp>
        <p:nvSpPr>
          <p:cNvPr id="7" name="TextBox 6"/>
          <p:cNvSpPr txBox="1"/>
          <p:nvPr/>
        </p:nvSpPr>
        <p:spPr>
          <a:xfrm>
            <a:off x="573504" y="3230562"/>
            <a:ext cx="3388895" cy="1200329"/>
          </a:xfrm>
          <a:prstGeom prst="rect">
            <a:avLst/>
          </a:prstGeom>
          <a:noFill/>
        </p:spPr>
        <p:txBody>
          <a:bodyPr wrap="square" rtlCol="0">
            <a:spAutoFit/>
          </a:bodyPr>
          <a:lstStyle/>
          <a:p>
            <a:pPr marL="342900" indent="-342900">
              <a:buAutoNum type="arabicPeriod"/>
            </a:pPr>
            <a:r>
              <a:rPr lang="en-US" dirty="0" smtClean="0"/>
              <a:t>View food information</a:t>
            </a:r>
          </a:p>
          <a:p>
            <a:pPr marL="342900" indent="-342900">
              <a:buAutoNum type="arabicPeriod"/>
            </a:pPr>
            <a:r>
              <a:rPr lang="en-US" dirty="0" smtClean="0"/>
              <a:t>Add food to order</a:t>
            </a:r>
          </a:p>
          <a:p>
            <a:pPr marL="342900" indent="-342900">
              <a:buAutoNum type="arabicPeriod"/>
            </a:pPr>
            <a:r>
              <a:rPr lang="en-US" dirty="0" smtClean="0"/>
              <a:t>Submit order</a:t>
            </a:r>
          </a:p>
          <a:p>
            <a:pPr marL="342900" indent="-342900">
              <a:buAutoNum type="arabicPeriod"/>
            </a:pPr>
            <a:r>
              <a:rPr lang="en-US" dirty="0" smtClean="0"/>
              <a:t>Send feedback</a:t>
            </a:r>
            <a:endParaRPr lang="en-US" dirty="0"/>
          </a:p>
        </p:txBody>
      </p:sp>
      <p:sp>
        <p:nvSpPr>
          <p:cNvPr id="8" name="TextBox 7"/>
          <p:cNvSpPr txBox="1"/>
          <p:nvPr/>
        </p:nvSpPr>
        <p:spPr>
          <a:xfrm>
            <a:off x="4455694" y="3230562"/>
            <a:ext cx="3316706" cy="646331"/>
          </a:xfrm>
          <a:prstGeom prst="rect">
            <a:avLst/>
          </a:prstGeom>
          <a:noFill/>
        </p:spPr>
        <p:txBody>
          <a:bodyPr wrap="square" rtlCol="0">
            <a:spAutoFit/>
          </a:bodyPr>
          <a:lstStyle/>
          <a:p>
            <a:pPr marL="342900" indent="-342900">
              <a:buAutoNum type="arabicPeriod"/>
            </a:pPr>
            <a:r>
              <a:rPr lang="en-US" dirty="0" smtClean="0"/>
              <a:t>View order by table</a:t>
            </a:r>
          </a:p>
          <a:p>
            <a:pPr marL="342900" indent="-342900">
              <a:buAutoNum type="arabicPeriod"/>
            </a:pPr>
            <a:r>
              <a:rPr lang="en-US" dirty="0" smtClean="0"/>
              <a:t>Change food status</a:t>
            </a:r>
            <a:endParaRPr lang="en-US" dirty="0"/>
          </a:p>
        </p:txBody>
      </p:sp>
      <p:sp>
        <p:nvSpPr>
          <p:cNvPr id="9" name="TextBox 8"/>
          <p:cNvSpPr txBox="1"/>
          <p:nvPr/>
        </p:nvSpPr>
        <p:spPr>
          <a:xfrm>
            <a:off x="8229600" y="3230562"/>
            <a:ext cx="3352800" cy="1477328"/>
          </a:xfrm>
          <a:prstGeom prst="rect">
            <a:avLst/>
          </a:prstGeom>
          <a:noFill/>
        </p:spPr>
        <p:txBody>
          <a:bodyPr wrap="square" rtlCol="0">
            <a:spAutoFit/>
          </a:bodyPr>
          <a:lstStyle/>
          <a:p>
            <a:pPr marL="342900" indent="-342900">
              <a:buAutoNum type="arabicPeriod"/>
            </a:pPr>
            <a:r>
              <a:rPr lang="en-US" dirty="0" smtClean="0"/>
              <a:t>View table online</a:t>
            </a:r>
          </a:p>
          <a:p>
            <a:pPr marL="342900" indent="-342900">
              <a:buAutoNum type="arabicPeriod"/>
            </a:pPr>
            <a:r>
              <a:rPr lang="en-US" dirty="0" smtClean="0"/>
              <a:t>Manage food</a:t>
            </a:r>
          </a:p>
          <a:p>
            <a:pPr marL="342900" indent="-342900">
              <a:buAutoNum type="arabicPeriod"/>
            </a:pPr>
            <a:r>
              <a:rPr lang="en-US" dirty="0" smtClean="0"/>
              <a:t>Report </a:t>
            </a:r>
          </a:p>
          <a:p>
            <a:pPr marL="342900" indent="-342900">
              <a:buAutoNum type="arabicPeriod"/>
            </a:pPr>
            <a:r>
              <a:rPr lang="en-US" dirty="0" smtClean="0"/>
              <a:t>Feedback</a:t>
            </a:r>
          </a:p>
          <a:p>
            <a:pPr marL="342900" indent="-342900">
              <a:buAutoNum type="arabicPeriod"/>
            </a:pPr>
            <a:r>
              <a:rPr lang="en-US" dirty="0" smtClean="0"/>
              <a:t>Setting</a:t>
            </a:r>
            <a:endParaRPr lang="en-US" dirty="0"/>
          </a:p>
        </p:txBody>
      </p:sp>
    </p:spTree>
    <p:extLst>
      <p:ext uri="{BB962C8B-B14F-4D97-AF65-F5344CB8AC3E}">
        <p14:creationId xmlns:p14="http://schemas.microsoft.com/office/powerpoint/2010/main" val="3668864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62831"/>
            <a:ext cx="8229600" cy="1143000"/>
          </a:xfrm>
        </p:spPr>
        <p:txBody>
          <a:bodyPr>
            <a:normAutofit/>
          </a:bodyPr>
          <a:lstStyle/>
          <a:p>
            <a:r>
              <a:rPr lang="en-US" sz="3200" dirty="0">
                <a:latin typeface="Arial" pitchFamily="34" charset="0"/>
                <a:cs typeface="Arial" pitchFamily="34" charset="0"/>
              </a:rPr>
              <a:t>Requirement Specification</a:t>
            </a:r>
            <a:br>
              <a:rPr lang="en-US" sz="3200" dirty="0">
                <a:latin typeface="Arial" pitchFamily="34" charset="0"/>
                <a:cs typeface="Arial" pitchFamily="34" charset="0"/>
              </a:rPr>
            </a:br>
            <a:r>
              <a:rPr lang="en-US" sz="3200" dirty="0">
                <a:latin typeface="Arial" pitchFamily="34" charset="0"/>
                <a:cs typeface="Arial" pitchFamily="34" charset="0"/>
              </a:rPr>
              <a:t>Functional requirement</a:t>
            </a:r>
            <a:endParaRPr lang="vi-VN" sz="3200" dirty="0">
              <a:latin typeface="Arial" pitchFamily="34" charset="0"/>
              <a:cs typeface="Arial" pitchFamily="34" charset="0"/>
            </a:endParaRPr>
          </a:p>
        </p:txBody>
      </p:sp>
      <p:sp>
        <p:nvSpPr>
          <p:cNvPr id="14" name="Slide Number Placeholder 1"/>
          <p:cNvSpPr>
            <a:spLocks noGrp="1"/>
          </p:cNvSpPr>
          <p:nvPr>
            <p:ph type="sldNum" sz="quarter" idx="12"/>
          </p:nvPr>
        </p:nvSpPr>
        <p:spPr>
          <a:xfrm>
            <a:off x="8290560" y="6356362"/>
            <a:ext cx="2133600" cy="365125"/>
          </a:xfrm>
        </p:spPr>
        <p:txBody>
          <a:bodyPr/>
          <a:lstStyle/>
          <a:p>
            <a:fld id="{2B3BF674-2183-A94D-A5BD-DC960E4E6BEC}" type="slidenum">
              <a:rPr lang="en-US" smtClean="0"/>
              <a:pPr/>
              <a:t>24</a:t>
            </a:fld>
            <a:endParaRPr lang="en-US"/>
          </a:p>
        </p:txBody>
      </p:sp>
      <p:pic>
        <p:nvPicPr>
          <p:cNvPr id="5" name="Picture 4" descr="all menu"/>
          <p:cNvPicPr/>
          <p:nvPr/>
        </p:nvPicPr>
        <p:blipFill>
          <a:blip r:embed="rId2">
            <a:extLst>
              <a:ext uri="{28A0092B-C50C-407E-A947-70E740481C1C}">
                <a14:useLocalDpi xmlns:a14="http://schemas.microsoft.com/office/drawing/2010/main" val="0"/>
              </a:ext>
            </a:extLst>
          </a:blip>
          <a:srcRect/>
          <a:stretch>
            <a:fillRect/>
          </a:stretch>
        </p:blipFill>
        <p:spPr bwMode="auto">
          <a:xfrm>
            <a:off x="2037694" y="1572127"/>
            <a:ext cx="8116612" cy="4525963"/>
          </a:xfrm>
          <a:prstGeom prst="rect">
            <a:avLst/>
          </a:prstGeom>
          <a:noFill/>
          <a:ln>
            <a:noFill/>
          </a:ln>
        </p:spPr>
      </p:pic>
    </p:spTree>
    <p:extLst>
      <p:ext uri="{BB962C8B-B14F-4D97-AF65-F5344CB8AC3E}">
        <p14:creationId xmlns:p14="http://schemas.microsoft.com/office/powerpoint/2010/main" val="2985883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Requirement Specification</a:t>
            </a:r>
            <a:br>
              <a:rPr lang="en-US" dirty="0">
                <a:latin typeface="Arial" pitchFamily="34" charset="0"/>
                <a:cs typeface="Arial" pitchFamily="34" charset="0"/>
              </a:rPr>
            </a:br>
            <a:r>
              <a:rPr lang="en-US" dirty="0">
                <a:latin typeface="Arial" pitchFamily="34" charset="0"/>
                <a:cs typeface="Arial" pitchFamily="34" charset="0"/>
              </a:rPr>
              <a:t>Functional requirement</a:t>
            </a:r>
            <a:endParaRPr lang="vi-VN" dirty="0"/>
          </a:p>
        </p:txBody>
      </p:sp>
      <p:pic>
        <p:nvPicPr>
          <p:cNvPr id="4" name="Content Placeholder 3" descr="click remove button then add"/>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0244" y="1600201"/>
            <a:ext cx="8151513" cy="4525963"/>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819400"/>
            <a:ext cx="2209800" cy="88065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882621"/>
            <a:ext cx="2209800" cy="88065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0650" y="3982002"/>
            <a:ext cx="876300" cy="57585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721" y="4901861"/>
            <a:ext cx="1104900" cy="440329"/>
          </a:xfrm>
          <a:prstGeom prst="rect">
            <a:avLst/>
          </a:prstGeom>
        </p:spPr>
      </p:pic>
    </p:spTree>
    <p:extLst>
      <p:ext uri="{BB962C8B-B14F-4D97-AF65-F5344CB8AC3E}">
        <p14:creationId xmlns:p14="http://schemas.microsoft.com/office/powerpoint/2010/main" val="10595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Requirement Specification</a:t>
            </a:r>
            <a:br>
              <a:rPr lang="en-US" dirty="0">
                <a:latin typeface="Arial" pitchFamily="34" charset="0"/>
                <a:cs typeface="Arial" pitchFamily="34" charset="0"/>
              </a:rPr>
            </a:br>
            <a:r>
              <a:rPr lang="en-US" dirty="0">
                <a:latin typeface="Arial" pitchFamily="34" charset="0"/>
                <a:cs typeface="Arial" pitchFamily="34" charset="0"/>
              </a:rPr>
              <a:t>Functional requirement</a:t>
            </a:r>
            <a:endParaRPr lang="vi-V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572446"/>
            <a:ext cx="7503918" cy="4857018"/>
          </a:xfrm>
          <a:prstGeom prst="rect">
            <a:avLst/>
          </a:prstGeom>
        </p:spPr>
      </p:pic>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2584184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itchFamily="34" charset="0"/>
                <a:cs typeface="Arial" pitchFamily="34" charset="0"/>
              </a:rPr>
              <a:t>Requirement Specification</a:t>
            </a:r>
            <a:br>
              <a:rPr lang="en-US" dirty="0">
                <a:latin typeface="Arial" pitchFamily="34" charset="0"/>
                <a:cs typeface="Arial" pitchFamily="34" charset="0"/>
              </a:rPr>
            </a:br>
            <a:r>
              <a:rPr lang="en-US" sz="2700" dirty="0">
                <a:latin typeface="Arial" pitchFamily="34" charset="0"/>
                <a:cs typeface="Arial" pitchFamily="34" charset="0"/>
              </a:rPr>
              <a:t>Functional requirement</a:t>
            </a:r>
            <a:endParaRPr lang="vi-VN"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1520721"/>
            <a:ext cx="7115244" cy="4605443"/>
          </a:xfrm>
          <a:prstGeom prst="rect">
            <a:avLst/>
          </a:prstGeom>
        </p:spPr>
      </p:pic>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1747799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en-US"/>
          </a:p>
        </p:txBody>
      </p:sp>
      <p:pic>
        <p:nvPicPr>
          <p:cNvPr id="5" name="Picture 4" descr="Capture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1700" y="1636296"/>
            <a:ext cx="7848600" cy="4648199"/>
          </a:xfrm>
          <a:prstGeom prst="rect">
            <a:avLst/>
          </a:prstGeom>
          <a:noFill/>
          <a:ln>
            <a:noFill/>
          </a:ln>
        </p:spPr>
      </p:pic>
    </p:spTree>
    <p:extLst>
      <p:ext uri="{BB962C8B-B14F-4D97-AF65-F5344CB8AC3E}">
        <p14:creationId xmlns:p14="http://schemas.microsoft.com/office/powerpoint/2010/main" val="126683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Requirement Specification</a:t>
            </a:r>
            <a:br>
              <a:rPr lang="en-US" sz="3600" dirty="0"/>
            </a:br>
            <a:r>
              <a:rPr lang="en-US" sz="3600" dirty="0"/>
              <a:t>Non-</a:t>
            </a:r>
            <a:r>
              <a:rPr lang="en-US" sz="3600" dirty="0">
                <a:latin typeface="Arial" pitchFamily="34" charset="0"/>
                <a:cs typeface="Arial" pitchFamily="34" charset="0"/>
              </a:rPr>
              <a:t>functional requirement</a:t>
            </a:r>
            <a:endParaRPr lang="vi-VN" sz="3600" dirty="0"/>
          </a:p>
        </p:txBody>
      </p:sp>
      <p:sp>
        <p:nvSpPr>
          <p:cNvPr id="4" name="テキスト ボックス 12"/>
          <p:cNvSpPr txBox="1">
            <a:spLocks noGrp="1"/>
          </p:cNvSpPr>
          <p:nvPr>
            <p:ph idx="1"/>
          </p:nvPr>
        </p:nvSpPr>
        <p:spPr>
          <a:xfrm>
            <a:off x="2084614" y="1656249"/>
            <a:ext cx="4087586" cy="2271391"/>
          </a:xfrm>
          <a:prstGeom prst="rect">
            <a:avLst/>
          </a:prstGeom>
          <a:solidFill>
            <a:srgbClr val="6699FF"/>
          </a:solidFill>
        </p:spPr>
        <p:txBody>
          <a:bodyPr wrap="square" rtlCol="0">
            <a:spAutoFit/>
          </a:bodyPr>
          <a:lstStyle/>
          <a:p>
            <a:pPr marL="285750" indent="-285750">
              <a:lnSpc>
                <a:spcPct val="150000"/>
              </a:lnSpc>
              <a:buFont typeface="Wingdings" pitchFamily="2" charset="2"/>
              <a:buChar char="Ø"/>
            </a:pPr>
            <a:r>
              <a:rPr lang="en-US" sz="2400" b="1" dirty="0">
                <a:solidFill>
                  <a:schemeClr val="bg1"/>
                </a:solidFill>
              </a:rPr>
              <a:t>Usability</a:t>
            </a:r>
          </a:p>
          <a:p>
            <a:r>
              <a:rPr lang="en-US" sz="2400" dirty="0">
                <a:solidFill>
                  <a:schemeClr val="bg1"/>
                </a:solidFill>
              </a:rPr>
              <a:t>Easy to use</a:t>
            </a:r>
            <a:endParaRPr lang="vi-VN" sz="2400" dirty="0">
              <a:solidFill>
                <a:schemeClr val="bg1"/>
              </a:solidFill>
            </a:endParaRPr>
          </a:p>
          <a:p>
            <a:r>
              <a:rPr lang="en-US" sz="2400" dirty="0">
                <a:solidFill>
                  <a:schemeClr val="bg1"/>
                </a:solidFill>
              </a:rPr>
              <a:t>The interface should be elegant , simple and out-standing</a:t>
            </a:r>
            <a:endParaRPr lang="en-US" sz="2400" b="1" dirty="0">
              <a:solidFill>
                <a:schemeClr val="bg1"/>
              </a:solidFill>
            </a:endParaRPr>
          </a:p>
        </p:txBody>
      </p:sp>
      <p:sp>
        <p:nvSpPr>
          <p:cNvPr id="5" name="テキスト ボックス 12"/>
          <p:cNvSpPr txBox="1">
            <a:spLocks/>
          </p:cNvSpPr>
          <p:nvPr/>
        </p:nvSpPr>
        <p:spPr>
          <a:xfrm>
            <a:off x="6553200" y="1676401"/>
            <a:ext cx="3733800" cy="2529923"/>
          </a:xfrm>
          <a:prstGeom prst="rect">
            <a:avLst/>
          </a:prstGeom>
          <a:solidFill>
            <a:srgbClr val="6699FF"/>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50000"/>
              </a:lnSpc>
              <a:buFont typeface="Wingdings" pitchFamily="2" charset="2"/>
              <a:buChar char="Ø"/>
            </a:pPr>
            <a:r>
              <a:rPr lang="en-US" sz="2400" b="1" dirty="0">
                <a:solidFill>
                  <a:schemeClr val="bg1"/>
                </a:solidFill>
              </a:rPr>
              <a:t>Maintainability</a:t>
            </a:r>
          </a:p>
          <a:p>
            <a:pPr marL="798513" lvl="1" indent="-342900">
              <a:lnSpc>
                <a:spcPct val="150000"/>
              </a:lnSpc>
              <a:buFont typeface="Arial" pitchFamily="34" charset="0"/>
              <a:buChar char="•"/>
            </a:pPr>
            <a:r>
              <a:rPr lang="en-US" sz="2400" dirty="0">
                <a:solidFill>
                  <a:schemeClr val="bg1"/>
                </a:solidFill>
              </a:rPr>
              <a:t>Coding convention</a:t>
            </a:r>
          </a:p>
          <a:p>
            <a:pPr marL="798513" lvl="1" indent="-342900">
              <a:lnSpc>
                <a:spcPct val="150000"/>
              </a:lnSpc>
              <a:buFont typeface="Arial" pitchFamily="34" charset="0"/>
              <a:buChar char="•"/>
            </a:pPr>
            <a:r>
              <a:rPr lang="en-US" sz="2400" dirty="0">
                <a:solidFill>
                  <a:schemeClr val="bg1"/>
                </a:solidFill>
              </a:rPr>
              <a:t>Source structure</a:t>
            </a:r>
          </a:p>
          <a:p>
            <a:pPr marL="798513" lvl="1" indent="-342900">
              <a:lnSpc>
                <a:spcPct val="150000"/>
              </a:lnSpc>
              <a:buFont typeface="Arial" pitchFamily="34" charset="0"/>
              <a:buChar char="•"/>
            </a:pPr>
            <a:r>
              <a:rPr lang="en-US" sz="2400" dirty="0">
                <a:solidFill>
                  <a:schemeClr val="bg1"/>
                </a:solidFill>
              </a:rPr>
              <a:t>Error logging</a:t>
            </a:r>
          </a:p>
        </p:txBody>
      </p:sp>
      <p:sp>
        <p:nvSpPr>
          <p:cNvPr id="7" name="テキスト ボックス 12"/>
          <p:cNvSpPr txBox="1">
            <a:spLocks/>
          </p:cNvSpPr>
          <p:nvPr/>
        </p:nvSpPr>
        <p:spPr>
          <a:xfrm>
            <a:off x="2084614" y="4250873"/>
            <a:ext cx="4191000" cy="1458861"/>
          </a:xfrm>
          <a:prstGeom prst="rect">
            <a:avLst/>
          </a:prstGeom>
          <a:solidFill>
            <a:srgbClr val="6699FF"/>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50000"/>
              </a:lnSpc>
              <a:buFont typeface="Wingdings" pitchFamily="2" charset="2"/>
              <a:buChar char="Ø"/>
            </a:pPr>
            <a:r>
              <a:rPr lang="en-US" sz="2400" b="1" dirty="0" err="1">
                <a:solidFill>
                  <a:schemeClr val="bg1"/>
                </a:solidFill>
              </a:rPr>
              <a:t>Availiability</a:t>
            </a:r>
            <a:endParaRPr lang="en-US" sz="2400" b="1" dirty="0">
              <a:solidFill>
                <a:schemeClr val="bg1"/>
              </a:solidFill>
            </a:endParaRPr>
          </a:p>
          <a:p>
            <a:r>
              <a:rPr lang="en-US" sz="2400" dirty="0">
                <a:solidFill>
                  <a:schemeClr val="bg1"/>
                </a:solidFill>
              </a:rPr>
              <a:t>You can change device very easy</a:t>
            </a:r>
            <a:endParaRPr lang="vi-VN" sz="2400" dirty="0">
              <a:solidFill>
                <a:schemeClr val="bg1"/>
              </a:solidFill>
            </a:endParaRPr>
          </a:p>
        </p:txBody>
      </p:sp>
    </p:spTree>
    <p:extLst>
      <p:ext uri="{BB962C8B-B14F-4D97-AF65-F5344CB8AC3E}">
        <p14:creationId xmlns:p14="http://schemas.microsoft.com/office/powerpoint/2010/main" val="633753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60274" y="370474"/>
            <a:ext cx="3646305" cy="670275"/>
          </a:xfrm>
          <a:prstGeom prst="roundRect">
            <a:avLst>
              <a:gd name="adj" fmla="val 21429"/>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tabLst>
                <a:tab pos="401636" algn="l"/>
              </a:tabLst>
            </a:pPr>
            <a:r>
              <a:rPr lang="en-US" sz="4000" dirty="0" smtClean="0">
                <a:solidFill>
                  <a:schemeClr val="accent1"/>
                </a:solidFill>
                <a:latin typeface="+mj-lt"/>
              </a:rPr>
              <a:t>Content</a:t>
            </a:r>
            <a:endParaRPr lang="en-US" sz="4000" dirty="0">
              <a:solidFill>
                <a:schemeClr val="accent1"/>
              </a:solidFill>
              <a:latin typeface="+mj-lt"/>
            </a:endParaRPr>
          </a:p>
        </p:txBody>
      </p:sp>
      <p:grpSp>
        <p:nvGrpSpPr>
          <p:cNvPr id="5" name="Group 38"/>
          <p:cNvGrpSpPr/>
          <p:nvPr/>
        </p:nvGrpSpPr>
        <p:grpSpPr>
          <a:xfrm>
            <a:off x="4295761" y="1758336"/>
            <a:ext cx="3819547" cy="292364"/>
            <a:chOff x="4740253" y="2152036"/>
            <a:chExt cx="2159000" cy="426720"/>
          </a:xfrm>
        </p:grpSpPr>
        <p:sp>
          <p:nvSpPr>
            <p:cNvPr id="6" name="Rounded Rectangle 5"/>
            <p:cNvSpPr/>
            <p:nvPr/>
          </p:nvSpPr>
          <p:spPr>
            <a:xfrm>
              <a:off x="4740253" y="2152036"/>
              <a:ext cx="2006600" cy="42672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indent="3175" algn="ctr">
                <a:lnSpc>
                  <a:spcPts val="1500"/>
                </a:lnSpc>
                <a:spcBef>
                  <a:spcPct val="20000"/>
                </a:spcBef>
              </a:pPr>
              <a:r>
                <a:rPr lang="en-US" sz="1400" b="1" dirty="0">
                  <a:solidFill>
                    <a:schemeClr val="bg1">
                      <a:lumMod val="50000"/>
                    </a:schemeClr>
                  </a:solidFill>
                </a:rPr>
                <a:t>Project Background</a:t>
              </a:r>
            </a:p>
          </p:txBody>
        </p:sp>
        <p:sp>
          <p:nvSpPr>
            <p:cNvPr id="7" name="Isosceles Triangle 6"/>
            <p:cNvSpPr/>
            <p:nvPr/>
          </p:nvSpPr>
          <p:spPr>
            <a:xfrm rot="5400000">
              <a:off x="6718738" y="2273167"/>
              <a:ext cx="150823" cy="210207"/>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pPr>
              <a:endParaRPr lang="en-US" b="1"/>
            </a:p>
          </p:txBody>
        </p:sp>
      </p:grpSp>
      <p:grpSp>
        <p:nvGrpSpPr>
          <p:cNvPr id="8" name="Group 39"/>
          <p:cNvGrpSpPr/>
          <p:nvPr/>
        </p:nvGrpSpPr>
        <p:grpSpPr>
          <a:xfrm>
            <a:off x="4295761" y="2345535"/>
            <a:ext cx="3819547" cy="292364"/>
            <a:chOff x="4740253" y="2710836"/>
            <a:chExt cx="2159000" cy="426720"/>
          </a:xfrm>
        </p:grpSpPr>
        <p:sp>
          <p:nvSpPr>
            <p:cNvPr id="9" name="Rounded Rectangle 8"/>
            <p:cNvSpPr/>
            <p:nvPr/>
          </p:nvSpPr>
          <p:spPr>
            <a:xfrm>
              <a:off x="4740253" y="2710836"/>
              <a:ext cx="2006600" cy="42672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tabLst>
                  <a:tab pos="401636" algn="l"/>
                </a:tabLst>
              </a:pPr>
              <a:r>
                <a:rPr lang="en-US" sz="1400" b="1">
                  <a:solidFill>
                    <a:schemeClr val="bg1">
                      <a:lumMod val="50000"/>
                    </a:schemeClr>
                  </a:solidFill>
                </a:rPr>
                <a:t>Project Managemenr Plan</a:t>
              </a:r>
              <a:endParaRPr lang="en-US" sz="1400" b="1">
                <a:solidFill>
                  <a:schemeClr val="bg1">
                    <a:lumMod val="50000"/>
                  </a:schemeClr>
                </a:solidFill>
                <a:latin typeface="Museo 500" pitchFamily="50" charset="0"/>
              </a:endParaRPr>
            </a:p>
          </p:txBody>
        </p:sp>
        <p:sp>
          <p:nvSpPr>
            <p:cNvPr id="10" name="Isosceles Triangle 9"/>
            <p:cNvSpPr/>
            <p:nvPr/>
          </p:nvSpPr>
          <p:spPr>
            <a:xfrm rot="5400000">
              <a:off x="6718738" y="2801487"/>
              <a:ext cx="150823" cy="210207"/>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pPr>
              <a:endParaRPr lang="en-US" b="1"/>
            </a:p>
          </p:txBody>
        </p:sp>
      </p:grpSp>
      <p:grpSp>
        <p:nvGrpSpPr>
          <p:cNvPr id="11" name="Group 40"/>
          <p:cNvGrpSpPr/>
          <p:nvPr/>
        </p:nvGrpSpPr>
        <p:grpSpPr>
          <a:xfrm>
            <a:off x="4295761" y="2932734"/>
            <a:ext cx="3819547" cy="292364"/>
            <a:chOff x="4740253" y="3259476"/>
            <a:chExt cx="2159000" cy="426720"/>
          </a:xfrm>
        </p:grpSpPr>
        <p:sp>
          <p:nvSpPr>
            <p:cNvPr id="12" name="Rounded Rectangle 11"/>
            <p:cNvSpPr/>
            <p:nvPr/>
          </p:nvSpPr>
          <p:spPr>
            <a:xfrm>
              <a:off x="4740253" y="3259476"/>
              <a:ext cx="2006600" cy="42672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tabLst>
                  <a:tab pos="401636" algn="l"/>
                </a:tabLst>
              </a:pPr>
              <a:r>
                <a:rPr lang="en-US" sz="1400" b="1">
                  <a:solidFill>
                    <a:schemeClr val="bg1">
                      <a:lumMod val="50000"/>
                    </a:schemeClr>
                  </a:solidFill>
                </a:rPr>
                <a:t>Requirement Specification</a:t>
              </a:r>
              <a:endParaRPr lang="en-US" sz="1400" b="1">
                <a:solidFill>
                  <a:schemeClr val="bg1">
                    <a:lumMod val="50000"/>
                  </a:schemeClr>
                </a:solidFill>
                <a:latin typeface="Museo 500" pitchFamily="50" charset="0"/>
              </a:endParaRPr>
            </a:p>
          </p:txBody>
        </p:sp>
        <p:sp>
          <p:nvSpPr>
            <p:cNvPr id="13" name="Isosceles Triangle 12"/>
            <p:cNvSpPr/>
            <p:nvPr/>
          </p:nvSpPr>
          <p:spPr>
            <a:xfrm rot="5400000">
              <a:off x="6718738" y="3350127"/>
              <a:ext cx="150823" cy="210207"/>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pPr>
              <a:endParaRPr lang="en-US" b="1"/>
            </a:p>
          </p:txBody>
        </p:sp>
      </p:grpSp>
      <p:sp>
        <p:nvSpPr>
          <p:cNvPr id="14" name="Content Placeholder 4"/>
          <p:cNvSpPr txBox="1">
            <a:spLocks/>
          </p:cNvSpPr>
          <p:nvPr/>
        </p:nvSpPr>
        <p:spPr>
          <a:xfrm>
            <a:off x="8194654" y="1755482"/>
            <a:ext cx="1788500" cy="295218"/>
          </a:xfrm>
          <a:prstGeom prst="rect">
            <a:avLst/>
          </a:prstGeom>
        </p:spPr>
        <p:txBody>
          <a:bodyPr vert="horz" lIns="91440" tIns="45720" rIns="91440" bIns="45720" rtlCol="0">
            <a:normAutofit/>
          </a:bodyPr>
          <a:lstStyle/>
          <a:p>
            <a:pPr indent="3175">
              <a:lnSpc>
                <a:spcPts val="1500"/>
              </a:lnSpc>
              <a:spcBef>
                <a:spcPct val="20000"/>
              </a:spcBef>
            </a:pPr>
            <a:r>
              <a:rPr lang="en-US" sz="1400">
                <a:solidFill>
                  <a:schemeClr val="bg1">
                    <a:lumMod val="50000"/>
                  </a:schemeClr>
                </a:solidFill>
                <a:latin typeface="Museo 500" pitchFamily="50" charset="0"/>
              </a:rPr>
              <a:t>Part 1: 2 minutes </a:t>
            </a:r>
            <a:endParaRPr lang="en-US" sz="1400" dirty="0">
              <a:solidFill>
                <a:schemeClr val="bg1">
                  <a:lumMod val="50000"/>
                </a:schemeClr>
              </a:solidFill>
              <a:latin typeface="Museo 500" pitchFamily="50" charset="0"/>
            </a:endParaRPr>
          </a:p>
        </p:txBody>
      </p:sp>
      <p:sp>
        <p:nvSpPr>
          <p:cNvPr id="15" name="Content Placeholder 4"/>
          <p:cNvSpPr txBox="1">
            <a:spLocks/>
          </p:cNvSpPr>
          <p:nvPr/>
        </p:nvSpPr>
        <p:spPr>
          <a:xfrm>
            <a:off x="8194658" y="2909293"/>
            <a:ext cx="1965347" cy="391328"/>
          </a:xfrm>
          <a:prstGeom prst="rect">
            <a:avLst/>
          </a:prstGeom>
        </p:spPr>
        <p:txBody>
          <a:bodyPr vert="horz" lIns="91440" tIns="45720" rIns="91440" bIns="45720" rtlCol="0">
            <a:normAutofit/>
          </a:bodyPr>
          <a:lstStyle/>
          <a:p>
            <a:pPr indent="3175">
              <a:lnSpc>
                <a:spcPts val="1500"/>
              </a:lnSpc>
              <a:spcBef>
                <a:spcPct val="20000"/>
              </a:spcBef>
            </a:pPr>
            <a:r>
              <a:rPr lang="en-US" sz="1400">
                <a:solidFill>
                  <a:schemeClr val="bg1">
                    <a:lumMod val="50000"/>
                  </a:schemeClr>
                </a:solidFill>
                <a:latin typeface="Museo 500" pitchFamily="50" charset="0"/>
              </a:rPr>
              <a:t>Part 3: 5 minutes </a:t>
            </a:r>
            <a:endParaRPr lang="en-US" sz="1400" dirty="0">
              <a:solidFill>
                <a:schemeClr val="bg1">
                  <a:lumMod val="50000"/>
                </a:schemeClr>
              </a:solidFill>
              <a:latin typeface="Museo 500" pitchFamily="50" charset="0"/>
            </a:endParaRPr>
          </a:p>
        </p:txBody>
      </p:sp>
      <p:grpSp>
        <p:nvGrpSpPr>
          <p:cNvPr id="16" name="Group 41"/>
          <p:cNvGrpSpPr/>
          <p:nvPr/>
        </p:nvGrpSpPr>
        <p:grpSpPr>
          <a:xfrm>
            <a:off x="4295761" y="3519933"/>
            <a:ext cx="3819547" cy="292364"/>
            <a:chOff x="4740253" y="3838596"/>
            <a:chExt cx="2159000" cy="426720"/>
          </a:xfrm>
        </p:grpSpPr>
        <p:sp>
          <p:nvSpPr>
            <p:cNvPr id="17" name="Rounded Rectangle 16"/>
            <p:cNvSpPr/>
            <p:nvPr/>
          </p:nvSpPr>
          <p:spPr>
            <a:xfrm>
              <a:off x="4740253" y="3838596"/>
              <a:ext cx="2006600" cy="42672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tabLst>
                  <a:tab pos="401636" algn="l"/>
                </a:tabLst>
              </a:pPr>
              <a:r>
                <a:rPr lang="en-US" sz="1400" b="1">
                  <a:solidFill>
                    <a:schemeClr val="bg1">
                      <a:lumMod val="50000"/>
                    </a:schemeClr>
                  </a:solidFill>
                  <a:latin typeface="Museo 500" pitchFamily="50" charset="0"/>
                </a:rPr>
                <a:t>Software Design</a:t>
              </a:r>
            </a:p>
          </p:txBody>
        </p:sp>
        <p:sp>
          <p:nvSpPr>
            <p:cNvPr id="18" name="Isosceles Triangle 17"/>
            <p:cNvSpPr/>
            <p:nvPr/>
          </p:nvSpPr>
          <p:spPr>
            <a:xfrm rot="5400000">
              <a:off x="6718738" y="3949567"/>
              <a:ext cx="150823" cy="210207"/>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pPr>
              <a:endParaRPr lang="en-US" b="1"/>
            </a:p>
          </p:txBody>
        </p:sp>
      </p:grpSp>
      <p:sp>
        <p:nvSpPr>
          <p:cNvPr id="19" name="Content Placeholder 4"/>
          <p:cNvSpPr txBox="1">
            <a:spLocks/>
          </p:cNvSpPr>
          <p:nvPr/>
        </p:nvSpPr>
        <p:spPr>
          <a:xfrm>
            <a:off x="8194662" y="3536239"/>
            <a:ext cx="2118103" cy="383514"/>
          </a:xfrm>
          <a:prstGeom prst="rect">
            <a:avLst/>
          </a:prstGeom>
        </p:spPr>
        <p:txBody>
          <a:bodyPr vert="horz" lIns="91440" tIns="45720" rIns="91440" bIns="45720" rtlCol="0">
            <a:noAutofit/>
          </a:bodyPr>
          <a:lstStyle/>
          <a:p>
            <a:pPr indent="3175">
              <a:lnSpc>
                <a:spcPts val="1500"/>
              </a:lnSpc>
              <a:spcBef>
                <a:spcPct val="20000"/>
              </a:spcBef>
            </a:pPr>
            <a:r>
              <a:rPr lang="en-US" sz="1300">
                <a:solidFill>
                  <a:schemeClr val="bg1">
                    <a:lumMod val="50000"/>
                  </a:schemeClr>
                </a:solidFill>
                <a:latin typeface="Museo 500" pitchFamily="50" charset="0"/>
              </a:rPr>
              <a:t>Part 4: 10 minutes </a:t>
            </a:r>
            <a:endParaRPr lang="en-US" sz="1300" dirty="0">
              <a:solidFill>
                <a:schemeClr val="bg1">
                  <a:lumMod val="50000"/>
                </a:schemeClr>
              </a:solidFill>
              <a:latin typeface="Museo 500" pitchFamily="50" charset="0"/>
            </a:endParaRPr>
          </a:p>
        </p:txBody>
      </p:sp>
      <p:grpSp>
        <p:nvGrpSpPr>
          <p:cNvPr id="20" name="Group 42"/>
          <p:cNvGrpSpPr/>
          <p:nvPr/>
        </p:nvGrpSpPr>
        <p:grpSpPr>
          <a:xfrm>
            <a:off x="4308461" y="4107132"/>
            <a:ext cx="3819547" cy="292364"/>
            <a:chOff x="4740253" y="4412329"/>
            <a:chExt cx="2159000" cy="426720"/>
          </a:xfrm>
        </p:grpSpPr>
        <p:sp>
          <p:nvSpPr>
            <p:cNvPr id="21" name="Rounded Rectangle 20"/>
            <p:cNvSpPr/>
            <p:nvPr/>
          </p:nvSpPr>
          <p:spPr>
            <a:xfrm>
              <a:off x="4740253" y="4412329"/>
              <a:ext cx="2006600" cy="42672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tabLst>
                  <a:tab pos="401636" algn="l"/>
                </a:tabLst>
              </a:pPr>
              <a:r>
                <a:rPr lang="en-US" sz="1400" b="1">
                  <a:solidFill>
                    <a:schemeClr val="bg1">
                      <a:lumMod val="50000"/>
                    </a:schemeClr>
                  </a:solidFill>
                  <a:latin typeface="Museo 500" pitchFamily="50" charset="0"/>
                </a:rPr>
                <a:t>Testing</a:t>
              </a:r>
            </a:p>
          </p:txBody>
        </p:sp>
        <p:sp>
          <p:nvSpPr>
            <p:cNvPr id="22" name="Isosceles Triangle 21"/>
            <p:cNvSpPr/>
            <p:nvPr/>
          </p:nvSpPr>
          <p:spPr>
            <a:xfrm rot="5400000">
              <a:off x="6718738" y="4533460"/>
              <a:ext cx="150823" cy="210207"/>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pPr>
              <a:endParaRPr lang="en-US" b="1"/>
            </a:p>
          </p:txBody>
        </p:sp>
      </p:grpSp>
      <p:grpSp>
        <p:nvGrpSpPr>
          <p:cNvPr id="23" name="Group 43"/>
          <p:cNvGrpSpPr/>
          <p:nvPr/>
        </p:nvGrpSpPr>
        <p:grpSpPr>
          <a:xfrm>
            <a:off x="4295761" y="4694331"/>
            <a:ext cx="3819547" cy="292364"/>
            <a:chOff x="4740253" y="4978136"/>
            <a:chExt cx="2159000" cy="426720"/>
          </a:xfrm>
        </p:grpSpPr>
        <p:sp>
          <p:nvSpPr>
            <p:cNvPr id="24" name="Rounded Rectangle 23"/>
            <p:cNvSpPr/>
            <p:nvPr/>
          </p:nvSpPr>
          <p:spPr>
            <a:xfrm>
              <a:off x="4740253" y="4978136"/>
              <a:ext cx="2006600" cy="42672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tabLst>
                  <a:tab pos="401636" algn="l"/>
                </a:tabLst>
              </a:pPr>
              <a:r>
                <a:rPr lang="en-US" sz="1400" b="1">
                  <a:solidFill>
                    <a:schemeClr val="bg1">
                      <a:lumMod val="50000"/>
                    </a:schemeClr>
                  </a:solidFill>
                </a:rPr>
                <a:t>Lesson Learned</a:t>
              </a:r>
            </a:p>
          </p:txBody>
        </p:sp>
        <p:sp>
          <p:nvSpPr>
            <p:cNvPr id="25" name="Isosceles Triangle 24"/>
            <p:cNvSpPr/>
            <p:nvPr/>
          </p:nvSpPr>
          <p:spPr>
            <a:xfrm rot="5400000">
              <a:off x="6718738" y="5078947"/>
              <a:ext cx="150823" cy="210207"/>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pPr>
              <a:endParaRPr lang="en-US" b="1"/>
            </a:p>
          </p:txBody>
        </p:sp>
      </p:grpSp>
      <p:sp>
        <p:nvSpPr>
          <p:cNvPr id="26" name="Content Placeholder 4"/>
          <p:cNvSpPr txBox="1">
            <a:spLocks/>
          </p:cNvSpPr>
          <p:nvPr/>
        </p:nvSpPr>
        <p:spPr>
          <a:xfrm>
            <a:off x="8194654" y="4689698"/>
            <a:ext cx="1788500" cy="361301"/>
          </a:xfrm>
          <a:prstGeom prst="rect">
            <a:avLst/>
          </a:prstGeom>
        </p:spPr>
        <p:txBody>
          <a:bodyPr vert="horz" lIns="91440" tIns="45720" rIns="91440" bIns="45720" rtlCol="0">
            <a:normAutofit/>
          </a:bodyPr>
          <a:lstStyle/>
          <a:p>
            <a:pPr indent="3175">
              <a:lnSpc>
                <a:spcPts val="1500"/>
              </a:lnSpc>
              <a:spcBef>
                <a:spcPct val="20000"/>
              </a:spcBef>
            </a:pPr>
            <a:r>
              <a:rPr lang="en-US" sz="1400">
                <a:solidFill>
                  <a:schemeClr val="bg1">
                    <a:lumMod val="50000"/>
                  </a:schemeClr>
                </a:solidFill>
                <a:latin typeface="Museo 500" pitchFamily="50" charset="0"/>
              </a:rPr>
              <a:t>Part 6: 1 minute </a:t>
            </a:r>
            <a:endParaRPr lang="en-US" sz="1400" dirty="0">
              <a:solidFill>
                <a:schemeClr val="bg1">
                  <a:lumMod val="50000"/>
                </a:schemeClr>
              </a:solidFill>
              <a:latin typeface="Museo 500" pitchFamily="50" charset="0"/>
            </a:endParaRPr>
          </a:p>
        </p:txBody>
      </p:sp>
      <p:sp>
        <p:nvSpPr>
          <p:cNvPr id="28" name="Content Placeholder 4"/>
          <p:cNvSpPr txBox="1">
            <a:spLocks/>
          </p:cNvSpPr>
          <p:nvPr/>
        </p:nvSpPr>
        <p:spPr>
          <a:xfrm>
            <a:off x="8194654" y="2362391"/>
            <a:ext cx="1788500" cy="387357"/>
          </a:xfrm>
          <a:prstGeom prst="rect">
            <a:avLst/>
          </a:prstGeom>
        </p:spPr>
        <p:txBody>
          <a:bodyPr vert="horz" lIns="91440" tIns="45720" rIns="91440" bIns="45720" rtlCol="0">
            <a:normAutofit/>
          </a:bodyPr>
          <a:lstStyle/>
          <a:p>
            <a:pPr indent="3175">
              <a:lnSpc>
                <a:spcPts val="1500"/>
              </a:lnSpc>
              <a:spcBef>
                <a:spcPct val="20000"/>
              </a:spcBef>
            </a:pPr>
            <a:r>
              <a:rPr lang="en-US" sz="1400">
                <a:solidFill>
                  <a:schemeClr val="bg1">
                    <a:lumMod val="50000"/>
                  </a:schemeClr>
                </a:solidFill>
                <a:latin typeface="Museo 500" pitchFamily="50" charset="0"/>
              </a:rPr>
              <a:t>Part 2: 5 minutes </a:t>
            </a:r>
            <a:endParaRPr lang="en-US" sz="1400" dirty="0">
              <a:solidFill>
                <a:schemeClr val="bg1">
                  <a:lumMod val="50000"/>
                </a:schemeClr>
              </a:solidFill>
              <a:latin typeface="Museo 500" pitchFamily="50" charset="0"/>
            </a:endParaRPr>
          </a:p>
        </p:txBody>
      </p:sp>
      <p:sp>
        <p:nvSpPr>
          <p:cNvPr id="29" name="Content Placeholder 4"/>
          <p:cNvSpPr txBox="1">
            <a:spLocks/>
          </p:cNvSpPr>
          <p:nvPr/>
        </p:nvSpPr>
        <p:spPr>
          <a:xfrm>
            <a:off x="8194656" y="4155372"/>
            <a:ext cx="1788500" cy="399401"/>
          </a:xfrm>
          <a:prstGeom prst="rect">
            <a:avLst/>
          </a:prstGeom>
        </p:spPr>
        <p:txBody>
          <a:bodyPr vert="horz" lIns="91440" tIns="45720" rIns="91440" bIns="45720" rtlCol="0">
            <a:normAutofit/>
          </a:bodyPr>
          <a:lstStyle/>
          <a:p>
            <a:pPr indent="3175">
              <a:lnSpc>
                <a:spcPts val="1500"/>
              </a:lnSpc>
              <a:spcBef>
                <a:spcPct val="20000"/>
              </a:spcBef>
            </a:pPr>
            <a:r>
              <a:rPr lang="en-US" sz="1400">
                <a:solidFill>
                  <a:schemeClr val="bg1">
                    <a:lumMod val="50000"/>
                  </a:schemeClr>
                </a:solidFill>
                <a:latin typeface="Museo 500" pitchFamily="50" charset="0"/>
              </a:rPr>
              <a:t>Part 5: 7 minutes </a:t>
            </a:r>
            <a:endParaRPr lang="en-US" sz="1400" dirty="0">
              <a:solidFill>
                <a:schemeClr val="bg1">
                  <a:lumMod val="50000"/>
                </a:schemeClr>
              </a:solidFill>
              <a:latin typeface="Museo 500" pitchFamily="50" charset="0"/>
            </a:endParaRPr>
          </a:p>
        </p:txBody>
      </p:sp>
      <p:grpSp>
        <p:nvGrpSpPr>
          <p:cNvPr id="30" name="Group 43"/>
          <p:cNvGrpSpPr/>
          <p:nvPr/>
        </p:nvGrpSpPr>
        <p:grpSpPr>
          <a:xfrm>
            <a:off x="4308461" y="5281530"/>
            <a:ext cx="3819547" cy="292364"/>
            <a:chOff x="4740253" y="4978136"/>
            <a:chExt cx="2159000" cy="426720"/>
          </a:xfrm>
        </p:grpSpPr>
        <p:sp>
          <p:nvSpPr>
            <p:cNvPr id="31" name="Rounded Rectangle 30"/>
            <p:cNvSpPr/>
            <p:nvPr/>
          </p:nvSpPr>
          <p:spPr>
            <a:xfrm>
              <a:off x="4740253" y="4978136"/>
              <a:ext cx="2006600" cy="42672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tabLst>
                  <a:tab pos="401636" algn="l"/>
                </a:tabLst>
              </a:pPr>
              <a:r>
                <a:rPr lang="en-US" sz="1400" b="1">
                  <a:solidFill>
                    <a:schemeClr val="bg1">
                      <a:lumMod val="50000"/>
                    </a:schemeClr>
                  </a:solidFill>
                </a:rPr>
                <a:t>Demo</a:t>
              </a:r>
            </a:p>
          </p:txBody>
        </p:sp>
        <p:sp>
          <p:nvSpPr>
            <p:cNvPr id="32" name="Isosceles Triangle 31"/>
            <p:cNvSpPr/>
            <p:nvPr/>
          </p:nvSpPr>
          <p:spPr>
            <a:xfrm rot="5400000">
              <a:off x="6718738" y="5078947"/>
              <a:ext cx="150823" cy="210207"/>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pPr>
              <a:endParaRPr lang="en-US" b="1"/>
            </a:p>
          </p:txBody>
        </p:sp>
      </p:grpSp>
      <p:sp>
        <p:nvSpPr>
          <p:cNvPr id="33" name="Content Placeholder 4"/>
          <p:cNvSpPr txBox="1">
            <a:spLocks/>
          </p:cNvSpPr>
          <p:nvPr/>
        </p:nvSpPr>
        <p:spPr>
          <a:xfrm>
            <a:off x="8207354" y="5272885"/>
            <a:ext cx="1952646" cy="292364"/>
          </a:xfrm>
          <a:prstGeom prst="rect">
            <a:avLst/>
          </a:prstGeom>
        </p:spPr>
        <p:txBody>
          <a:bodyPr vert="horz" lIns="91440" tIns="45720" rIns="91440" bIns="45720" rtlCol="0">
            <a:normAutofit/>
          </a:bodyPr>
          <a:lstStyle/>
          <a:p>
            <a:pPr indent="3175">
              <a:lnSpc>
                <a:spcPts val="1500"/>
              </a:lnSpc>
              <a:spcBef>
                <a:spcPct val="20000"/>
              </a:spcBef>
            </a:pPr>
            <a:r>
              <a:rPr lang="en-US" sz="1400">
                <a:solidFill>
                  <a:schemeClr val="bg1">
                    <a:lumMod val="50000"/>
                  </a:schemeClr>
                </a:solidFill>
                <a:latin typeface="Museo 500" pitchFamily="50" charset="0"/>
              </a:rPr>
              <a:t>Part 7: 30 minutes </a:t>
            </a:r>
            <a:endParaRPr lang="en-US" sz="1400" dirty="0">
              <a:solidFill>
                <a:schemeClr val="bg1">
                  <a:lumMod val="50000"/>
                </a:schemeClr>
              </a:solidFill>
              <a:latin typeface="Museo 500" pitchFamily="50" charset="0"/>
            </a:endParaRPr>
          </a:p>
        </p:txBody>
      </p:sp>
      <p:grpSp>
        <p:nvGrpSpPr>
          <p:cNvPr id="34" name="Group 33"/>
          <p:cNvGrpSpPr/>
          <p:nvPr/>
        </p:nvGrpSpPr>
        <p:grpSpPr>
          <a:xfrm>
            <a:off x="4321161" y="5868727"/>
            <a:ext cx="3819547" cy="292364"/>
            <a:chOff x="4740253" y="4978136"/>
            <a:chExt cx="2159000" cy="426720"/>
          </a:xfrm>
        </p:grpSpPr>
        <p:sp>
          <p:nvSpPr>
            <p:cNvPr id="35" name="Rounded Rectangle 34"/>
            <p:cNvSpPr/>
            <p:nvPr/>
          </p:nvSpPr>
          <p:spPr>
            <a:xfrm>
              <a:off x="4740253" y="4978136"/>
              <a:ext cx="2006600" cy="42672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tabLst>
                  <a:tab pos="401636" algn="l"/>
                </a:tabLst>
              </a:pPr>
              <a:r>
                <a:rPr lang="en-US" sz="1400" b="1">
                  <a:solidFill>
                    <a:schemeClr val="bg1">
                      <a:lumMod val="50000"/>
                    </a:schemeClr>
                  </a:solidFill>
                </a:rPr>
                <a:t>Q&amp;A</a:t>
              </a:r>
            </a:p>
          </p:txBody>
        </p:sp>
        <p:sp>
          <p:nvSpPr>
            <p:cNvPr id="36" name="Isosceles Triangle 35"/>
            <p:cNvSpPr/>
            <p:nvPr/>
          </p:nvSpPr>
          <p:spPr>
            <a:xfrm rot="5400000">
              <a:off x="6718738" y="5078947"/>
              <a:ext cx="150823" cy="210207"/>
            </a:xfrm>
            <a:prstGeom prst="triangle">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500"/>
                </a:lnSpc>
              </a:pPr>
              <a:endParaRPr lang="en-US" b="1"/>
            </a:p>
          </p:txBody>
        </p:sp>
      </p:grpSp>
      <p:sp>
        <p:nvSpPr>
          <p:cNvPr id="37" name="Content Placeholder 4"/>
          <p:cNvSpPr txBox="1">
            <a:spLocks/>
          </p:cNvSpPr>
          <p:nvPr/>
        </p:nvSpPr>
        <p:spPr>
          <a:xfrm>
            <a:off x="8220054" y="5915293"/>
            <a:ext cx="1775800" cy="292364"/>
          </a:xfrm>
          <a:prstGeom prst="rect">
            <a:avLst/>
          </a:prstGeom>
        </p:spPr>
        <p:txBody>
          <a:bodyPr vert="horz" lIns="91440" tIns="45720" rIns="91440" bIns="45720" rtlCol="0">
            <a:normAutofit/>
          </a:bodyPr>
          <a:lstStyle/>
          <a:p>
            <a:pPr indent="3175">
              <a:lnSpc>
                <a:spcPts val="1500"/>
              </a:lnSpc>
              <a:spcBef>
                <a:spcPct val="20000"/>
              </a:spcBef>
            </a:pPr>
            <a:r>
              <a:rPr lang="en-US" sz="1400">
                <a:solidFill>
                  <a:schemeClr val="bg1">
                    <a:lumMod val="50000"/>
                  </a:schemeClr>
                </a:solidFill>
                <a:latin typeface="Museo 500" pitchFamily="50" charset="0"/>
              </a:rPr>
              <a:t>Part 8: 30 minutes </a:t>
            </a:r>
            <a:endParaRPr lang="en-US" sz="1400" dirty="0">
              <a:solidFill>
                <a:schemeClr val="bg1">
                  <a:lumMod val="50000"/>
                </a:schemeClr>
              </a:solidFill>
              <a:latin typeface="Museo 500" pitchFamily="50" charset="0"/>
            </a:endParaRPr>
          </a:p>
        </p:txBody>
      </p:sp>
      <p:sp>
        <p:nvSpPr>
          <p:cNvPr id="38" name="Slide Number Placeholder 38"/>
          <p:cNvSpPr>
            <a:spLocks noGrp="1"/>
          </p:cNvSpPr>
          <p:nvPr>
            <p:ph type="sldNum" sz="quarter" idx="12"/>
          </p:nvPr>
        </p:nvSpPr>
        <p:spPr>
          <a:xfrm>
            <a:off x="8290560" y="6356362"/>
            <a:ext cx="2133600" cy="365125"/>
          </a:xfrm>
        </p:spPr>
        <p:txBody>
          <a:bodyPr/>
          <a:lstStyle/>
          <a:p>
            <a:fld id="{2B3BF674-2183-A94D-A5BD-DC960E4E6BEC}" type="slidenum">
              <a:rPr lang="en-US" smtClean="0"/>
              <a:pPr/>
              <a:t>3</a:t>
            </a:fld>
            <a:endParaRPr lang="en-US"/>
          </a:p>
        </p:txBody>
      </p:sp>
      <p:grpSp>
        <p:nvGrpSpPr>
          <p:cNvPr id="39" name="Group 38"/>
          <p:cNvGrpSpPr/>
          <p:nvPr/>
        </p:nvGrpSpPr>
        <p:grpSpPr>
          <a:xfrm>
            <a:off x="4321161" y="1252508"/>
            <a:ext cx="3819547" cy="292364"/>
            <a:chOff x="4740253" y="2152036"/>
            <a:chExt cx="2159000" cy="426720"/>
          </a:xfrm>
        </p:grpSpPr>
        <p:sp>
          <p:nvSpPr>
            <p:cNvPr id="40" name="Rounded Rectangle 39"/>
            <p:cNvSpPr/>
            <p:nvPr/>
          </p:nvSpPr>
          <p:spPr>
            <a:xfrm>
              <a:off x="4740253" y="2152036"/>
              <a:ext cx="2006600" cy="426720"/>
            </a:xfrm>
            <a:prstGeom prst="roundRect">
              <a:avLst>
                <a:gd name="adj" fmla="val 21429"/>
              </a:avLst>
            </a:prstGeom>
            <a:ln/>
          </p:spPr>
          <p:style>
            <a:lnRef idx="2">
              <a:schemeClr val="dk1"/>
            </a:lnRef>
            <a:fillRef idx="1">
              <a:schemeClr val="lt1"/>
            </a:fillRef>
            <a:effectRef idx="0">
              <a:schemeClr val="dk1"/>
            </a:effectRef>
            <a:fontRef idx="minor">
              <a:schemeClr val="dk1"/>
            </a:fontRef>
          </p:style>
          <p:txBody>
            <a:bodyPr rtlCol="0" anchor="ctr"/>
            <a:lstStyle/>
            <a:p>
              <a:pPr indent="3175" algn="ctr">
                <a:lnSpc>
                  <a:spcPts val="1500"/>
                </a:lnSpc>
                <a:spcBef>
                  <a:spcPct val="20000"/>
                </a:spcBef>
              </a:pPr>
              <a:r>
                <a:rPr lang="en-US" sz="1400" b="1" dirty="0" smtClean="0">
                  <a:solidFill>
                    <a:schemeClr val="bg1">
                      <a:lumMod val="50000"/>
                    </a:schemeClr>
                  </a:solidFill>
                </a:rPr>
                <a:t>Introduction</a:t>
              </a:r>
              <a:endParaRPr lang="en-US" sz="1400" b="1" dirty="0">
                <a:solidFill>
                  <a:schemeClr val="bg1">
                    <a:lumMod val="50000"/>
                  </a:schemeClr>
                </a:solidFill>
              </a:endParaRPr>
            </a:p>
          </p:txBody>
        </p:sp>
        <p:sp>
          <p:nvSpPr>
            <p:cNvPr id="41" name="Isosceles Triangle 40"/>
            <p:cNvSpPr/>
            <p:nvPr/>
          </p:nvSpPr>
          <p:spPr>
            <a:xfrm rot="5400000">
              <a:off x="6718738" y="2273167"/>
              <a:ext cx="150823" cy="210207"/>
            </a:xfrm>
            <a:prstGeom prst="triangle">
              <a:avLst/>
            </a:prstGeom>
            <a:ln/>
          </p:spPr>
          <p:style>
            <a:lnRef idx="2">
              <a:schemeClr val="dk1"/>
            </a:lnRef>
            <a:fillRef idx="1">
              <a:schemeClr val="lt1"/>
            </a:fillRef>
            <a:effectRef idx="0">
              <a:schemeClr val="dk1"/>
            </a:effectRef>
            <a:fontRef idx="minor">
              <a:schemeClr val="dk1"/>
            </a:fontRef>
          </p:style>
          <p:txBody>
            <a:bodyPr rtlCol="0" anchor="ctr"/>
            <a:lstStyle/>
            <a:p>
              <a:pPr algn="ctr">
                <a:lnSpc>
                  <a:spcPts val="1500"/>
                </a:lnSpc>
              </a:pPr>
              <a:endParaRPr lang="en-US" b="1"/>
            </a:p>
          </p:txBody>
        </p:sp>
      </p:grpSp>
    </p:spTree>
    <p:extLst>
      <p:ext uri="{BB962C8B-B14F-4D97-AF65-F5344CB8AC3E}">
        <p14:creationId xmlns:p14="http://schemas.microsoft.com/office/powerpoint/2010/main" val="4222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lide(fromBottom)">
                                      <p:cBhvr>
                                        <p:cTn id="7" dur="1000"/>
                                        <p:tgtEl>
                                          <p:spTgt spid="14"/>
                                        </p:tgtEl>
                                      </p:cBhvr>
                                    </p:animEffect>
                                  </p:childTnLst>
                                </p:cTn>
                              </p:par>
                              <p:par>
                                <p:cTn id="8" presetID="1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lide(fromRight)">
                                      <p:cBhvr>
                                        <p:cTn id="10" dur="1000"/>
                                        <p:tgtEl>
                                          <p:spTgt spid="5"/>
                                        </p:tgtEl>
                                      </p:cBhvr>
                                    </p:animEffect>
                                  </p:childTnLst>
                                </p:cTn>
                              </p:par>
                            </p:childTnLst>
                          </p:cTn>
                        </p:par>
                        <p:par>
                          <p:cTn id="11" fill="hold">
                            <p:stCondLst>
                              <p:cond delay="1000"/>
                            </p:stCondLst>
                            <p:childTnLst>
                              <p:par>
                                <p:cTn id="12" presetID="12" presetClass="entr" presetSubtype="4"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slide(fromBottom)">
                                      <p:cBhvr>
                                        <p:cTn id="14" dur="1000"/>
                                        <p:tgtEl>
                                          <p:spTgt spid="28"/>
                                        </p:tgtEl>
                                      </p:cBhvr>
                                    </p:animEffect>
                                  </p:childTnLst>
                                </p:cTn>
                              </p:par>
                              <p:par>
                                <p:cTn id="15" presetID="1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Right)">
                                      <p:cBhvr>
                                        <p:cTn id="17" dur="1000"/>
                                        <p:tgtEl>
                                          <p:spTgt spid="8"/>
                                        </p:tgtEl>
                                      </p:cBhvr>
                                    </p:animEffect>
                                  </p:childTnLst>
                                </p:cTn>
                              </p:par>
                            </p:childTnLst>
                          </p:cTn>
                        </p:par>
                        <p:par>
                          <p:cTn id="18" fill="hold">
                            <p:stCondLst>
                              <p:cond delay="2000"/>
                            </p:stCondLst>
                            <p:childTnLst>
                              <p:par>
                                <p:cTn id="19" presetID="1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lide(fromBottom)">
                                      <p:cBhvr>
                                        <p:cTn id="21" dur="1000"/>
                                        <p:tgtEl>
                                          <p:spTgt spid="15"/>
                                        </p:tgtEl>
                                      </p:cBhvr>
                                    </p:animEffect>
                                  </p:childTnLst>
                                </p:cTn>
                              </p:par>
                              <p:par>
                                <p:cTn id="22" presetID="12" presetClass="entr" presetSubtype="2"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Right)">
                                      <p:cBhvr>
                                        <p:cTn id="24" dur="1000"/>
                                        <p:tgtEl>
                                          <p:spTgt spid="11"/>
                                        </p:tgtEl>
                                      </p:cBhvr>
                                    </p:animEffect>
                                  </p:childTnLst>
                                </p:cTn>
                              </p:par>
                            </p:childTnLst>
                          </p:cTn>
                        </p:par>
                        <p:par>
                          <p:cTn id="25" fill="hold">
                            <p:stCondLst>
                              <p:cond delay="3000"/>
                            </p:stCondLst>
                            <p:childTnLst>
                              <p:par>
                                <p:cTn id="26" presetID="1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slide(fromBottom)">
                                      <p:cBhvr>
                                        <p:cTn id="28" dur="1000"/>
                                        <p:tgtEl>
                                          <p:spTgt spid="19"/>
                                        </p:tgtEl>
                                      </p:cBhvr>
                                    </p:animEffect>
                                  </p:childTnLst>
                                </p:cTn>
                              </p:par>
                              <p:par>
                                <p:cTn id="29" presetID="12" presetClass="entr" presetSubtype="2"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lide(fromRight)">
                                      <p:cBhvr>
                                        <p:cTn id="31" dur="1000"/>
                                        <p:tgtEl>
                                          <p:spTgt spid="16"/>
                                        </p:tgtEl>
                                      </p:cBhvr>
                                    </p:animEffect>
                                  </p:childTnLst>
                                </p:cTn>
                              </p:par>
                            </p:childTnLst>
                          </p:cTn>
                        </p:par>
                        <p:par>
                          <p:cTn id="32" fill="hold">
                            <p:stCondLst>
                              <p:cond delay="4000"/>
                            </p:stCondLst>
                            <p:childTnLst>
                              <p:par>
                                <p:cTn id="33" presetID="1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slide(fromBottom)">
                                      <p:cBhvr>
                                        <p:cTn id="35" dur="1000"/>
                                        <p:tgtEl>
                                          <p:spTgt spid="29"/>
                                        </p:tgtEl>
                                      </p:cBhvr>
                                    </p:animEffect>
                                  </p:childTnLst>
                                </p:cTn>
                              </p:par>
                              <p:par>
                                <p:cTn id="36" presetID="12" presetClass="entr" presetSubtype="2"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slide(fromRight)">
                                      <p:cBhvr>
                                        <p:cTn id="38" dur="1000"/>
                                        <p:tgtEl>
                                          <p:spTgt spid="20"/>
                                        </p:tgtEl>
                                      </p:cBhvr>
                                    </p:animEffect>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slide(fromBottom)">
                                      <p:cBhvr>
                                        <p:cTn id="42" dur="1000"/>
                                        <p:tgtEl>
                                          <p:spTgt spid="26"/>
                                        </p:tgtEl>
                                      </p:cBhvr>
                                    </p:animEffect>
                                  </p:childTnLst>
                                </p:cTn>
                              </p:par>
                              <p:par>
                                <p:cTn id="43" presetID="12" presetClass="entr" presetSubtype="2"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slide(fromRight)">
                                      <p:cBhvr>
                                        <p:cTn id="45" dur="1000"/>
                                        <p:tgtEl>
                                          <p:spTgt spid="23"/>
                                        </p:tgtEl>
                                      </p:cBhvr>
                                    </p:animEffect>
                                  </p:childTnLst>
                                </p:cTn>
                              </p:par>
                            </p:childTnLst>
                          </p:cTn>
                        </p:par>
                        <p:par>
                          <p:cTn id="46" fill="hold">
                            <p:stCondLst>
                              <p:cond delay="6000"/>
                            </p:stCondLst>
                            <p:childTnLst>
                              <p:par>
                                <p:cTn id="47" presetID="12" presetClass="entr" presetSubtype="4"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lide(fromBottom)">
                                      <p:cBhvr>
                                        <p:cTn id="49" dur="1000"/>
                                        <p:tgtEl>
                                          <p:spTgt spid="33"/>
                                        </p:tgtEl>
                                      </p:cBhvr>
                                    </p:animEffect>
                                  </p:childTnLst>
                                </p:cTn>
                              </p:par>
                              <p:par>
                                <p:cTn id="50" presetID="12" presetClass="entr" presetSubtype="2"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slide(fromRight)">
                                      <p:cBhvr>
                                        <p:cTn id="52" dur="1000"/>
                                        <p:tgtEl>
                                          <p:spTgt spid="30"/>
                                        </p:tgtEl>
                                      </p:cBhvr>
                                    </p:animEffect>
                                  </p:childTnLst>
                                </p:cTn>
                              </p:par>
                            </p:childTnLst>
                          </p:cTn>
                        </p:par>
                        <p:par>
                          <p:cTn id="53" fill="hold">
                            <p:stCondLst>
                              <p:cond delay="7000"/>
                            </p:stCondLst>
                            <p:childTnLst>
                              <p:par>
                                <p:cTn id="54" presetID="12" presetClass="entr" presetSubtype="4"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slide(fromBottom)">
                                      <p:cBhvr>
                                        <p:cTn id="56" dur="1000"/>
                                        <p:tgtEl>
                                          <p:spTgt spid="37"/>
                                        </p:tgtEl>
                                      </p:cBhvr>
                                    </p:animEffect>
                                  </p:childTnLst>
                                </p:cTn>
                              </p:par>
                              <p:par>
                                <p:cTn id="57" presetID="12" presetClass="entr" presetSubtype="2"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slide(fromRight)">
                                      <p:cBhvr>
                                        <p:cTn id="59" dur="1000"/>
                                        <p:tgtEl>
                                          <p:spTgt spid="34"/>
                                        </p:tgtEl>
                                      </p:cBhvr>
                                    </p:animEffect>
                                  </p:childTnLst>
                                </p:cTn>
                              </p:par>
                              <p:par>
                                <p:cTn id="60" presetID="12" presetClass="entr" presetSubtype="2" fill="hold"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lide(fromRight)">
                                      <p:cBhvr>
                                        <p:cTn id="62"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6" grpId="0"/>
      <p:bldP spid="28" grpId="0"/>
      <p:bldP spid="29" grpId="0"/>
      <p:bldP spid="33"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a:t>
            </a:r>
            <a:r>
              <a:rPr lang="en-US" dirty="0" smtClean="0"/>
              <a:t>Design</a:t>
            </a:r>
            <a:br>
              <a:rPr lang="en-US" dirty="0" smtClean="0"/>
            </a:br>
            <a:r>
              <a:rPr lang="en-US" dirty="0" smtClean="0"/>
              <a:t>Package Diagram</a:t>
            </a:r>
            <a:endParaRPr lang="vi-V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1449722"/>
            <a:ext cx="7162800" cy="5673263"/>
          </a:xfrm>
        </p:spPr>
      </p:pic>
    </p:spTree>
    <p:extLst>
      <p:ext uri="{BB962C8B-B14F-4D97-AF65-F5344CB8AC3E}">
        <p14:creationId xmlns:p14="http://schemas.microsoft.com/office/powerpoint/2010/main" val="2976018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Design</a:t>
            </a:r>
            <a:br>
              <a:rPr lang="en-US" dirty="0"/>
            </a:br>
            <a:endParaRPr lang="vi-VN" dirty="0"/>
          </a:p>
        </p:txBody>
      </p:sp>
      <p:sp>
        <p:nvSpPr>
          <p:cNvPr id="4" name="Content Placeholder 3"/>
          <p:cNvSpPr>
            <a:spLocks noGrp="1"/>
          </p:cNvSpPr>
          <p:nvPr>
            <p:ph idx="1"/>
          </p:nvPr>
        </p:nvSpPr>
        <p:spPr/>
        <p:txBody>
          <a:bodyPr/>
          <a:lstStyle/>
          <a:p>
            <a:r>
              <a:rPr lang="en-US" dirty="0" smtClean="0"/>
              <a:t>Customer</a:t>
            </a:r>
            <a:endParaRPr lang="vi-VN" dirty="0"/>
          </a:p>
        </p:txBody>
      </p:sp>
      <p:grpSp>
        <p:nvGrpSpPr>
          <p:cNvPr id="8" name="Group 7"/>
          <p:cNvGrpSpPr>
            <a:grpSpLocks/>
          </p:cNvGrpSpPr>
          <p:nvPr/>
        </p:nvGrpSpPr>
        <p:grpSpPr bwMode="auto">
          <a:xfrm>
            <a:off x="3284220" y="1417638"/>
            <a:ext cx="7459980" cy="4788400"/>
            <a:chOff x="0" y="0"/>
            <a:chExt cx="47359" cy="41052"/>
          </a:xfrm>
        </p:grpSpPr>
        <p:grpSp>
          <p:nvGrpSpPr>
            <p:cNvPr id="9" name="Group 8"/>
            <p:cNvGrpSpPr>
              <a:grpSpLocks/>
            </p:cNvGrpSpPr>
            <p:nvPr/>
          </p:nvGrpSpPr>
          <p:grpSpPr bwMode="auto">
            <a:xfrm>
              <a:off x="0" y="23240"/>
              <a:ext cx="29071" cy="8764"/>
              <a:chOff x="0" y="23240"/>
              <a:chExt cx="29071" cy="8763"/>
            </a:xfrm>
          </p:grpSpPr>
          <p:sp>
            <p:nvSpPr>
              <p:cNvPr id="46" name="Rounded Rectangle 45"/>
              <p:cNvSpPr>
                <a:spLocks noChangeArrowheads="1"/>
              </p:cNvSpPr>
              <p:nvPr/>
            </p:nvSpPr>
            <p:spPr bwMode="auto">
              <a:xfrm>
                <a:off x="0" y="23240"/>
                <a:ext cx="29071" cy="8763"/>
              </a:xfrm>
              <a:prstGeom prst="roundRect">
                <a:avLst>
                  <a:gd name="adj" fmla="val 16667"/>
                </a:avLst>
              </a:prstGeom>
              <a:gradFill rotWithShape="1">
                <a:gsLst>
                  <a:gs pos="0">
                    <a:srgbClr val="C9B5E8"/>
                  </a:gs>
                  <a:gs pos="35001">
                    <a:srgbClr val="D9CBEE"/>
                  </a:gs>
                  <a:gs pos="100000">
                    <a:srgbClr val="F0EAF9"/>
                  </a:gs>
                </a:gsLst>
                <a:lin ang="16200000" scaled="1"/>
              </a:gradFill>
              <a:ln w="9525">
                <a:solidFill>
                  <a:schemeClr val="accent4">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Data Access</a:t>
                </a:r>
                <a:endParaRPr lang="vi-VN" sz="1200">
                  <a:latin typeface="Times New Roman"/>
                  <a:ea typeface="Times New Roman"/>
                </a:endParaRPr>
              </a:p>
            </p:txBody>
          </p:sp>
          <p:grpSp>
            <p:nvGrpSpPr>
              <p:cNvPr id="47" name="Group 46"/>
              <p:cNvGrpSpPr>
                <a:grpSpLocks/>
              </p:cNvGrpSpPr>
              <p:nvPr/>
            </p:nvGrpSpPr>
            <p:grpSpPr bwMode="auto">
              <a:xfrm>
                <a:off x="9624" y="26626"/>
                <a:ext cx="9528" cy="4573"/>
                <a:chOff x="9985" y="26626"/>
                <a:chExt cx="6287" cy="4572"/>
              </a:xfrm>
            </p:grpSpPr>
            <p:sp>
              <p:nvSpPr>
                <p:cNvPr id="48" name="Rectangle 47"/>
                <p:cNvSpPr>
                  <a:spLocks noChangeArrowheads="1"/>
                </p:cNvSpPr>
                <p:nvPr/>
              </p:nvSpPr>
              <p:spPr bwMode="auto">
                <a:xfrm>
                  <a:off x="9985" y="27769"/>
                  <a:ext cx="6287"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a:solidFill>
                        <a:srgbClr val="000000"/>
                      </a:solidFill>
                      <a:latin typeface="Arial"/>
                      <a:ea typeface="Times New Roman"/>
                      <a:cs typeface="Times New Roman"/>
                    </a:rPr>
                    <a:t>DBAccess</a:t>
                  </a:r>
                  <a:endParaRPr lang="vi-VN" sz="1200">
                    <a:latin typeface="Times New Roman"/>
                    <a:ea typeface="Times New Roman"/>
                  </a:endParaRPr>
                </a:p>
              </p:txBody>
            </p:sp>
            <p:sp>
              <p:nvSpPr>
                <p:cNvPr id="49" name="Rectangle 48"/>
                <p:cNvSpPr>
                  <a:spLocks noChangeArrowheads="1"/>
                </p:cNvSpPr>
                <p:nvPr/>
              </p:nvSpPr>
              <p:spPr bwMode="auto">
                <a:xfrm>
                  <a:off x="9986" y="26626"/>
                  <a:ext cx="3429" cy="1048"/>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grpSp>
          <p:nvGrpSpPr>
            <p:cNvPr id="10" name="Group 9"/>
            <p:cNvGrpSpPr>
              <a:grpSpLocks/>
            </p:cNvGrpSpPr>
            <p:nvPr/>
          </p:nvGrpSpPr>
          <p:grpSpPr bwMode="auto">
            <a:xfrm>
              <a:off x="135" y="32670"/>
              <a:ext cx="28842" cy="8382"/>
              <a:chOff x="135" y="32670"/>
              <a:chExt cx="28841" cy="8382"/>
            </a:xfrm>
          </p:grpSpPr>
          <p:sp>
            <p:nvSpPr>
              <p:cNvPr id="44" name="Rounded Rectangle 43"/>
              <p:cNvSpPr>
                <a:spLocks noChangeArrowheads="1"/>
              </p:cNvSpPr>
              <p:nvPr/>
            </p:nvSpPr>
            <p:spPr bwMode="auto">
              <a:xfrm>
                <a:off x="135" y="32670"/>
                <a:ext cx="28841" cy="8382"/>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chemeClr val="dk1">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Database</a:t>
                </a:r>
                <a:endParaRPr lang="vi-VN" sz="1200">
                  <a:latin typeface="Times New Roman"/>
                  <a:ea typeface="Times New Roman"/>
                </a:endParaRPr>
              </a:p>
            </p:txBody>
          </p:sp>
          <p:sp>
            <p:nvSpPr>
              <p:cNvPr id="45" name="Flowchart: Magnetic Disk 44"/>
              <p:cNvSpPr>
                <a:spLocks noChangeArrowheads="1"/>
              </p:cNvSpPr>
              <p:nvPr/>
            </p:nvSpPr>
            <p:spPr bwMode="auto">
              <a:xfrm>
                <a:off x="9068" y="35909"/>
                <a:ext cx="12097" cy="4095"/>
              </a:xfrm>
              <a:prstGeom prst="flowChartMagneticDisk">
                <a:avLst/>
              </a:prstGeom>
              <a:solidFill>
                <a:schemeClr val="bg1">
                  <a:lumMod val="100000"/>
                  <a:lumOff val="0"/>
                </a:schemeClr>
              </a:solidFill>
              <a:ln w="9525">
                <a:solidFill>
                  <a:schemeClr val="accent1">
                    <a:lumMod val="50000"/>
                    <a:lumOff val="0"/>
                  </a:schemeClr>
                </a:solidFill>
                <a:round/>
                <a:headEnd/>
                <a:tailEnd/>
              </a:ln>
            </p:spPr>
            <p:txBody>
              <a:bodyPr rot="0" vert="horz" wrap="square" lIns="91440" tIns="45720" rIns="91440" bIns="45720" anchor="ctr" anchorCtr="0" upright="1">
                <a:noAutofit/>
              </a:bodyPr>
              <a:lstStyle/>
              <a:p>
                <a:pPr algn="ctr"/>
                <a:r>
                  <a:rPr lang="en-US" sz="1100" dirty="0" err="1" smtClean="0">
                    <a:solidFill>
                      <a:srgbClr val="000000"/>
                    </a:solidFill>
                    <a:latin typeface="Arial"/>
                    <a:ea typeface="Times New Roman"/>
                    <a:cs typeface="Times New Roman"/>
                  </a:rPr>
                  <a:t>SmartMenuDB</a:t>
                </a:r>
                <a:endParaRPr lang="vi-VN" sz="1200" dirty="0">
                  <a:latin typeface="Times New Roman"/>
                  <a:ea typeface="Times New Roman"/>
                </a:endParaRPr>
              </a:p>
            </p:txBody>
          </p:sp>
        </p:grpSp>
        <p:sp>
          <p:nvSpPr>
            <p:cNvPr id="40" name="Rounded Rectangle 39"/>
            <p:cNvSpPr>
              <a:spLocks noChangeArrowheads="1"/>
            </p:cNvSpPr>
            <p:nvPr/>
          </p:nvSpPr>
          <p:spPr bwMode="auto">
            <a:xfrm>
              <a:off x="305" y="0"/>
              <a:ext cx="28652" cy="8382"/>
            </a:xfrm>
            <a:prstGeom prst="roundRect">
              <a:avLst>
                <a:gd name="adj" fmla="val 16667"/>
              </a:avLst>
            </a:prstGeom>
            <a:gradFill rotWithShape="1">
              <a:gsLst>
                <a:gs pos="0">
                  <a:srgbClr val="DAFDA7"/>
                </a:gs>
                <a:gs pos="35001">
                  <a:srgbClr val="E4FDC2"/>
                </a:gs>
                <a:gs pos="100000">
                  <a:srgbClr val="F5FFE6"/>
                </a:gs>
              </a:gsLst>
              <a:lin ang="16200000" scaled="1"/>
            </a:gradFill>
            <a:ln w="9525">
              <a:solidFill>
                <a:schemeClr val="accent3">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Presentation</a:t>
              </a:r>
              <a:endParaRPr lang="vi-VN" sz="1200">
                <a:latin typeface="Times New Roman"/>
                <a:ea typeface="Times New Roman"/>
              </a:endParaRPr>
            </a:p>
          </p:txBody>
        </p:sp>
        <p:grpSp>
          <p:nvGrpSpPr>
            <p:cNvPr id="12" name="Group 11"/>
            <p:cNvGrpSpPr>
              <a:grpSpLocks/>
            </p:cNvGrpSpPr>
            <p:nvPr/>
          </p:nvGrpSpPr>
          <p:grpSpPr bwMode="auto">
            <a:xfrm>
              <a:off x="29738" y="285"/>
              <a:ext cx="17621" cy="40483"/>
              <a:chOff x="29738" y="285"/>
              <a:chExt cx="17621" cy="40482"/>
            </a:xfrm>
          </p:grpSpPr>
          <p:sp>
            <p:nvSpPr>
              <p:cNvPr id="27" name="Rounded Rectangle 26"/>
              <p:cNvSpPr>
                <a:spLocks noChangeArrowheads="1"/>
              </p:cNvSpPr>
              <p:nvPr/>
            </p:nvSpPr>
            <p:spPr bwMode="auto">
              <a:xfrm>
                <a:off x="29738" y="285"/>
                <a:ext cx="17621" cy="40482"/>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chemeClr val="accent6">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Common</a:t>
                </a:r>
                <a:endParaRPr lang="vi-VN" sz="1200">
                  <a:latin typeface="Times New Roman"/>
                  <a:ea typeface="Times New Roman"/>
                </a:endParaRPr>
              </a:p>
            </p:txBody>
          </p:sp>
          <p:grpSp>
            <p:nvGrpSpPr>
              <p:cNvPr id="28" name="Group 27"/>
              <p:cNvGrpSpPr>
                <a:grpSpLocks/>
              </p:cNvGrpSpPr>
              <p:nvPr/>
            </p:nvGrpSpPr>
            <p:grpSpPr bwMode="auto">
              <a:xfrm>
                <a:off x="34119" y="6953"/>
                <a:ext cx="7431" cy="4573"/>
                <a:chOff x="34119" y="6953"/>
                <a:chExt cx="7430" cy="4572"/>
              </a:xfrm>
            </p:grpSpPr>
            <p:sp>
              <p:nvSpPr>
                <p:cNvPr id="38" name="Rectangle 37"/>
                <p:cNvSpPr>
                  <a:spLocks noChangeArrowheads="1"/>
                </p:cNvSpPr>
                <p:nvPr/>
              </p:nvSpPr>
              <p:spPr bwMode="auto">
                <a:xfrm>
                  <a:off x="34119" y="8096"/>
                  <a:ext cx="7430"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a:solidFill>
                        <a:srgbClr val="000000"/>
                      </a:solidFill>
                      <a:latin typeface="Arial"/>
                      <a:ea typeface="Times New Roman"/>
                      <a:cs typeface="Times New Roman"/>
                    </a:rPr>
                    <a:t>Utilities</a:t>
                  </a:r>
                  <a:endParaRPr lang="vi-VN" sz="1200">
                    <a:latin typeface="Times New Roman"/>
                    <a:ea typeface="Times New Roman"/>
                  </a:endParaRPr>
                </a:p>
              </p:txBody>
            </p:sp>
            <p:sp>
              <p:nvSpPr>
                <p:cNvPr id="39" name="Rectangle 38"/>
                <p:cNvSpPr>
                  <a:spLocks noChangeArrowheads="1"/>
                </p:cNvSpPr>
                <p:nvPr/>
              </p:nvSpPr>
              <p:spPr bwMode="auto">
                <a:xfrm>
                  <a:off x="34119" y="6953"/>
                  <a:ext cx="3429" cy="1047"/>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nvGrpSpPr>
              <p:cNvPr id="31" name="Group 30"/>
              <p:cNvGrpSpPr>
                <a:grpSpLocks/>
              </p:cNvGrpSpPr>
              <p:nvPr/>
            </p:nvGrpSpPr>
            <p:grpSpPr bwMode="auto">
              <a:xfrm>
                <a:off x="34120" y="15714"/>
                <a:ext cx="7336" cy="4574"/>
                <a:chOff x="34202" y="15718"/>
                <a:chExt cx="6287" cy="4573"/>
              </a:xfrm>
            </p:grpSpPr>
            <p:sp>
              <p:nvSpPr>
                <p:cNvPr id="32" name="Rectangle 31"/>
                <p:cNvSpPr>
                  <a:spLocks noChangeArrowheads="1"/>
                </p:cNvSpPr>
                <p:nvPr/>
              </p:nvSpPr>
              <p:spPr bwMode="auto">
                <a:xfrm>
                  <a:off x="34202" y="16862"/>
                  <a:ext cx="6287"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a:solidFill>
                        <a:srgbClr val="000000"/>
                      </a:solidFill>
                      <a:latin typeface="Arial"/>
                      <a:ea typeface="Times New Roman"/>
                      <a:cs typeface="Times New Roman"/>
                    </a:rPr>
                    <a:t>Model</a:t>
                  </a:r>
                  <a:endParaRPr lang="vi-VN" sz="1200">
                    <a:latin typeface="Times New Roman"/>
                    <a:ea typeface="Times New Roman"/>
                  </a:endParaRPr>
                </a:p>
              </p:txBody>
            </p:sp>
            <p:sp>
              <p:nvSpPr>
                <p:cNvPr id="33" name="Rectangle 32"/>
                <p:cNvSpPr>
                  <a:spLocks noChangeArrowheads="1"/>
                </p:cNvSpPr>
                <p:nvPr/>
              </p:nvSpPr>
              <p:spPr bwMode="auto">
                <a:xfrm>
                  <a:off x="34203" y="15718"/>
                  <a:ext cx="3429" cy="1048"/>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grpSp>
          <p:nvGrpSpPr>
            <p:cNvPr id="13" name="Group 12"/>
            <p:cNvGrpSpPr>
              <a:grpSpLocks/>
            </p:cNvGrpSpPr>
            <p:nvPr/>
          </p:nvGrpSpPr>
          <p:grpSpPr bwMode="auto">
            <a:xfrm>
              <a:off x="115" y="2337"/>
              <a:ext cx="28956" cy="20143"/>
              <a:chOff x="115" y="2337"/>
              <a:chExt cx="28956" cy="20142"/>
            </a:xfrm>
          </p:grpSpPr>
          <p:sp>
            <p:nvSpPr>
              <p:cNvPr id="14" name="Rounded Rectangle 13"/>
              <p:cNvSpPr>
                <a:spLocks noChangeArrowheads="1"/>
              </p:cNvSpPr>
              <p:nvPr/>
            </p:nvSpPr>
            <p:spPr bwMode="auto">
              <a:xfrm>
                <a:off x="115" y="8858"/>
                <a:ext cx="28956" cy="13621"/>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chemeClr val="accent1">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Business</a:t>
                </a:r>
                <a:endParaRPr lang="vi-VN" sz="1200">
                  <a:latin typeface="Times New Roman"/>
                  <a:ea typeface="Times New Roman"/>
                </a:endParaRPr>
              </a:p>
            </p:txBody>
          </p:sp>
          <p:grpSp>
            <p:nvGrpSpPr>
              <p:cNvPr id="15" name="Group 14"/>
              <p:cNvGrpSpPr>
                <a:grpSpLocks/>
              </p:cNvGrpSpPr>
              <p:nvPr/>
            </p:nvGrpSpPr>
            <p:grpSpPr bwMode="auto">
              <a:xfrm>
                <a:off x="9627" y="2337"/>
                <a:ext cx="9525" cy="4574"/>
                <a:chOff x="7332" y="2339"/>
                <a:chExt cx="6286" cy="4573"/>
              </a:xfrm>
            </p:grpSpPr>
            <p:sp>
              <p:nvSpPr>
                <p:cNvPr id="25" name="Rectangle 24"/>
                <p:cNvSpPr>
                  <a:spLocks noChangeArrowheads="1"/>
                </p:cNvSpPr>
                <p:nvPr/>
              </p:nvSpPr>
              <p:spPr bwMode="auto">
                <a:xfrm>
                  <a:off x="7332" y="3483"/>
                  <a:ext cx="6286"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a:solidFill>
                        <a:srgbClr val="000000"/>
                      </a:solidFill>
                      <a:latin typeface="Arial"/>
                      <a:ea typeface="Times New Roman"/>
                      <a:cs typeface="Times New Roman"/>
                    </a:rPr>
                    <a:t>Main activity</a:t>
                  </a:r>
                  <a:endParaRPr lang="vi-VN" sz="1200">
                    <a:latin typeface="Times New Roman"/>
                    <a:ea typeface="Times New Roman"/>
                  </a:endParaRPr>
                </a:p>
              </p:txBody>
            </p:sp>
            <p:sp>
              <p:nvSpPr>
                <p:cNvPr id="26" name="Rectangle 25"/>
                <p:cNvSpPr>
                  <a:spLocks noChangeArrowheads="1"/>
                </p:cNvSpPr>
                <p:nvPr/>
              </p:nvSpPr>
              <p:spPr bwMode="auto">
                <a:xfrm>
                  <a:off x="7333" y="2339"/>
                  <a:ext cx="3429" cy="1048"/>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nvGrpSpPr>
              <p:cNvPr id="16" name="Group 15"/>
              <p:cNvGrpSpPr>
                <a:grpSpLocks/>
              </p:cNvGrpSpPr>
              <p:nvPr/>
            </p:nvGrpSpPr>
            <p:grpSpPr bwMode="auto">
              <a:xfrm>
                <a:off x="2877" y="17240"/>
                <a:ext cx="9525" cy="4573"/>
                <a:chOff x="2877" y="17240"/>
                <a:chExt cx="6286" cy="4572"/>
              </a:xfrm>
            </p:grpSpPr>
            <p:sp>
              <p:nvSpPr>
                <p:cNvPr id="23" name="Rectangle 22"/>
                <p:cNvSpPr>
                  <a:spLocks noChangeArrowheads="1"/>
                </p:cNvSpPr>
                <p:nvPr/>
              </p:nvSpPr>
              <p:spPr bwMode="auto">
                <a:xfrm>
                  <a:off x="2877" y="18383"/>
                  <a:ext cx="6286"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dirty="0" err="1" smtClean="0">
                      <a:solidFill>
                        <a:srgbClr val="000000"/>
                      </a:solidFill>
                      <a:latin typeface="Arial"/>
                      <a:ea typeface="Times New Roman"/>
                      <a:cs typeface="Times New Roman"/>
                    </a:rPr>
                    <a:t>OrderBLL</a:t>
                  </a:r>
                  <a:endParaRPr lang="vi-VN" sz="1200" dirty="0">
                    <a:latin typeface="Times New Roman"/>
                    <a:ea typeface="Times New Roman"/>
                  </a:endParaRPr>
                </a:p>
              </p:txBody>
            </p:sp>
            <p:sp>
              <p:nvSpPr>
                <p:cNvPr id="24" name="Rectangle 23"/>
                <p:cNvSpPr>
                  <a:spLocks noChangeArrowheads="1"/>
                </p:cNvSpPr>
                <p:nvPr/>
              </p:nvSpPr>
              <p:spPr bwMode="auto">
                <a:xfrm>
                  <a:off x="2877" y="17240"/>
                  <a:ext cx="3429" cy="1047"/>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nvGrpSpPr>
              <p:cNvPr id="17" name="Group 16"/>
              <p:cNvGrpSpPr>
                <a:grpSpLocks/>
              </p:cNvGrpSpPr>
              <p:nvPr/>
            </p:nvGrpSpPr>
            <p:grpSpPr bwMode="auto">
              <a:xfrm>
                <a:off x="15450" y="17430"/>
                <a:ext cx="9525" cy="4573"/>
                <a:chOff x="15450" y="17430"/>
                <a:chExt cx="6286" cy="4572"/>
              </a:xfrm>
            </p:grpSpPr>
            <p:sp>
              <p:nvSpPr>
                <p:cNvPr id="21" name="Rectangle 20"/>
                <p:cNvSpPr>
                  <a:spLocks noChangeArrowheads="1"/>
                </p:cNvSpPr>
                <p:nvPr/>
              </p:nvSpPr>
              <p:spPr bwMode="auto">
                <a:xfrm>
                  <a:off x="15450" y="18573"/>
                  <a:ext cx="6286"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dirty="0" err="1" smtClean="0">
                      <a:solidFill>
                        <a:srgbClr val="000000"/>
                      </a:solidFill>
                      <a:latin typeface="Arial"/>
                      <a:ea typeface="Times New Roman"/>
                      <a:cs typeface="Times New Roman"/>
                    </a:rPr>
                    <a:t>FeedbackBLL</a:t>
                  </a:r>
                  <a:endParaRPr lang="vi-VN" sz="1200" dirty="0">
                    <a:latin typeface="Times New Roman"/>
                    <a:ea typeface="Times New Roman"/>
                  </a:endParaRPr>
                </a:p>
              </p:txBody>
            </p:sp>
            <p:sp>
              <p:nvSpPr>
                <p:cNvPr id="22" name="Rectangle 21"/>
                <p:cNvSpPr>
                  <a:spLocks noChangeArrowheads="1"/>
                </p:cNvSpPr>
                <p:nvPr/>
              </p:nvSpPr>
              <p:spPr bwMode="auto">
                <a:xfrm>
                  <a:off x="15450" y="17430"/>
                  <a:ext cx="3429" cy="1048"/>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nvGrpSpPr>
              <p:cNvPr id="18" name="Group 17"/>
              <p:cNvGrpSpPr>
                <a:grpSpLocks/>
              </p:cNvGrpSpPr>
              <p:nvPr/>
            </p:nvGrpSpPr>
            <p:grpSpPr bwMode="auto">
              <a:xfrm>
                <a:off x="2877" y="12018"/>
                <a:ext cx="9525" cy="4573"/>
                <a:chOff x="7152" y="12018"/>
                <a:chExt cx="6286" cy="4572"/>
              </a:xfrm>
            </p:grpSpPr>
            <p:sp>
              <p:nvSpPr>
                <p:cNvPr id="19" name="Rectangle 18"/>
                <p:cNvSpPr>
                  <a:spLocks noChangeArrowheads="1"/>
                </p:cNvSpPr>
                <p:nvPr/>
              </p:nvSpPr>
              <p:spPr bwMode="auto">
                <a:xfrm>
                  <a:off x="7152" y="13161"/>
                  <a:ext cx="6286"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dirty="0" err="1" smtClean="0">
                      <a:solidFill>
                        <a:srgbClr val="000000"/>
                      </a:solidFill>
                      <a:latin typeface="Arial"/>
                      <a:ea typeface="Times New Roman"/>
                      <a:cs typeface="Times New Roman"/>
                    </a:rPr>
                    <a:t>FoodBLL</a:t>
                  </a:r>
                  <a:endParaRPr lang="vi-VN" sz="1200" dirty="0">
                    <a:latin typeface="Times New Roman"/>
                    <a:ea typeface="Times New Roman"/>
                  </a:endParaRPr>
                </a:p>
              </p:txBody>
            </p:sp>
            <p:sp>
              <p:nvSpPr>
                <p:cNvPr id="20" name="Rectangle 19"/>
                <p:cNvSpPr>
                  <a:spLocks noChangeArrowheads="1"/>
                </p:cNvSpPr>
                <p:nvPr/>
              </p:nvSpPr>
              <p:spPr bwMode="auto">
                <a:xfrm>
                  <a:off x="7153" y="12018"/>
                  <a:ext cx="3429" cy="1047"/>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grpSp>
      <p:sp>
        <p:nvSpPr>
          <p:cNvPr id="50" name="Rectangle 49"/>
          <p:cNvSpPr>
            <a:spLocks noChangeArrowheads="1"/>
          </p:cNvSpPr>
          <p:nvPr/>
        </p:nvSpPr>
        <p:spPr bwMode="auto">
          <a:xfrm>
            <a:off x="5717980" y="2952859"/>
            <a:ext cx="1500376" cy="400074"/>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dirty="0" err="1" smtClean="0">
                <a:solidFill>
                  <a:srgbClr val="000000"/>
                </a:solidFill>
                <a:latin typeface="Arial"/>
                <a:ea typeface="Times New Roman"/>
                <a:cs typeface="Times New Roman"/>
              </a:rPr>
              <a:t>CategoryBLL</a:t>
            </a:r>
            <a:endParaRPr lang="vi-VN" sz="1200" dirty="0">
              <a:latin typeface="Times New Roman"/>
              <a:ea typeface="Times New Roman"/>
            </a:endParaRPr>
          </a:p>
        </p:txBody>
      </p:sp>
      <p:sp>
        <p:nvSpPr>
          <p:cNvPr id="51" name="Rectangle 50"/>
          <p:cNvSpPr>
            <a:spLocks noChangeArrowheads="1"/>
          </p:cNvSpPr>
          <p:nvPr/>
        </p:nvSpPr>
        <p:spPr bwMode="auto">
          <a:xfrm>
            <a:off x="5718219" y="2819501"/>
            <a:ext cx="818452" cy="122157"/>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spTree>
    <p:extLst>
      <p:ext uri="{BB962C8B-B14F-4D97-AF65-F5344CB8AC3E}">
        <p14:creationId xmlns:p14="http://schemas.microsoft.com/office/powerpoint/2010/main" val="2152382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Design</a:t>
            </a:r>
            <a:br>
              <a:rPr lang="en-US" dirty="0"/>
            </a:br>
            <a:endParaRPr lang="vi-VN" dirty="0"/>
          </a:p>
        </p:txBody>
      </p:sp>
      <p:sp>
        <p:nvSpPr>
          <p:cNvPr id="3" name="Content Placeholder 2"/>
          <p:cNvSpPr>
            <a:spLocks noGrp="1"/>
          </p:cNvSpPr>
          <p:nvPr>
            <p:ph idx="1"/>
          </p:nvPr>
        </p:nvSpPr>
        <p:spPr/>
        <p:txBody>
          <a:bodyPr/>
          <a:lstStyle/>
          <a:p>
            <a:pPr marL="0" indent="0">
              <a:buNone/>
            </a:pPr>
            <a:r>
              <a:rPr lang="en-US" dirty="0"/>
              <a:t>Waiter and chef</a:t>
            </a:r>
            <a:br>
              <a:rPr lang="en-US" dirty="0"/>
            </a:br>
            <a:endParaRPr lang="vi-VN" dirty="0"/>
          </a:p>
        </p:txBody>
      </p:sp>
      <p:grpSp>
        <p:nvGrpSpPr>
          <p:cNvPr id="4" name="Group 3"/>
          <p:cNvGrpSpPr>
            <a:grpSpLocks/>
          </p:cNvGrpSpPr>
          <p:nvPr/>
        </p:nvGrpSpPr>
        <p:grpSpPr bwMode="auto">
          <a:xfrm>
            <a:off x="3505200" y="1219199"/>
            <a:ext cx="7393253" cy="5029201"/>
            <a:chOff x="0" y="0"/>
            <a:chExt cx="47359" cy="41052"/>
          </a:xfrm>
        </p:grpSpPr>
        <p:grpSp>
          <p:nvGrpSpPr>
            <p:cNvPr id="5" name="Group 4"/>
            <p:cNvGrpSpPr>
              <a:grpSpLocks/>
            </p:cNvGrpSpPr>
            <p:nvPr/>
          </p:nvGrpSpPr>
          <p:grpSpPr bwMode="auto">
            <a:xfrm>
              <a:off x="0" y="23240"/>
              <a:ext cx="29071" cy="8764"/>
              <a:chOff x="0" y="23240"/>
              <a:chExt cx="29071" cy="8763"/>
            </a:xfrm>
          </p:grpSpPr>
          <p:sp>
            <p:nvSpPr>
              <p:cNvPr id="42" name="Rounded Rectangle 41"/>
              <p:cNvSpPr>
                <a:spLocks noChangeArrowheads="1"/>
              </p:cNvSpPr>
              <p:nvPr/>
            </p:nvSpPr>
            <p:spPr bwMode="auto">
              <a:xfrm>
                <a:off x="0" y="23240"/>
                <a:ext cx="29071" cy="8763"/>
              </a:xfrm>
              <a:prstGeom prst="roundRect">
                <a:avLst>
                  <a:gd name="adj" fmla="val 16667"/>
                </a:avLst>
              </a:prstGeom>
              <a:gradFill rotWithShape="1">
                <a:gsLst>
                  <a:gs pos="0">
                    <a:srgbClr val="C9B5E8"/>
                  </a:gs>
                  <a:gs pos="35001">
                    <a:srgbClr val="D9CBEE"/>
                  </a:gs>
                  <a:gs pos="100000">
                    <a:srgbClr val="F0EAF9"/>
                  </a:gs>
                </a:gsLst>
                <a:lin ang="16200000" scaled="1"/>
              </a:gradFill>
              <a:ln w="9525">
                <a:solidFill>
                  <a:schemeClr val="accent4">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Data Access</a:t>
                </a:r>
                <a:endParaRPr lang="vi-VN" sz="1200">
                  <a:latin typeface="Times New Roman"/>
                  <a:ea typeface="Times New Roman"/>
                </a:endParaRPr>
              </a:p>
            </p:txBody>
          </p:sp>
          <p:grpSp>
            <p:nvGrpSpPr>
              <p:cNvPr id="43" name="Group 42"/>
              <p:cNvGrpSpPr>
                <a:grpSpLocks/>
              </p:cNvGrpSpPr>
              <p:nvPr/>
            </p:nvGrpSpPr>
            <p:grpSpPr bwMode="auto">
              <a:xfrm>
                <a:off x="10897" y="25905"/>
                <a:ext cx="9528" cy="4573"/>
                <a:chOff x="10825" y="25905"/>
                <a:chExt cx="6287" cy="4572"/>
              </a:xfrm>
            </p:grpSpPr>
            <p:sp>
              <p:nvSpPr>
                <p:cNvPr id="44" name="Rectangle 43"/>
                <p:cNvSpPr>
                  <a:spLocks noChangeArrowheads="1"/>
                </p:cNvSpPr>
                <p:nvPr/>
              </p:nvSpPr>
              <p:spPr bwMode="auto">
                <a:xfrm>
                  <a:off x="10825" y="27048"/>
                  <a:ext cx="6287"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dirty="0" err="1">
                      <a:solidFill>
                        <a:srgbClr val="000000"/>
                      </a:solidFill>
                      <a:latin typeface="Arial"/>
                      <a:ea typeface="Times New Roman"/>
                      <a:cs typeface="Times New Roman"/>
                    </a:rPr>
                    <a:t>DBAccess</a:t>
                  </a:r>
                  <a:endParaRPr lang="vi-VN" sz="1200" dirty="0">
                    <a:latin typeface="Times New Roman"/>
                    <a:ea typeface="Times New Roman"/>
                  </a:endParaRPr>
                </a:p>
              </p:txBody>
            </p:sp>
            <p:sp>
              <p:nvSpPr>
                <p:cNvPr id="45" name="Rectangle 44"/>
                <p:cNvSpPr>
                  <a:spLocks noChangeArrowheads="1"/>
                </p:cNvSpPr>
                <p:nvPr/>
              </p:nvSpPr>
              <p:spPr bwMode="auto">
                <a:xfrm>
                  <a:off x="10826" y="25905"/>
                  <a:ext cx="3429" cy="1048"/>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grpSp>
          <p:nvGrpSpPr>
            <p:cNvPr id="6" name="Group 5"/>
            <p:cNvGrpSpPr>
              <a:grpSpLocks/>
            </p:cNvGrpSpPr>
            <p:nvPr/>
          </p:nvGrpSpPr>
          <p:grpSpPr bwMode="auto">
            <a:xfrm>
              <a:off x="135" y="32670"/>
              <a:ext cx="28842" cy="8382"/>
              <a:chOff x="135" y="32670"/>
              <a:chExt cx="28841" cy="8382"/>
            </a:xfrm>
          </p:grpSpPr>
          <p:sp>
            <p:nvSpPr>
              <p:cNvPr id="40" name="Rounded Rectangle 39"/>
              <p:cNvSpPr>
                <a:spLocks noChangeArrowheads="1"/>
              </p:cNvSpPr>
              <p:nvPr/>
            </p:nvSpPr>
            <p:spPr bwMode="auto">
              <a:xfrm>
                <a:off x="135" y="32670"/>
                <a:ext cx="28841" cy="8382"/>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chemeClr val="dk1">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Database</a:t>
                </a:r>
                <a:endParaRPr lang="vi-VN" sz="1200">
                  <a:latin typeface="Times New Roman"/>
                  <a:ea typeface="Times New Roman"/>
                </a:endParaRPr>
              </a:p>
            </p:txBody>
          </p:sp>
          <p:sp>
            <p:nvSpPr>
              <p:cNvPr id="41" name="Flowchart: Magnetic Disk 40"/>
              <p:cNvSpPr>
                <a:spLocks noChangeArrowheads="1"/>
              </p:cNvSpPr>
              <p:nvPr/>
            </p:nvSpPr>
            <p:spPr bwMode="auto">
              <a:xfrm>
                <a:off x="9068" y="35909"/>
                <a:ext cx="12097" cy="4095"/>
              </a:xfrm>
              <a:prstGeom prst="flowChartMagneticDisk">
                <a:avLst/>
              </a:prstGeom>
              <a:solidFill>
                <a:schemeClr val="bg1">
                  <a:lumMod val="100000"/>
                  <a:lumOff val="0"/>
                </a:schemeClr>
              </a:solidFill>
              <a:ln w="9525">
                <a:solidFill>
                  <a:schemeClr val="accent1">
                    <a:lumMod val="50000"/>
                    <a:lumOff val="0"/>
                  </a:schemeClr>
                </a:solidFill>
                <a:round/>
                <a:headEnd/>
                <a:tailEnd/>
              </a:ln>
            </p:spPr>
            <p:txBody>
              <a:bodyPr rot="0" vert="horz" wrap="square" lIns="91440" tIns="45720" rIns="91440" bIns="45720" anchor="ctr" anchorCtr="0" upright="1">
                <a:noAutofit/>
              </a:bodyPr>
              <a:lstStyle/>
              <a:p>
                <a:pPr algn="ctr"/>
                <a:r>
                  <a:rPr lang="en-US" sz="1100" dirty="0" err="1" smtClean="0">
                    <a:solidFill>
                      <a:srgbClr val="000000"/>
                    </a:solidFill>
                    <a:latin typeface="Arial"/>
                    <a:ea typeface="Times New Roman"/>
                    <a:cs typeface="Times New Roman"/>
                  </a:rPr>
                  <a:t>SmartMenuDB</a:t>
                </a:r>
                <a:endParaRPr lang="vi-VN" sz="1200" dirty="0">
                  <a:latin typeface="Times New Roman"/>
                  <a:ea typeface="Times New Roman"/>
                </a:endParaRPr>
              </a:p>
            </p:txBody>
          </p:sp>
        </p:grpSp>
        <p:sp>
          <p:nvSpPr>
            <p:cNvPr id="36" name="Rounded Rectangle 35"/>
            <p:cNvSpPr>
              <a:spLocks noChangeArrowheads="1"/>
            </p:cNvSpPr>
            <p:nvPr/>
          </p:nvSpPr>
          <p:spPr bwMode="auto">
            <a:xfrm>
              <a:off x="305" y="0"/>
              <a:ext cx="28652" cy="8382"/>
            </a:xfrm>
            <a:prstGeom prst="roundRect">
              <a:avLst>
                <a:gd name="adj" fmla="val 16667"/>
              </a:avLst>
            </a:prstGeom>
            <a:gradFill rotWithShape="1">
              <a:gsLst>
                <a:gs pos="0">
                  <a:srgbClr val="DAFDA7"/>
                </a:gs>
                <a:gs pos="35001">
                  <a:srgbClr val="E4FDC2"/>
                </a:gs>
                <a:gs pos="100000">
                  <a:srgbClr val="F5FFE6"/>
                </a:gs>
              </a:gsLst>
              <a:lin ang="16200000" scaled="1"/>
            </a:gradFill>
            <a:ln w="9525">
              <a:solidFill>
                <a:schemeClr val="accent3">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Presentation</a:t>
              </a:r>
              <a:endParaRPr lang="vi-VN" sz="1200">
                <a:latin typeface="Times New Roman"/>
                <a:ea typeface="Times New Roman"/>
              </a:endParaRPr>
            </a:p>
          </p:txBody>
        </p:sp>
        <p:grpSp>
          <p:nvGrpSpPr>
            <p:cNvPr id="8" name="Group 7"/>
            <p:cNvGrpSpPr>
              <a:grpSpLocks/>
            </p:cNvGrpSpPr>
            <p:nvPr/>
          </p:nvGrpSpPr>
          <p:grpSpPr bwMode="auto">
            <a:xfrm>
              <a:off x="29738" y="285"/>
              <a:ext cx="17621" cy="40483"/>
              <a:chOff x="29738" y="285"/>
              <a:chExt cx="17621" cy="40482"/>
            </a:xfrm>
          </p:grpSpPr>
          <p:sp>
            <p:nvSpPr>
              <p:cNvPr id="23" name="Rounded Rectangle 22"/>
              <p:cNvSpPr>
                <a:spLocks noChangeArrowheads="1"/>
              </p:cNvSpPr>
              <p:nvPr/>
            </p:nvSpPr>
            <p:spPr bwMode="auto">
              <a:xfrm>
                <a:off x="29738" y="285"/>
                <a:ext cx="17621" cy="40482"/>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chemeClr val="accent6">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Common</a:t>
                </a:r>
                <a:endParaRPr lang="vi-VN" sz="1200">
                  <a:latin typeface="Times New Roman"/>
                  <a:ea typeface="Times New Roman"/>
                </a:endParaRPr>
              </a:p>
            </p:txBody>
          </p:sp>
          <p:grpSp>
            <p:nvGrpSpPr>
              <p:cNvPr id="24" name="Group 23"/>
              <p:cNvGrpSpPr>
                <a:grpSpLocks/>
              </p:cNvGrpSpPr>
              <p:nvPr/>
            </p:nvGrpSpPr>
            <p:grpSpPr bwMode="auto">
              <a:xfrm>
                <a:off x="34119" y="6953"/>
                <a:ext cx="7431" cy="4573"/>
                <a:chOff x="34119" y="6953"/>
                <a:chExt cx="7430" cy="4572"/>
              </a:xfrm>
            </p:grpSpPr>
            <p:sp>
              <p:nvSpPr>
                <p:cNvPr id="34" name="Rectangle 33"/>
                <p:cNvSpPr>
                  <a:spLocks noChangeArrowheads="1"/>
                </p:cNvSpPr>
                <p:nvPr/>
              </p:nvSpPr>
              <p:spPr bwMode="auto">
                <a:xfrm>
                  <a:off x="34119" y="8096"/>
                  <a:ext cx="7430"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a:solidFill>
                        <a:srgbClr val="000000"/>
                      </a:solidFill>
                      <a:latin typeface="Arial"/>
                      <a:ea typeface="Times New Roman"/>
                      <a:cs typeface="Times New Roman"/>
                    </a:rPr>
                    <a:t>Utilities</a:t>
                  </a:r>
                  <a:endParaRPr lang="vi-VN" sz="1200">
                    <a:latin typeface="Times New Roman"/>
                    <a:ea typeface="Times New Roman"/>
                  </a:endParaRPr>
                </a:p>
              </p:txBody>
            </p:sp>
            <p:sp>
              <p:nvSpPr>
                <p:cNvPr id="35" name="Rectangle 34"/>
                <p:cNvSpPr>
                  <a:spLocks noChangeArrowheads="1"/>
                </p:cNvSpPr>
                <p:nvPr/>
              </p:nvSpPr>
              <p:spPr bwMode="auto">
                <a:xfrm>
                  <a:off x="34119" y="6953"/>
                  <a:ext cx="3429" cy="1047"/>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nvGrpSpPr>
              <p:cNvPr id="27" name="Group 26"/>
              <p:cNvGrpSpPr>
                <a:grpSpLocks/>
              </p:cNvGrpSpPr>
              <p:nvPr/>
            </p:nvGrpSpPr>
            <p:grpSpPr bwMode="auto">
              <a:xfrm>
                <a:off x="34118" y="15550"/>
                <a:ext cx="7336" cy="4573"/>
                <a:chOff x="34201" y="15553"/>
                <a:chExt cx="6287" cy="4572"/>
              </a:xfrm>
            </p:grpSpPr>
            <p:sp>
              <p:nvSpPr>
                <p:cNvPr id="28" name="Rectangle 27"/>
                <p:cNvSpPr>
                  <a:spLocks noChangeArrowheads="1"/>
                </p:cNvSpPr>
                <p:nvPr/>
              </p:nvSpPr>
              <p:spPr bwMode="auto">
                <a:xfrm>
                  <a:off x="34201" y="16696"/>
                  <a:ext cx="6287"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a:solidFill>
                        <a:srgbClr val="000000"/>
                      </a:solidFill>
                      <a:latin typeface="Arial"/>
                      <a:ea typeface="Times New Roman"/>
                      <a:cs typeface="Times New Roman"/>
                    </a:rPr>
                    <a:t>Model</a:t>
                  </a:r>
                  <a:endParaRPr lang="vi-VN" sz="1200">
                    <a:latin typeface="Times New Roman"/>
                    <a:ea typeface="Times New Roman"/>
                  </a:endParaRPr>
                </a:p>
              </p:txBody>
            </p:sp>
            <p:sp>
              <p:nvSpPr>
                <p:cNvPr id="29" name="Rectangle 28"/>
                <p:cNvSpPr>
                  <a:spLocks noChangeArrowheads="1"/>
                </p:cNvSpPr>
                <p:nvPr/>
              </p:nvSpPr>
              <p:spPr bwMode="auto">
                <a:xfrm>
                  <a:off x="34203" y="15553"/>
                  <a:ext cx="3429" cy="1048"/>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grpSp>
          <p:nvGrpSpPr>
            <p:cNvPr id="9" name="Group 8"/>
            <p:cNvGrpSpPr>
              <a:grpSpLocks/>
            </p:cNvGrpSpPr>
            <p:nvPr/>
          </p:nvGrpSpPr>
          <p:grpSpPr bwMode="auto">
            <a:xfrm>
              <a:off x="115" y="3078"/>
              <a:ext cx="28956" cy="19402"/>
              <a:chOff x="115" y="3078"/>
              <a:chExt cx="28956" cy="19401"/>
            </a:xfrm>
          </p:grpSpPr>
          <p:sp>
            <p:nvSpPr>
              <p:cNvPr id="10" name="Rounded Rectangle 9"/>
              <p:cNvSpPr>
                <a:spLocks noChangeArrowheads="1"/>
              </p:cNvSpPr>
              <p:nvPr/>
            </p:nvSpPr>
            <p:spPr bwMode="auto">
              <a:xfrm>
                <a:off x="115" y="8858"/>
                <a:ext cx="28956" cy="13621"/>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chemeClr val="accent1">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dirty="0">
                    <a:solidFill>
                      <a:srgbClr val="000000"/>
                    </a:solidFill>
                    <a:latin typeface="Arial"/>
                    <a:ea typeface="Times New Roman"/>
                  </a:rPr>
                  <a:t>Business</a:t>
                </a:r>
                <a:endParaRPr lang="vi-VN" sz="1200" dirty="0">
                  <a:latin typeface="Times New Roman"/>
                  <a:ea typeface="Times New Roman"/>
                </a:endParaRPr>
              </a:p>
            </p:txBody>
          </p:sp>
          <p:grpSp>
            <p:nvGrpSpPr>
              <p:cNvPr id="11" name="Group 10"/>
              <p:cNvGrpSpPr>
                <a:grpSpLocks/>
              </p:cNvGrpSpPr>
              <p:nvPr/>
            </p:nvGrpSpPr>
            <p:grpSpPr bwMode="auto">
              <a:xfrm>
                <a:off x="10116" y="3078"/>
                <a:ext cx="8898" cy="4347"/>
                <a:chOff x="7654" y="3080"/>
                <a:chExt cx="5872" cy="4346"/>
              </a:xfrm>
            </p:grpSpPr>
            <p:sp>
              <p:nvSpPr>
                <p:cNvPr id="21" name="Rectangle 20"/>
                <p:cNvSpPr>
                  <a:spLocks noChangeArrowheads="1"/>
                </p:cNvSpPr>
                <p:nvPr/>
              </p:nvSpPr>
              <p:spPr bwMode="auto">
                <a:xfrm>
                  <a:off x="7654" y="4223"/>
                  <a:ext cx="5872" cy="3203"/>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dirty="0">
                      <a:solidFill>
                        <a:srgbClr val="000000"/>
                      </a:solidFill>
                      <a:latin typeface="Arial"/>
                      <a:ea typeface="Times New Roman"/>
                      <a:cs typeface="Times New Roman"/>
                    </a:rPr>
                    <a:t>Main activity</a:t>
                  </a:r>
                  <a:endParaRPr lang="vi-VN" sz="1200" dirty="0">
                    <a:latin typeface="Times New Roman"/>
                    <a:ea typeface="Times New Roman"/>
                  </a:endParaRPr>
                </a:p>
              </p:txBody>
            </p:sp>
            <p:sp>
              <p:nvSpPr>
                <p:cNvPr id="22" name="Rectangle 21"/>
                <p:cNvSpPr>
                  <a:spLocks noChangeArrowheads="1"/>
                </p:cNvSpPr>
                <p:nvPr/>
              </p:nvSpPr>
              <p:spPr bwMode="auto">
                <a:xfrm>
                  <a:off x="7654" y="3080"/>
                  <a:ext cx="3203" cy="97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nvGrpSpPr>
              <p:cNvPr id="12" name="Group 11"/>
              <p:cNvGrpSpPr>
                <a:grpSpLocks/>
              </p:cNvGrpSpPr>
              <p:nvPr/>
            </p:nvGrpSpPr>
            <p:grpSpPr bwMode="auto">
              <a:xfrm>
                <a:off x="19772" y="3252"/>
                <a:ext cx="8791" cy="4173"/>
                <a:chOff x="14024" y="3255"/>
                <a:chExt cx="5801" cy="4172"/>
              </a:xfrm>
            </p:grpSpPr>
            <p:sp>
              <p:nvSpPr>
                <p:cNvPr id="19" name="Rectangle 18"/>
                <p:cNvSpPr>
                  <a:spLocks noChangeArrowheads="1"/>
                </p:cNvSpPr>
                <p:nvPr/>
              </p:nvSpPr>
              <p:spPr bwMode="auto">
                <a:xfrm>
                  <a:off x="14025" y="4263"/>
                  <a:ext cx="5800" cy="3164"/>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r>
                    <a:rPr lang="en-US" sz="1000" dirty="0">
                      <a:solidFill>
                        <a:srgbClr val="000000"/>
                      </a:solidFill>
                      <a:latin typeface="Arial"/>
                      <a:ea typeface="Times New Roman"/>
                      <a:cs typeface="Times New Roman"/>
                    </a:rPr>
                    <a:t>Fragment Food manager</a:t>
                  </a:r>
                  <a:endParaRPr lang="vi-VN" sz="1200" dirty="0">
                    <a:latin typeface="Times New Roman"/>
                    <a:ea typeface="Times New Roman"/>
                  </a:endParaRPr>
                </a:p>
              </p:txBody>
            </p:sp>
            <p:sp>
              <p:nvSpPr>
                <p:cNvPr id="20" name="Rectangle 19"/>
                <p:cNvSpPr>
                  <a:spLocks noChangeArrowheads="1"/>
                </p:cNvSpPr>
                <p:nvPr/>
              </p:nvSpPr>
              <p:spPr bwMode="auto">
                <a:xfrm>
                  <a:off x="14024" y="3255"/>
                  <a:ext cx="3164" cy="966"/>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nvGrpSpPr>
              <p:cNvPr id="14" name="Group 13"/>
              <p:cNvGrpSpPr>
                <a:grpSpLocks/>
              </p:cNvGrpSpPr>
              <p:nvPr/>
            </p:nvGrpSpPr>
            <p:grpSpPr bwMode="auto">
              <a:xfrm>
                <a:off x="702" y="3087"/>
                <a:ext cx="8954" cy="4367"/>
                <a:chOff x="5716" y="3089"/>
                <a:chExt cx="5909" cy="4366"/>
              </a:xfrm>
            </p:grpSpPr>
            <p:sp>
              <p:nvSpPr>
                <p:cNvPr id="15" name="Rectangle 14"/>
                <p:cNvSpPr>
                  <a:spLocks noChangeArrowheads="1"/>
                </p:cNvSpPr>
                <p:nvPr/>
              </p:nvSpPr>
              <p:spPr bwMode="auto">
                <a:xfrm>
                  <a:off x="5716" y="4232"/>
                  <a:ext cx="5909" cy="3223"/>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000" dirty="0">
                      <a:solidFill>
                        <a:srgbClr val="000000"/>
                      </a:solidFill>
                      <a:latin typeface="Arial"/>
                      <a:ea typeface="Times New Roman"/>
                      <a:cs typeface="Times New Roman"/>
                    </a:rPr>
                    <a:t>Fragment </a:t>
                  </a:r>
                  <a:r>
                    <a:rPr lang="en-US" sz="1100" dirty="0">
                      <a:solidFill>
                        <a:srgbClr val="000000"/>
                      </a:solidFill>
                      <a:latin typeface="Arial"/>
                      <a:ea typeface="Times New Roman"/>
                      <a:cs typeface="Times New Roman"/>
                    </a:rPr>
                    <a:t>home</a:t>
                  </a:r>
                  <a:endParaRPr lang="vi-VN" sz="1200" dirty="0">
                    <a:latin typeface="Times New Roman"/>
                    <a:ea typeface="Times New Roman"/>
                  </a:endParaRPr>
                </a:p>
              </p:txBody>
            </p:sp>
            <p:sp>
              <p:nvSpPr>
                <p:cNvPr id="16" name="Rectangle 15"/>
                <p:cNvSpPr>
                  <a:spLocks noChangeArrowheads="1"/>
                </p:cNvSpPr>
                <p:nvPr/>
              </p:nvSpPr>
              <p:spPr bwMode="auto">
                <a:xfrm>
                  <a:off x="5717" y="3089"/>
                  <a:ext cx="3223" cy="984"/>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grpSp>
      <p:sp>
        <p:nvSpPr>
          <p:cNvPr id="46" name="Rectangle 45"/>
          <p:cNvSpPr>
            <a:spLocks noChangeArrowheads="1"/>
          </p:cNvSpPr>
          <p:nvPr/>
        </p:nvSpPr>
        <p:spPr bwMode="auto">
          <a:xfrm>
            <a:off x="3740079" y="2891654"/>
            <a:ext cx="1579034" cy="446102"/>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dirty="0" err="1" smtClean="0">
                <a:solidFill>
                  <a:srgbClr val="000000"/>
                </a:solidFill>
                <a:latin typeface="Arial"/>
                <a:ea typeface="Times New Roman"/>
                <a:cs typeface="Times New Roman"/>
              </a:rPr>
              <a:t>OrderBLL</a:t>
            </a:r>
            <a:endParaRPr lang="vi-VN" sz="1200" dirty="0">
              <a:latin typeface="Times New Roman"/>
              <a:ea typeface="Times New Roman"/>
            </a:endParaRPr>
          </a:p>
        </p:txBody>
      </p:sp>
      <p:sp>
        <p:nvSpPr>
          <p:cNvPr id="47" name="Rectangle 46"/>
          <p:cNvSpPr>
            <a:spLocks noChangeArrowheads="1"/>
          </p:cNvSpPr>
          <p:nvPr/>
        </p:nvSpPr>
        <p:spPr bwMode="auto">
          <a:xfrm>
            <a:off x="3740330" y="2742953"/>
            <a:ext cx="861223" cy="136341"/>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sp>
        <p:nvSpPr>
          <p:cNvPr id="48" name="Rectangle 47"/>
          <p:cNvSpPr>
            <a:spLocks noChangeArrowheads="1"/>
          </p:cNvSpPr>
          <p:nvPr/>
        </p:nvSpPr>
        <p:spPr bwMode="auto">
          <a:xfrm>
            <a:off x="3732058" y="3567522"/>
            <a:ext cx="1579034" cy="446102"/>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dirty="0" err="1" smtClean="0">
                <a:solidFill>
                  <a:srgbClr val="000000"/>
                </a:solidFill>
                <a:latin typeface="Arial"/>
                <a:ea typeface="Times New Roman"/>
                <a:cs typeface="Times New Roman"/>
              </a:rPr>
              <a:t>FoodBLL</a:t>
            </a:r>
            <a:endParaRPr lang="vi-VN" sz="1200" dirty="0">
              <a:latin typeface="Times New Roman"/>
              <a:ea typeface="Times New Roman"/>
            </a:endParaRPr>
          </a:p>
        </p:txBody>
      </p:sp>
      <p:sp>
        <p:nvSpPr>
          <p:cNvPr id="49" name="Rectangle 48"/>
          <p:cNvSpPr>
            <a:spLocks noChangeArrowheads="1"/>
          </p:cNvSpPr>
          <p:nvPr/>
        </p:nvSpPr>
        <p:spPr bwMode="auto">
          <a:xfrm>
            <a:off x="3732309" y="3418821"/>
            <a:ext cx="861223" cy="136341"/>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sp>
        <p:nvSpPr>
          <p:cNvPr id="50" name="Rectangle 49"/>
          <p:cNvSpPr>
            <a:spLocks noChangeArrowheads="1"/>
          </p:cNvSpPr>
          <p:nvPr/>
        </p:nvSpPr>
        <p:spPr bwMode="auto">
          <a:xfrm>
            <a:off x="5891815" y="2857304"/>
            <a:ext cx="1579034" cy="446102"/>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dirty="0" err="1" smtClean="0">
                <a:solidFill>
                  <a:srgbClr val="000000"/>
                </a:solidFill>
                <a:latin typeface="Arial"/>
                <a:ea typeface="Times New Roman"/>
                <a:cs typeface="Times New Roman"/>
              </a:rPr>
              <a:t>OrderDetailBLL</a:t>
            </a:r>
            <a:endParaRPr lang="vi-VN" sz="1200" dirty="0">
              <a:latin typeface="Times New Roman"/>
              <a:ea typeface="Times New Roman"/>
            </a:endParaRPr>
          </a:p>
        </p:txBody>
      </p:sp>
      <p:sp>
        <p:nvSpPr>
          <p:cNvPr id="51" name="Rectangle 50"/>
          <p:cNvSpPr>
            <a:spLocks noChangeArrowheads="1"/>
          </p:cNvSpPr>
          <p:nvPr/>
        </p:nvSpPr>
        <p:spPr bwMode="auto">
          <a:xfrm>
            <a:off x="5892066" y="2708603"/>
            <a:ext cx="861223" cy="136341"/>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spTree>
    <p:extLst>
      <p:ext uri="{BB962C8B-B14F-4D97-AF65-F5344CB8AC3E}">
        <p14:creationId xmlns:p14="http://schemas.microsoft.com/office/powerpoint/2010/main" val="3761216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Design</a:t>
            </a:r>
            <a:br>
              <a:rPr lang="en-US" dirty="0"/>
            </a:br>
            <a:endParaRPr lang="vi-VN" dirty="0"/>
          </a:p>
        </p:txBody>
      </p:sp>
      <p:sp>
        <p:nvSpPr>
          <p:cNvPr id="3" name="Content Placeholder 2"/>
          <p:cNvSpPr>
            <a:spLocks noGrp="1"/>
          </p:cNvSpPr>
          <p:nvPr>
            <p:ph idx="1"/>
          </p:nvPr>
        </p:nvSpPr>
        <p:spPr/>
        <p:txBody>
          <a:bodyPr/>
          <a:lstStyle/>
          <a:p>
            <a:r>
              <a:rPr lang="en-US" dirty="0"/>
              <a:t>Manager</a:t>
            </a:r>
            <a:endParaRPr lang="vi-VN" b="1" i="1" dirty="0"/>
          </a:p>
          <a:p>
            <a:pPr marL="0" indent="0">
              <a:buNone/>
            </a:pPr>
            <a:endParaRPr lang="vi-VN" dirty="0"/>
          </a:p>
        </p:txBody>
      </p:sp>
      <p:grpSp>
        <p:nvGrpSpPr>
          <p:cNvPr id="4" name="Group 3"/>
          <p:cNvGrpSpPr>
            <a:grpSpLocks/>
          </p:cNvGrpSpPr>
          <p:nvPr/>
        </p:nvGrpSpPr>
        <p:grpSpPr bwMode="auto">
          <a:xfrm>
            <a:off x="3276600" y="1195637"/>
            <a:ext cx="7413204" cy="5335090"/>
            <a:chOff x="0" y="0"/>
            <a:chExt cx="47359" cy="41052"/>
          </a:xfrm>
        </p:grpSpPr>
        <p:grpSp>
          <p:nvGrpSpPr>
            <p:cNvPr id="5" name="Group 4"/>
            <p:cNvGrpSpPr>
              <a:grpSpLocks/>
            </p:cNvGrpSpPr>
            <p:nvPr/>
          </p:nvGrpSpPr>
          <p:grpSpPr bwMode="auto">
            <a:xfrm>
              <a:off x="0" y="23240"/>
              <a:ext cx="29071" cy="8764"/>
              <a:chOff x="0" y="23240"/>
              <a:chExt cx="29071" cy="8763"/>
            </a:xfrm>
          </p:grpSpPr>
          <p:sp>
            <p:nvSpPr>
              <p:cNvPr id="42" name="Rounded Rectangle 41"/>
              <p:cNvSpPr>
                <a:spLocks noChangeArrowheads="1"/>
              </p:cNvSpPr>
              <p:nvPr/>
            </p:nvSpPr>
            <p:spPr bwMode="auto">
              <a:xfrm>
                <a:off x="0" y="23240"/>
                <a:ext cx="29071" cy="8763"/>
              </a:xfrm>
              <a:prstGeom prst="roundRect">
                <a:avLst>
                  <a:gd name="adj" fmla="val 16667"/>
                </a:avLst>
              </a:prstGeom>
              <a:gradFill rotWithShape="1">
                <a:gsLst>
                  <a:gs pos="0">
                    <a:srgbClr val="C9B5E8"/>
                  </a:gs>
                  <a:gs pos="35001">
                    <a:srgbClr val="D9CBEE"/>
                  </a:gs>
                  <a:gs pos="100000">
                    <a:srgbClr val="F0EAF9"/>
                  </a:gs>
                </a:gsLst>
                <a:lin ang="16200000" scaled="1"/>
              </a:gradFill>
              <a:ln w="9525">
                <a:solidFill>
                  <a:schemeClr val="accent4">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Data Access</a:t>
                </a:r>
                <a:endParaRPr lang="vi-VN" sz="1200">
                  <a:latin typeface="Times New Roman"/>
                  <a:ea typeface="Times New Roman"/>
                </a:endParaRPr>
              </a:p>
            </p:txBody>
          </p:sp>
          <p:grpSp>
            <p:nvGrpSpPr>
              <p:cNvPr id="43" name="Group 42"/>
              <p:cNvGrpSpPr>
                <a:grpSpLocks/>
              </p:cNvGrpSpPr>
              <p:nvPr/>
            </p:nvGrpSpPr>
            <p:grpSpPr bwMode="auto">
              <a:xfrm>
                <a:off x="10688" y="26574"/>
                <a:ext cx="9528" cy="4573"/>
                <a:chOff x="10687" y="26574"/>
                <a:chExt cx="6287" cy="4572"/>
              </a:xfrm>
            </p:grpSpPr>
            <p:sp>
              <p:nvSpPr>
                <p:cNvPr id="44" name="Rectangle 43"/>
                <p:cNvSpPr>
                  <a:spLocks noChangeArrowheads="1"/>
                </p:cNvSpPr>
                <p:nvPr/>
              </p:nvSpPr>
              <p:spPr bwMode="auto">
                <a:xfrm>
                  <a:off x="10687" y="27717"/>
                  <a:ext cx="6287"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a:solidFill>
                        <a:srgbClr val="000000"/>
                      </a:solidFill>
                      <a:latin typeface="Arial"/>
                      <a:ea typeface="Times New Roman"/>
                      <a:cs typeface="Times New Roman"/>
                    </a:rPr>
                    <a:t>DBAccess</a:t>
                  </a:r>
                  <a:endParaRPr lang="vi-VN" sz="1200">
                    <a:latin typeface="Times New Roman"/>
                    <a:ea typeface="Times New Roman"/>
                  </a:endParaRPr>
                </a:p>
              </p:txBody>
            </p:sp>
            <p:sp>
              <p:nvSpPr>
                <p:cNvPr id="45" name="Rectangle 44"/>
                <p:cNvSpPr>
                  <a:spLocks noChangeArrowheads="1"/>
                </p:cNvSpPr>
                <p:nvPr/>
              </p:nvSpPr>
              <p:spPr bwMode="auto">
                <a:xfrm>
                  <a:off x="10688" y="26574"/>
                  <a:ext cx="3429" cy="1048"/>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grpSp>
          <p:nvGrpSpPr>
            <p:cNvPr id="6" name="Group 5"/>
            <p:cNvGrpSpPr>
              <a:grpSpLocks/>
            </p:cNvGrpSpPr>
            <p:nvPr/>
          </p:nvGrpSpPr>
          <p:grpSpPr bwMode="auto">
            <a:xfrm>
              <a:off x="135" y="32670"/>
              <a:ext cx="28842" cy="8382"/>
              <a:chOff x="135" y="32670"/>
              <a:chExt cx="28841" cy="8382"/>
            </a:xfrm>
          </p:grpSpPr>
          <p:sp>
            <p:nvSpPr>
              <p:cNvPr id="40" name="Rounded Rectangle 39"/>
              <p:cNvSpPr>
                <a:spLocks noChangeArrowheads="1"/>
              </p:cNvSpPr>
              <p:nvPr/>
            </p:nvSpPr>
            <p:spPr bwMode="auto">
              <a:xfrm>
                <a:off x="135" y="32670"/>
                <a:ext cx="28841" cy="8382"/>
              </a:xfrm>
              <a:prstGeom prst="roundRect">
                <a:avLst>
                  <a:gd name="adj" fmla="val 16667"/>
                </a:avLst>
              </a:prstGeom>
              <a:gradFill rotWithShape="1">
                <a:gsLst>
                  <a:gs pos="0">
                    <a:srgbClr val="BCBCBC"/>
                  </a:gs>
                  <a:gs pos="35001">
                    <a:srgbClr val="D0D0D0"/>
                  </a:gs>
                  <a:gs pos="100000">
                    <a:srgbClr val="EDEDED"/>
                  </a:gs>
                </a:gsLst>
                <a:lin ang="16200000" scaled="1"/>
              </a:gradFill>
              <a:ln w="9525">
                <a:solidFill>
                  <a:schemeClr val="dk1">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Database</a:t>
                </a:r>
                <a:endParaRPr lang="vi-VN" sz="1200">
                  <a:latin typeface="Times New Roman"/>
                  <a:ea typeface="Times New Roman"/>
                </a:endParaRPr>
              </a:p>
            </p:txBody>
          </p:sp>
          <p:sp>
            <p:nvSpPr>
              <p:cNvPr id="41" name="Flowchart: Magnetic Disk 40"/>
              <p:cNvSpPr>
                <a:spLocks noChangeArrowheads="1"/>
              </p:cNvSpPr>
              <p:nvPr/>
            </p:nvSpPr>
            <p:spPr bwMode="auto">
              <a:xfrm>
                <a:off x="9068" y="35909"/>
                <a:ext cx="12097" cy="4095"/>
              </a:xfrm>
              <a:prstGeom prst="flowChartMagneticDisk">
                <a:avLst/>
              </a:prstGeom>
              <a:solidFill>
                <a:schemeClr val="bg1">
                  <a:lumMod val="100000"/>
                  <a:lumOff val="0"/>
                </a:schemeClr>
              </a:solidFill>
              <a:ln w="9525">
                <a:solidFill>
                  <a:schemeClr val="accent1">
                    <a:lumMod val="50000"/>
                    <a:lumOff val="0"/>
                  </a:schemeClr>
                </a:solidFill>
                <a:round/>
                <a:headEnd/>
                <a:tailEnd/>
              </a:ln>
            </p:spPr>
            <p:txBody>
              <a:bodyPr rot="0" vert="horz" wrap="square" lIns="91440" tIns="45720" rIns="91440" bIns="45720" anchor="ctr" anchorCtr="0" upright="1">
                <a:noAutofit/>
              </a:bodyPr>
              <a:lstStyle/>
              <a:p>
                <a:pPr algn="ctr"/>
                <a:r>
                  <a:rPr lang="en-US" sz="1100">
                    <a:solidFill>
                      <a:srgbClr val="000000"/>
                    </a:solidFill>
                    <a:latin typeface="Arial"/>
                    <a:ea typeface="Times New Roman"/>
                    <a:cs typeface="Times New Roman"/>
                  </a:rPr>
                  <a:t>Travel Guide DB</a:t>
                </a:r>
                <a:endParaRPr lang="vi-VN" sz="1200">
                  <a:latin typeface="Times New Roman"/>
                  <a:ea typeface="Times New Roman"/>
                </a:endParaRPr>
              </a:p>
            </p:txBody>
          </p:sp>
        </p:grpSp>
        <p:grpSp>
          <p:nvGrpSpPr>
            <p:cNvPr id="7" name="Group 6"/>
            <p:cNvGrpSpPr>
              <a:grpSpLocks/>
            </p:cNvGrpSpPr>
            <p:nvPr/>
          </p:nvGrpSpPr>
          <p:grpSpPr bwMode="auto">
            <a:xfrm>
              <a:off x="305" y="0"/>
              <a:ext cx="28652" cy="8382"/>
              <a:chOff x="305" y="0"/>
              <a:chExt cx="28651" cy="8382"/>
            </a:xfrm>
          </p:grpSpPr>
          <p:sp>
            <p:nvSpPr>
              <p:cNvPr id="36" name="Rounded Rectangle 35"/>
              <p:cNvSpPr>
                <a:spLocks noChangeArrowheads="1"/>
              </p:cNvSpPr>
              <p:nvPr/>
            </p:nvSpPr>
            <p:spPr bwMode="auto">
              <a:xfrm>
                <a:off x="305" y="0"/>
                <a:ext cx="28651" cy="8382"/>
              </a:xfrm>
              <a:prstGeom prst="roundRect">
                <a:avLst>
                  <a:gd name="adj" fmla="val 16667"/>
                </a:avLst>
              </a:prstGeom>
              <a:gradFill rotWithShape="1">
                <a:gsLst>
                  <a:gs pos="0">
                    <a:srgbClr val="DAFDA7"/>
                  </a:gs>
                  <a:gs pos="35001">
                    <a:srgbClr val="E4FDC2"/>
                  </a:gs>
                  <a:gs pos="100000">
                    <a:srgbClr val="F5FFE6"/>
                  </a:gs>
                </a:gsLst>
                <a:lin ang="16200000" scaled="1"/>
              </a:gradFill>
              <a:ln w="9525">
                <a:solidFill>
                  <a:schemeClr val="accent3">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Presentation</a:t>
                </a:r>
                <a:endParaRPr lang="vi-VN" sz="1200">
                  <a:latin typeface="Times New Roman"/>
                  <a:ea typeface="Times New Roman"/>
                </a:endParaRPr>
              </a:p>
            </p:txBody>
          </p:sp>
          <p:grpSp>
            <p:nvGrpSpPr>
              <p:cNvPr id="37" name="Group 36"/>
              <p:cNvGrpSpPr>
                <a:grpSpLocks/>
              </p:cNvGrpSpPr>
              <p:nvPr/>
            </p:nvGrpSpPr>
            <p:grpSpPr bwMode="auto">
              <a:xfrm>
                <a:off x="10210" y="3143"/>
                <a:ext cx="9336" cy="4573"/>
                <a:chOff x="10211" y="3143"/>
                <a:chExt cx="6287" cy="4572"/>
              </a:xfrm>
            </p:grpSpPr>
            <p:sp>
              <p:nvSpPr>
                <p:cNvPr id="38" name="Rectangle 37"/>
                <p:cNvSpPr>
                  <a:spLocks noChangeArrowheads="1"/>
                </p:cNvSpPr>
                <p:nvPr/>
              </p:nvSpPr>
              <p:spPr bwMode="auto">
                <a:xfrm>
                  <a:off x="10211" y="4286"/>
                  <a:ext cx="6287"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a:solidFill>
                        <a:srgbClr val="000000"/>
                      </a:solidFill>
                      <a:latin typeface="Arial"/>
                      <a:ea typeface="Times New Roman"/>
                      <a:cs typeface="Times New Roman"/>
                    </a:rPr>
                    <a:t>GUI</a:t>
                  </a:r>
                  <a:endParaRPr lang="vi-VN" sz="1200">
                    <a:latin typeface="Times New Roman"/>
                    <a:ea typeface="Times New Roman"/>
                  </a:endParaRPr>
                </a:p>
              </p:txBody>
            </p:sp>
            <p:sp>
              <p:nvSpPr>
                <p:cNvPr id="39" name="Rectangle 38"/>
                <p:cNvSpPr>
                  <a:spLocks noChangeArrowheads="1"/>
                </p:cNvSpPr>
                <p:nvPr/>
              </p:nvSpPr>
              <p:spPr bwMode="auto">
                <a:xfrm>
                  <a:off x="10211" y="3143"/>
                  <a:ext cx="3429" cy="1047"/>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grpSp>
          <p:nvGrpSpPr>
            <p:cNvPr id="8" name="Group 7"/>
            <p:cNvGrpSpPr>
              <a:grpSpLocks/>
            </p:cNvGrpSpPr>
            <p:nvPr/>
          </p:nvGrpSpPr>
          <p:grpSpPr bwMode="auto">
            <a:xfrm>
              <a:off x="29738" y="285"/>
              <a:ext cx="17621" cy="40483"/>
              <a:chOff x="29738" y="285"/>
              <a:chExt cx="17621" cy="40482"/>
            </a:xfrm>
          </p:grpSpPr>
          <p:sp>
            <p:nvSpPr>
              <p:cNvPr id="23" name="Rounded Rectangle 22"/>
              <p:cNvSpPr>
                <a:spLocks noChangeArrowheads="1"/>
              </p:cNvSpPr>
              <p:nvPr/>
            </p:nvSpPr>
            <p:spPr bwMode="auto">
              <a:xfrm>
                <a:off x="29738" y="285"/>
                <a:ext cx="17621" cy="40482"/>
              </a:xfrm>
              <a:prstGeom prst="roundRect">
                <a:avLst>
                  <a:gd name="adj" fmla="val 16667"/>
                </a:avLst>
              </a:prstGeom>
              <a:gradFill rotWithShape="1">
                <a:gsLst>
                  <a:gs pos="0">
                    <a:srgbClr val="FFBE86"/>
                  </a:gs>
                  <a:gs pos="35001">
                    <a:srgbClr val="FFD0AA"/>
                  </a:gs>
                  <a:gs pos="100000">
                    <a:srgbClr val="FFEBDB"/>
                  </a:gs>
                </a:gsLst>
                <a:lin ang="16200000" scaled="1"/>
              </a:gradFill>
              <a:ln w="9525">
                <a:solidFill>
                  <a:schemeClr val="accent6">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Common</a:t>
                </a:r>
                <a:endParaRPr lang="vi-VN" sz="1200">
                  <a:latin typeface="Times New Roman"/>
                  <a:ea typeface="Times New Roman"/>
                </a:endParaRPr>
              </a:p>
            </p:txBody>
          </p:sp>
          <p:grpSp>
            <p:nvGrpSpPr>
              <p:cNvPr id="24" name="Group 23"/>
              <p:cNvGrpSpPr>
                <a:grpSpLocks/>
              </p:cNvGrpSpPr>
              <p:nvPr/>
            </p:nvGrpSpPr>
            <p:grpSpPr bwMode="auto">
              <a:xfrm>
                <a:off x="34119" y="6953"/>
                <a:ext cx="7431" cy="4573"/>
                <a:chOff x="34119" y="6953"/>
                <a:chExt cx="7430" cy="4572"/>
              </a:xfrm>
            </p:grpSpPr>
            <p:sp>
              <p:nvSpPr>
                <p:cNvPr id="34" name="Rectangle 33"/>
                <p:cNvSpPr>
                  <a:spLocks noChangeArrowheads="1"/>
                </p:cNvSpPr>
                <p:nvPr/>
              </p:nvSpPr>
              <p:spPr bwMode="auto">
                <a:xfrm>
                  <a:off x="34119" y="8096"/>
                  <a:ext cx="7430"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a:solidFill>
                        <a:srgbClr val="000000"/>
                      </a:solidFill>
                      <a:latin typeface="Arial"/>
                      <a:ea typeface="Times New Roman"/>
                      <a:cs typeface="Times New Roman"/>
                    </a:rPr>
                    <a:t>Utilities</a:t>
                  </a:r>
                  <a:endParaRPr lang="vi-VN" sz="1200">
                    <a:latin typeface="Times New Roman"/>
                    <a:ea typeface="Times New Roman"/>
                  </a:endParaRPr>
                </a:p>
              </p:txBody>
            </p:sp>
            <p:sp>
              <p:nvSpPr>
                <p:cNvPr id="35" name="Rectangle 34"/>
                <p:cNvSpPr>
                  <a:spLocks noChangeArrowheads="1"/>
                </p:cNvSpPr>
                <p:nvPr/>
              </p:nvSpPr>
              <p:spPr bwMode="auto">
                <a:xfrm>
                  <a:off x="34119" y="6953"/>
                  <a:ext cx="3429" cy="1047"/>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nvGrpSpPr>
              <p:cNvPr id="27" name="Group 26"/>
              <p:cNvGrpSpPr>
                <a:grpSpLocks/>
              </p:cNvGrpSpPr>
              <p:nvPr/>
            </p:nvGrpSpPr>
            <p:grpSpPr bwMode="auto">
              <a:xfrm>
                <a:off x="34117" y="15372"/>
                <a:ext cx="7336" cy="4574"/>
                <a:chOff x="34200" y="15375"/>
                <a:chExt cx="6287" cy="4573"/>
              </a:xfrm>
            </p:grpSpPr>
            <p:sp>
              <p:nvSpPr>
                <p:cNvPr id="28" name="Rectangle 27"/>
                <p:cNvSpPr>
                  <a:spLocks noChangeArrowheads="1"/>
                </p:cNvSpPr>
                <p:nvPr/>
              </p:nvSpPr>
              <p:spPr bwMode="auto">
                <a:xfrm>
                  <a:off x="34200" y="16519"/>
                  <a:ext cx="6287"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100">
                      <a:solidFill>
                        <a:srgbClr val="000000"/>
                      </a:solidFill>
                      <a:latin typeface="Arial"/>
                      <a:ea typeface="Times New Roman"/>
                      <a:cs typeface="Times New Roman"/>
                    </a:rPr>
                    <a:t>Model</a:t>
                  </a:r>
                  <a:endParaRPr lang="vi-VN" sz="1200">
                    <a:latin typeface="Times New Roman"/>
                    <a:ea typeface="Times New Roman"/>
                  </a:endParaRPr>
                </a:p>
              </p:txBody>
            </p:sp>
            <p:sp>
              <p:nvSpPr>
                <p:cNvPr id="29" name="Rectangle 28"/>
                <p:cNvSpPr>
                  <a:spLocks noChangeArrowheads="1"/>
                </p:cNvSpPr>
                <p:nvPr/>
              </p:nvSpPr>
              <p:spPr bwMode="auto">
                <a:xfrm>
                  <a:off x="34202" y="15375"/>
                  <a:ext cx="3429" cy="1048"/>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grpSp>
          <p:nvGrpSpPr>
            <p:cNvPr id="9" name="Group 8"/>
            <p:cNvGrpSpPr>
              <a:grpSpLocks/>
            </p:cNvGrpSpPr>
            <p:nvPr/>
          </p:nvGrpSpPr>
          <p:grpSpPr bwMode="auto">
            <a:xfrm>
              <a:off x="115" y="8858"/>
              <a:ext cx="28956" cy="13622"/>
              <a:chOff x="115" y="8858"/>
              <a:chExt cx="28956" cy="13621"/>
            </a:xfrm>
          </p:grpSpPr>
          <p:sp>
            <p:nvSpPr>
              <p:cNvPr id="10" name="Rounded Rectangle 9"/>
              <p:cNvSpPr>
                <a:spLocks noChangeArrowheads="1"/>
              </p:cNvSpPr>
              <p:nvPr/>
            </p:nvSpPr>
            <p:spPr bwMode="auto">
              <a:xfrm>
                <a:off x="115" y="8858"/>
                <a:ext cx="28956" cy="13621"/>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chemeClr val="accent1">
                    <a:lumMod val="95000"/>
                    <a:lumOff val="0"/>
                  </a:schemeClr>
                </a:solidFill>
                <a:round/>
                <a:headEnd/>
                <a:tailEnd/>
              </a:ln>
              <a:effectLst>
                <a:outerShdw dist="20000" dir="5400000" rotWithShape="0">
                  <a:srgbClr val="000000">
                    <a:alpha val="37999"/>
                  </a:srgbClr>
                </a:outerShdw>
              </a:effectLst>
            </p:spPr>
            <p:txBody>
              <a:bodyPr rot="0" vert="horz" wrap="square" lIns="91440" tIns="45720" rIns="91440" bIns="45720" anchor="t" anchorCtr="0" upright="1">
                <a:noAutofit/>
              </a:bodyPr>
              <a:lstStyle/>
              <a:p>
                <a:r>
                  <a:rPr lang="en-US" sz="1300" b="1">
                    <a:solidFill>
                      <a:srgbClr val="000000"/>
                    </a:solidFill>
                    <a:latin typeface="Arial"/>
                    <a:ea typeface="Times New Roman"/>
                  </a:rPr>
                  <a:t>Business</a:t>
                </a:r>
                <a:endParaRPr lang="vi-VN" sz="1200">
                  <a:latin typeface="Times New Roman"/>
                  <a:ea typeface="Times New Roman"/>
                </a:endParaRPr>
              </a:p>
            </p:txBody>
          </p:sp>
          <p:grpSp>
            <p:nvGrpSpPr>
              <p:cNvPr id="11" name="Group 10"/>
              <p:cNvGrpSpPr>
                <a:grpSpLocks/>
              </p:cNvGrpSpPr>
              <p:nvPr/>
            </p:nvGrpSpPr>
            <p:grpSpPr bwMode="auto">
              <a:xfrm>
                <a:off x="2877" y="12001"/>
                <a:ext cx="9525" cy="4573"/>
                <a:chOff x="2877" y="12001"/>
                <a:chExt cx="6286" cy="4572"/>
              </a:xfrm>
            </p:grpSpPr>
            <p:sp>
              <p:nvSpPr>
                <p:cNvPr id="21" name="Rectangle 20"/>
                <p:cNvSpPr>
                  <a:spLocks noChangeArrowheads="1"/>
                </p:cNvSpPr>
                <p:nvPr/>
              </p:nvSpPr>
              <p:spPr bwMode="auto">
                <a:xfrm>
                  <a:off x="2877" y="13144"/>
                  <a:ext cx="6286"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000">
                      <a:solidFill>
                        <a:srgbClr val="000000"/>
                      </a:solidFill>
                      <a:latin typeface="Arial"/>
                      <a:ea typeface="Times New Roman"/>
                      <a:cs typeface="Times New Roman"/>
                    </a:rPr>
                    <a:t>Food</a:t>
                  </a:r>
                  <a:endParaRPr lang="vi-VN" sz="1200">
                    <a:latin typeface="Times New Roman"/>
                    <a:ea typeface="Times New Roman"/>
                  </a:endParaRPr>
                </a:p>
              </p:txBody>
            </p:sp>
            <p:sp>
              <p:nvSpPr>
                <p:cNvPr id="22" name="Rectangle 21"/>
                <p:cNvSpPr>
                  <a:spLocks noChangeArrowheads="1"/>
                </p:cNvSpPr>
                <p:nvPr/>
              </p:nvSpPr>
              <p:spPr bwMode="auto">
                <a:xfrm>
                  <a:off x="2877" y="12001"/>
                  <a:ext cx="3429" cy="1048"/>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nvGrpSpPr>
              <p:cNvPr id="12" name="Group 11"/>
              <p:cNvGrpSpPr>
                <a:grpSpLocks/>
              </p:cNvGrpSpPr>
              <p:nvPr/>
            </p:nvGrpSpPr>
            <p:grpSpPr bwMode="auto">
              <a:xfrm>
                <a:off x="2877" y="17240"/>
                <a:ext cx="9525" cy="4573"/>
                <a:chOff x="2877" y="17240"/>
                <a:chExt cx="6286" cy="4572"/>
              </a:xfrm>
            </p:grpSpPr>
            <p:sp>
              <p:nvSpPr>
                <p:cNvPr id="19" name="Rectangle 18"/>
                <p:cNvSpPr>
                  <a:spLocks noChangeArrowheads="1"/>
                </p:cNvSpPr>
                <p:nvPr/>
              </p:nvSpPr>
              <p:spPr bwMode="auto">
                <a:xfrm>
                  <a:off x="2877" y="18383"/>
                  <a:ext cx="6286"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000">
                      <a:solidFill>
                        <a:srgbClr val="000000"/>
                      </a:solidFill>
                      <a:latin typeface="Arial"/>
                      <a:ea typeface="Times New Roman"/>
                      <a:cs typeface="Times New Roman"/>
                    </a:rPr>
                    <a:t>Report</a:t>
                  </a:r>
                  <a:endParaRPr lang="vi-VN" sz="1200">
                    <a:latin typeface="Times New Roman"/>
                    <a:ea typeface="Times New Roman"/>
                  </a:endParaRPr>
                </a:p>
              </p:txBody>
            </p:sp>
            <p:sp>
              <p:nvSpPr>
                <p:cNvPr id="20" name="Rectangle 19"/>
                <p:cNvSpPr>
                  <a:spLocks noChangeArrowheads="1"/>
                </p:cNvSpPr>
                <p:nvPr/>
              </p:nvSpPr>
              <p:spPr bwMode="auto">
                <a:xfrm>
                  <a:off x="2877" y="17240"/>
                  <a:ext cx="3429" cy="1047"/>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nvGrpSpPr>
              <p:cNvPr id="13" name="Group 12"/>
              <p:cNvGrpSpPr>
                <a:grpSpLocks/>
              </p:cNvGrpSpPr>
              <p:nvPr/>
            </p:nvGrpSpPr>
            <p:grpSpPr bwMode="auto">
              <a:xfrm>
                <a:off x="15450" y="17430"/>
                <a:ext cx="9525" cy="4573"/>
                <a:chOff x="15450" y="17430"/>
                <a:chExt cx="6286" cy="4572"/>
              </a:xfrm>
            </p:grpSpPr>
            <p:sp>
              <p:nvSpPr>
                <p:cNvPr id="17" name="Rectangle 16"/>
                <p:cNvSpPr>
                  <a:spLocks noChangeArrowheads="1"/>
                </p:cNvSpPr>
                <p:nvPr/>
              </p:nvSpPr>
              <p:spPr bwMode="auto">
                <a:xfrm>
                  <a:off x="15450" y="18573"/>
                  <a:ext cx="6286"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000" dirty="0" smtClean="0">
                      <a:solidFill>
                        <a:srgbClr val="000000"/>
                      </a:solidFill>
                      <a:latin typeface="Arial"/>
                      <a:ea typeface="Times New Roman"/>
                      <a:cs typeface="Times New Roman"/>
                    </a:rPr>
                    <a:t>Feedback</a:t>
                  </a:r>
                  <a:endParaRPr lang="vi-VN" sz="1200" dirty="0">
                    <a:latin typeface="Times New Roman"/>
                    <a:ea typeface="Times New Roman"/>
                  </a:endParaRPr>
                </a:p>
              </p:txBody>
            </p:sp>
            <p:sp>
              <p:nvSpPr>
                <p:cNvPr id="18" name="Rectangle 17"/>
                <p:cNvSpPr>
                  <a:spLocks noChangeArrowheads="1"/>
                </p:cNvSpPr>
                <p:nvPr/>
              </p:nvSpPr>
              <p:spPr bwMode="auto">
                <a:xfrm>
                  <a:off x="15450" y="17430"/>
                  <a:ext cx="3429" cy="1048"/>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nvGrpSpPr>
              <p:cNvPr id="14" name="Group 13"/>
              <p:cNvGrpSpPr>
                <a:grpSpLocks/>
              </p:cNvGrpSpPr>
              <p:nvPr/>
            </p:nvGrpSpPr>
            <p:grpSpPr bwMode="auto">
              <a:xfrm>
                <a:off x="15450" y="11906"/>
                <a:ext cx="9525" cy="4573"/>
                <a:chOff x="15450" y="11906"/>
                <a:chExt cx="6286" cy="4572"/>
              </a:xfrm>
            </p:grpSpPr>
            <p:sp>
              <p:nvSpPr>
                <p:cNvPr id="15" name="Rectangle 14"/>
                <p:cNvSpPr>
                  <a:spLocks noChangeArrowheads="1"/>
                </p:cNvSpPr>
                <p:nvPr/>
              </p:nvSpPr>
              <p:spPr bwMode="auto">
                <a:xfrm>
                  <a:off x="15450" y="13049"/>
                  <a:ext cx="6286" cy="3429"/>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gn="ctr"/>
                  <a:r>
                    <a:rPr lang="en-US" sz="1000">
                      <a:solidFill>
                        <a:srgbClr val="000000"/>
                      </a:solidFill>
                      <a:latin typeface="Arial"/>
                      <a:ea typeface="Times New Roman"/>
                      <a:cs typeface="Times New Roman"/>
                    </a:rPr>
                    <a:t>Table manager</a:t>
                  </a:r>
                  <a:endParaRPr lang="vi-VN" sz="1200">
                    <a:latin typeface="Times New Roman"/>
                    <a:ea typeface="Times New Roman"/>
                  </a:endParaRPr>
                </a:p>
              </p:txBody>
            </p:sp>
            <p:sp>
              <p:nvSpPr>
                <p:cNvPr id="16" name="Rectangle 15"/>
                <p:cNvSpPr>
                  <a:spLocks noChangeArrowheads="1"/>
                </p:cNvSpPr>
                <p:nvPr/>
              </p:nvSpPr>
              <p:spPr bwMode="auto">
                <a:xfrm>
                  <a:off x="15450" y="11906"/>
                  <a:ext cx="3429" cy="1047"/>
                </a:xfrm>
                <a:prstGeom prst="rect">
                  <a:avLst/>
                </a:prstGeom>
                <a:solidFill>
                  <a:schemeClr val="lt1">
                    <a:lumMod val="100000"/>
                    <a:lumOff val="0"/>
                  </a:schemeClr>
                </a:solidFill>
                <a:ln w="9525">
                  <a:solidFill>
                    <a:schemeClr val="accent5">
                      <a:lumMod val="100000"/>
                      <a:lumOff val="0"/>
                    </a:schemeClr>
                  </a:solidFill>
                  <a:miter lim="800000"/>
                  <a:headEnd/>
                  <a:tailEnd/>
                </a:ln>
              </p:spPr>
              <p:txBody>
                <a:bodyPr rot="0" vert="horz" wrap="square" lIns="91440" tIns="45720" rIns="91440" bIns="45720" anchor="ctr" anchorCtr="0" upright="1">
                  <a:noAutofit/>
                </a:bodyPr>
                <a:lstStyle/>
                <a:p>
                  <a:pPr>
                    <a:lnSpc>
                      <a:spcPct val="107000"/>
                    </a:lnSpc>
                    <a:spcAft>
                      <a:spcPts val="800"/>
                    </a:spcAft>
                  </a:pPr>
                  <a:r>
                    <a:rPr lang="en-US" sz="1100">
                      <a:latin typeface="Arial"/>
                      <a:ea typeface="Times New Roman"/>
                      <a:cs typeface="Times New Roman"/>
                    </a:rPr>
                    <a:t> </a:t>
                  </a:r>
                  <a:endParaRPr lang="vi-VN" sz="1100">
                    <a:latin typeface="Arial"/>
                    <a:ea typeface="Arial"/>
                    <a:cs typeface="Times New Roman"/>
                  </a:endParaRPr>
                </a:p>
              </p:txBody>
            </p:sp>
          </p:grpSp>
        </p:grpSp>
      </p:grpSp>
    </p:spTree>
    <p:extLst>
      <p:ext uri="{BB962C8B-B14F-4D97-AF65-F5344CB8AC3E}">
        <p14:creationId xmlns:p14="http://schemas.microsoft.com/office/powerpoint/2010/main" val="38165974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228600"/>
            <a:ext cx="8229600" cy="868362"/>
          </a:xfrm>
        </p:spPr>
        <p:txBody>
          <a:bodyPr>
            <a:normAutofit fontScale="90000"/>
          </a:bodyPr>
          <a:lstStyle/>
          <a:p>
            <a:r>
              <a:rPr lang="en-US" dirty="0"/>
              <a:t>Software Design</a:t>
            </a:r>
            <a:br>
              <a:rPr lang="en-US" dirty="0"/>
            </a:br>
            <a:r>
              <a:rPr lang="en-US" dirty="0" smtClean="0"/>
              <a:t>Sequence Diagram</a:t>
            </a:r>
            <a:endParaRPr lang="vi-VN" dirty="0"/>
          </a:p>
        </p:txBody>
      </p:sp>
      <p:sp>
        <p:nvSpPr>
          <p:cNvPr id="3" name="Content Placeholder 2"/>
          <p:cNvSpPr>
            <a:spLocks noGrp="1"/>
          </p:cNvSpPr>
          <p:nvPr>
            <p:ph idx="1"/>
          </p:nvPr>
        </p:nvSpPr>
        <p:spPr>
          <a:xfrm>
            <a:off x="2133600" y="1295401"/>
            <a:ext cx="8229600" cy="4525963"/>
          </a:xfrm>
        </p:spPr>
        <p:txBody>
          <a:bodyPr/>
          <a:lstStyle/>
          <a:p>
            <a:endParaRPr lang="vi-VN" dirty="0"/>
          </a:p>
        </p:txBody>
      </p:sp>
      <p:pic>
        <p:nvPicPr>
          <p:cNvPr id="4" name="Picture 3" descr="C:\Users\anhnv01800\Desktop\SM5_Diagram\OrderFoods Diagram.png"/>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7848600" cy="4305935"/>
          </a:xfrm>
          <a:prstGeom prst="rect">
            <a:avLst/>
          </a:prstGeom>
          <a:noFill/>
          <a:ln>
            <a:noFill/>
          </a:ln>
        </p:spPr>
      </p:pic>
    </p:spTree>
    <p:extLst>
      <p:ext uri="{BB962C8B-B14F-4D97-AF65-F5344CB8AC3E}">
        <p14:creationId xmlns:p14="http://schemas.microsoft.com/office/powerpoint/2010/main" val="205472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Autofit/>
          </a:bodyPr>
          <a:lstStyle/>
          <a:p>
            <a:r>
              <a:rPr lang="en-US" sz="3200" dirty="0"/>
              <a:t>Software Design</a:t>
            </a:r>
            <a:br>
              <a:rPr lang="en-US" sz="3200" dirty="0"/>
            </a:br>
            <a:r>
              <a:rPr lang="en-US" sz="3200" dirty="0"/>
              <a:t>Class Diagram</a:t>
            </a:r>
            <a:endParaRPr lang="vi-VN" sz="3200" dirty="0"/>
          </a:p>
        </p:txBody>
      </p:sp>
      <p:pic>
        <p:nvPicPr>
          <p:cNvPr id="4" name="Content Placeholder 3" descr="C:\Users\anhnv01800\Desktop\SM\Wip\7_Users\duy\ClassDiagram_DuyTQ.pn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1219201"/>
            <a:ext cx="8610600" cy="4525963"/>
          </a:xfrm>
          <a:prstGeom prst="rect">
            <a:avLst/>
          </a:prstGeom>
          <a:noFill/>
          <a:ln>
            <a:noFill/>
          </a:ln>
        </p:spPr>
      </p:pic>
    </p:spTree>
    <p:extLst>
      <p:ext uri="{BB962C8B-B14F-4D97-AF65-F5344CB8AC3E}">
        <p14:creationId xmlns:p14="http://schemas.microsoft.com/office/powerpoint/2010/main" val="40106843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Design</a:t>
            </a:r>
            <a:br>
              <a:rPr lang="en-US" dirty="0"/>
            </a:br>
            <a:r>
              <a:rPr lang="en-US" dirty="0" smtClean="0"/>
              <a:t>Database</a:t>
            </a:r>
            <a:endParaRPr lang="vi-VN" dirty="0"/>
          </a:p>
        </p:txBody>
      </p:sp>
      <p:pic>
        <p:nvPicPr>
          <p:cNvPr id="4098" name="Picture 2" descr="C:\Users\anhnv01800\Desktop\SM\Wip\7_Users\duy\Anh database\UpdateDiagr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9122" y="1600201"/>
            <a:ext cx="5673757"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358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Testing</a:t>
            </a:r>
            <a:br>
              <a:rPr lang="en-US" dirty="0"/>
            </a:br>
            <a:r>
              <a:rPr lang="en-US" sz="3200" dirty="0"/>
              <a:t>Process</a:t>
            </a:r>
            <a:endParaRPr lang="vi-VN"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02493" y="1600381"/>
            <a:ext cx="6034617" cy="4525963"/>
          </a:xfrm>
          <a:prstGeom prst="rect">
            <a:avLst/>
          </a:prstGeom>
        </p:spPr>
      </p:pic>
      <p:sp>
        <p:nvSpPr>
          <p:cNvPr id="5" name="TextBox 4"/>
          <p:cNvSpPr txBox="1"/>
          <p:nvPr/>
        </p:nvSpPr>
        <p:spPr>
          <a:xfrm>
            <a:off x="4953001" y="3663307"/>
            <a:ext cx="2133600" cy="400110"/>
          </a:xfrm>
          <a:prstGeom prst="rect">
            <a:avLst/>
          </a:prstGeom>
          <a:noFill/>
        </p:spPr>
        <p:txBody>
          <a:bodyPr wrap="square" rtlCol="0">
            <a:spAutoFit/>
          </a:bodyPr>
          <a:lstStyle/>
          <a:p>
            <a:r>
              <a:rPr lang="en-US" sz="2000" dirty="0">
                <a:solidFill>
                  <a:srgbClr val="FFC000"/>
                </a:solidFill>
              </a:rPr>
              <a:t>Testing Life-Cycle</a:t>
            </a:r>
          </a:p>
        </p:txBody>
      </p:sp>
    </p:spTree>
    <p:extLst>
      <p:ext uri="{BB962C8B-B14F-4D97-AF65-F5344CB8AC3E}">
        <p14:creationId xmlns:p14="http://schemas.microsoft.com/office/powerpoint/2010/main" val="1987913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Testing</a:t>
            </a:r>
            <a:br>
              <a:rPr lang="en-US" dirty="0"/>
            </a:br>
            <a:r>
              <a:rPr lang="en-US" sz="3200" dirty="0"/>
              <a:t>Stages</a:t>
            </a:r>
            <a:endParaRPr lang="vi-VN" dirty="0"/>
          </a:p>
        </p:txBody>
      </p:sp>
      <p:sp>
        <p:nvSpPr>
          <p:cNvPr id="3" name="Content Placeholder 2"/>
          <p:cNvSpPr>
            <a:spLocks noGrp="1"/>
          </p:cNvSpPr>
          <p:nvPr>
            <p:ph idx="1"/>
          </p:nvPr>
        </p:nvSpPr>
        <p:spPr/>
        <p:txBody>
          <a:bodyPr/>
          <a:lstStyle/>
          <a:p>
            <a:endParaRPr lang="vi-V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620" y="1371600"/>
            <a:ext cx="8579117" cy="5105790"/>
          </a:xfrm>
          <a:prstGeom prst="rect">
            <a:avLst/>
          </a:prstGeom>
        </p:spPr>
      </p:pic>
    </p:spTree>
    <p:extLst>
      <p:ext uri="{BB962C8B-B14F-4D97-AF65-F5344CB8AC3E}">
        <p14:creationId xmlns:p14="http://schemas.microsoft.com/office/powerpoint/2010/main" val="7994030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Testing</a:t>
            </a:r>
            <a:br>
              <a:rPr lang="en-US" dirty="0" smtClean="0"/>
            </a:br>
            <a:r>
              <a:rPr lang="en-US" dirty="0" smtClean="0"/>
              <a:t>Types</a:t>
            </a:r>
            <a:endParaRPr lang="en-US" dirty="0"/>
          </a:p>
        </p:txBody>
      </p:sp>
      <p:sp>
        <p:nvSpPr>
          <p:cNvPr id="3" name="Content Placeholder 2"/>
          <p:cNvSpPr>
            <a:spLocks noGrp="1"/>
          </p:cNvSpPr>
          <p:nvPr>
            <p:ph idx="1"/>
          </p:nvPr>
        </p:nvSpPr>
        <p:spPr/>
        <p:txBody>
          <a:bodyPr/>
          <a:lstStyle/>
          <a:p>
            <a:r>
              <a:rPr lang="en-US" dirty="0" smtClean="0"/>
              <a:t>GUI testing</a:t>
            </a:r>
          </a:p>
          <a:p>
            <a:r>
              <a:rPr lang="en-US" dirty="0" smtClean="0"/>
              <a:t>Function testing</a:t>
            </a:r>
          </a:p>
          <a:p>
            <a:r>
              <a:rPr lang="en-US" dirty="0" smtClean="0"/>
              <a:t>Performance testing</a:t>
            </a:r>
          </a:p>
          <a:p>
            <a:r>
              <a:rPr lang="en-US" dirty="0" smtClean="0"/>
              <a:t>Scenario testing</a:t>
            </a:r>
          </a:p>
          <a:p>
            <a:r>
              <a:rPr lang="en-US" dirty="0" smtClean="0"/>
              <a:t>Acceptance testing</a:t>
            </a:r>
            <a:endParaRPr lang="en-US" dirty="0"/>
          </a:p>
        </p:txBody>
      </p:sp>
    </p:spTree>
    <p:extLst>
      <p:ext uri="{BB962C8B-B14F-4D97-AF65-F5344CB8AC3E}">
        <p14:creationId xmlns:p14="http://schemas.microsoft.com/office/powerpoint/2010/main" val="2453542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Background</a:t>
            </a:r>
            <a:br>
              <a:rPr lang="en-US" dirty="0" smtClean="0"/>
            </a:br>
            <a:r>
              <a:rPr lang="en-US" sz="2400" dirty="0" smtClean="0"/>
              <a:t>Common Information</a:t>
            </a:r>
            <a:endParaRPr lang="vi-VN" dirty="0"/>
          </a:p>
        </p:txBody>
      </p:sp>
      <p:sp>
        <p:nvSpPr>
          <p:cNvPr id="3" name="Content Placeholder 2"/>
          <p:cNvSpPr>
            <a:spLocks noGrp="1"/>
          </p:cNvSpPr>
          <p:nvPr>
            <p:ph idx="1"/>
          </p:nvPr>
        </p:nvSpPr>
        <p:spPr/>
        <p:txBody>
          <a:bodyPr/>
          <a:lstStyle/>
          <a:p>
            <a:r>
              <a:rPr lang="en-US" dirty="0"/>
              <a:t>Project name: </a:t>
            </a:r>
            <a:r>
              <a:rPr lang="en-US" b="1" i="1" dirty="0" smtClean="0"/>
              <a:t>Smart Menu</a:t>
            </a:r>
            <a:endParaRPr lang="en-US" b="1" dirty="0"/>
          </a:p>
          <a:p>
            <a:r>
              <a:rPr lang="en-US" dirty="0"/>
              <a:t>Project code: </a:t>
            </a:r>
            <a:r>
              <a:rPr lang="en-US" b="1" i="1" dirty="0" smtClean="0"/>
              <a:t>SM</a:t>
            </a:r>
            <a:endParaRPr lang="en-US" b="1" dirty="0"/>
          </a:p>
          <a:p>
            <a:r>
              <a:rPr lang="en-US" dirty="0"/>
              <a:t>Project type: </a:t>
            </a:r>
            <a:r>
              <a:rPr lang="en-US" b="1" i="1" dirty="0" smtClean="0"/>
              <a:t>Application</a:t>
            </a:r>
            <a:endParaRPr lang="en-US" b="1" dirty="0"/>
          </a:p>
          <a:p>
            <a:r>
              <a:rPr lang="en-US" dirty="0"/>
              <a:t>Project Lifetime: </a:t>
            </a:r>
            <a:r>
              <a:rPr lang="en-US" b="1" dirty="0" smtClean="0"/>
              <a:t>06/01/2014 </a:t>
            </a:r>
            <a:r>
              <a:rPr lang="en-US" b="1" dirty="0"/>
              <a:t>- </a:t>
            </a:r>
            <a:r>
              <a:rPr lang="en-US" b="1" dirty="0" smtClean="0"/>
              <a:t>15/4/2014</a:t>
            </a:r>
            <a:endParaRPr lang="en-US" b="1" dirty="0"/>
          </a:p>
          <a:p>
            <a:endParaRPr lang="vi-VN" dirty="0"/>
          </a:p>
        </p:txBody>
      </p:sp>
    </p:spTree>
    <p:extLst>
      <p:ext uri="{BB962C8B-B14F-4D97-AF65-F5344CB8AC3E}">
        <p14:creationId xmlns:p14="http://schemas.microsoft.com/office/powerpoint/2010/main" val="2248708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Testing</a:t>
            </a:r>
            <a:br>
              <a:rPr lang="en-US" sz="3200" dirty="0"/>
            </a:br>
            <a:r>
              <a:rPr lang="en-US" sz="3200" dirty="0"/>
              <a:t>Environment</a:t>
            </a:r>
            <a:endParaRPr lang="vi-VN" sz="3200" dirty="0"/>
          </a:p>
        </p:txBody>
      </p:sp>
      <p:sp>
        <p:nvSpPr>
          <p:cNvPr id="4" name="Rounded Rectangle 3"/>
          <p:cNvSpPr/>
          <p:nvPr/>
        </p:nvSpPr>
        <p:spPr>
          <a:xfrm>
            <a:off x="2405313" y="1934123"/>
            <a:ext cx="2336800" cy="67310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tabLst>
                <a:tab pos="401636" algn="l"/>
              </a:tabLst>
            </a:pPr>
            <a:r>
              <a:rPr lang="en-US" dirty="0">
                <a:solidFill>
                  <a:schemeClr val="bg1">
                    <a:lumMod val="50000"/>
                  </a:schemeClr>
                </a:solidFill>
                <a:latin typeface="Museo 500" pitchFamily="50" charset="0"/>
              </a:rPr>
              <a:t>Tablet</a:t>
            </a:r>
            <a:endParaRPr lang="en-US" b="1" dirty="0">
              <a:solidFill>
                <a:schemeClr val="bg1">
                  <a:lumMod val="50000"/>
                </a:schemeClr>
              </a:solidFill>
              <a:latin typeface="Museo 500" pitchFamily="50" charset="0"/>
            </a:endParaRPr>
          </a:p>
        </p:txBody>
      </p:sp>
      <p:sp>
        <p:nvSpPr>
          <p:cNvPr id="5" name="Rounded Rectangle 4"/>
          <p:cNvSpPr/>
          <p:nvPr/>
        </p:nvSpPr>
        <p:spPr>
          <a:xfrm>
            <a:off x="2401302" y="4453801"/>
            <a:ext cx="2336800" cy="673100"/>
          </a:xfrm>
          <a:prstGeom prst="roundRect">
            <a:avLst>
              <a:gd name="adj" fmla="val 21429"/>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tabLst>
                <a:tab pos="401636" algn="l"/>
              </a:tabLst>
            </a:pPr>
            <a:r>
              <a:rPr lang="en-US" dirty="0">
                <a:solidFill>
                  <a:schemeClr val="bg1">
                    <a:lumMod val="50000"/>
                  </a:schemeClr>
                </a:solidFill>
                <a:latin typeface="Museo 500" pitchFamily="50" charset="0"/>
              </a:rPr>
              <a:t>PC</a:t>
            </a:r>
            <a:endParaRPr lang="en-US" b="1" dirty="0">
              <a:solidFill>
                <a:schemeClr val="bg1">
                  <a:lumMod val="50000"/>
                </a:schemeClr>
              </a:solidFill>
              <a:latin typeface="Museo 500" pitchFamily="50" charset="0"/>
            </a:endParaRPr>
          </a:p>
        </p:txBody>
      </p:sp>
      <p:grpSp>
        <p:nvGrpSpPr>
          <p:cNvPr id="6" name="Group 5"/>
          <p:cNvGrpSpPr/>
          <p:nvPr/>
        </p:nvGrpSpPr>
        <p:grpSpPr>
          <a:xfrm>
            <a:off x="4994210" y="4267200"/>
            <a:ext cx="2580070" cy="1292279"/>
            <a:chOff x="3217638" y="3356698"/>
            <a:chExt cx="2580070" cy="1292279"/>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7638" y="3356699"/>
              <a:ext cx="1299539" cy="1292278"/>
            </a:xfrm>
            <a:prstGeom prst="rect">
              <a:avLst/>
            </a:prstGeom>
          </p:spPr>
        </p:pic>
        <p:sp>
          <p:nvSpPr>
            <p:cNvPr id="8" name="TextBox 7"/>
            <p:cNvSpPr txBox="1"/>
            <p:nvPr/>
          </p:nvSpPr>
          <p:spPr>
            <a:xfrm>
              <a:off x="4654446" y="3356698"/>
              <a:ext cx="1143262" cy="369332"/>
            </a:xfrm>
            <a:prstGeom prst="rect">
              <a:avLst/>
            </a:prstGeom>
            <a:noFill/>
          </p:spPr>
          <p:txBody>
            <a:bodyPr wrap="none" rtlCol="0">
              <a:spAutoFit/>
            </a:bodyPr>
            <a:lstStyle/>
            <a:p>
              <a:pPr lvl="0"/>
              <a:r>
                <a:rPr lang="en-US" dirty="0"/>
                <a:t>RAM: 2GB</a:t>
              </a:r>
            </a:p>
          </p:txBody>
        </p:sp>
      </p:grpSp>
      <p:sp>
        <p:nvSpPr>
          <p:cNvPr id="10" name="Content Placeholder 9"/>
          <p:cNvSpPr txBox="1">
            <a:spLocks noGrp="1"/>
          </p:cNvSpPr>
          <p:nvPr>
            <p:ph idx="1"/>
          </p:nvPr>
        </p:nvSpPr>
        <p:spPr>
          <a:xfrm>
            <a:off x="6178447" y="1934123"/>
            <a:ext cx="2555764" cy="1366528"/>
          </a:xfrm>
          <a:prstGeom prst="rect">
            <a:avLst/>
          </a:prstGeom>
          <a:noFill/>
        </p:spPr>
        <p:txBody>
          <a:bodyPr wrap="none" rtlCol="0">
            <a:spAutoFit/>
          </a:bodyPr>
          <a:lstStyle/>
          <a:p>
            <a:pPr marL="0" indent="0">
              <a:buNone/>
            </a:pPr>
            <a:r>
              <a:rPr lang="en-US" sz="1800" dirty="0"/>
              <a:t>Nexus 7 </a:t>
            </a:r>
            <a:r>
              <a:rPr lang="en-US" sz="1800" dirty="0" smtClean="0"/>
              <a:t>2012</a:t>
            </a:r>
          </a:p>
          <a:p>
            <a:pPr marL="0" indent="0">
              <a:buNone/>
            </a:pPr>
            <a:r>
              <a:rPr lang="en-US" sz="1800" dirty="0" smtClean="0"/>
              <a:t>RAM 1G</a:t>
            </a:r>
          </a:p>
          <a:p>
            <a:pPr marL="0" indent="0">
              <a:buNone/>
            </a:pPr>
            <a:r>
              <a:rPr lang="en-US" sz="1800" dirty="0" smtClean="0"/>
              <a:t>Android 4.1</a:t>
            </a:r>
          </a:p>
          <a:p>
            <a:pPr marL="0" indent="0">
              <a:buNone/>
            </a:pPr>
            <a:r>
              <a:rPr lang="en-US" sz="1800" dirty="0" err="1" smtClean="0"/>
              <a:t>Quadcore</a:t>
            </a:r>
            <a:r>
              <a:rPr lang="en-US" sz="1800" dirty="0" smtClean="0"/>
              <a:t> </a:t>
            </a:r>
            <a:r>
              <a:rPr lang="en-US" sz="1800" dirty="0" err="1" smtClean="0"/>
              <a:t>Tegra</a:t>
            </a:r>
            <a:r>
              <a:rPr lang="en-US" sz="1800" dirty="0" smtClean="0"/>
              <a:t> 3 1.2GHz</a:t>
            </a:r>
            <a:endParaRPr lang="en-US" sz="1800" dirty="0"/>
          </a:p>
        </p:txBody>
      </p:sp>
      <p:pic>
        <p:nvPicPr>
          <p:cNvPr id="5122" name="Picture 2" descr="C:\Users\anhnv01800\Desktop\class diagram phần hải\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242" y="1934123"/>
            <a:ext cx="8667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06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Testing</a:t>
            </a:r>
            <a:br>
              <a:rPr lang="en-US" sz="3200" dirty="0"/>
            </a:br>
            <a:r>
              <a:rPr lang="en-US" sz="3200" dirty="0"/>
              <a:t>Result</a:t>
            </a:r>
            <a:endParaRPr lang="vi-VN"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5589502"/>
              </p:ext>
            </p:extLst>
          </p:nvPr>
        </p:nvGraphicFramePr>
        <p:xfrm>
          <a:off x="2133602" y="2057399"/>
          <a:ext cx="8077199" cy="2577730"/>
        </p:xfrm>
        <a:graphic>
          <a:graphicData uri="http://schemas.openxmlformats.org/drawingml/2006/table">
            <a:tbl>
              <a:tblPr firstRow="1" firstCol="1" bandRow="1">
                <a:tableStyleId>{5C22544A-7EE6-4342-B048-85BDC9FD1C3A}</a:tableStyleId>
              </a:tblPr>
              <a:tblGrid>
                <a:gridCol w="1047044"/>
                <a:gridCol w="598311"/>
                <a:gridCol w="625243"/>
                <a:gridCol w="746173"/>
                <a:gridCol w="1171406"/>
                <a:gridCol w="157566"/>
                <a:gridCol w="406355"/>
                <a:gridCol w="365957"/>
                <a:gridCol w="667159"/>
                <a:gridCol w="690922"/>
                <a:gridCol w="610463"/>
                <a:gridCol w="990600"/>
              </a:tblGrid>
              <a:tr h="681965">
                <a:tc>
                  <a:txBody>
                    <a:bodyPr/>
                    <a:lstStyle/>
                    <a:p>
                      <a:pPr>
                        <a:lnSpc>
                          <a:spcPct val="107000"/>
                        </a:lnSpc>
                        <a:spcAft>
                          <a:spcPts val="800"/>
                        </a:spcAft>
                      </a:pPr>
                      <a:r>
                        <a:rPr lang="vi-VN" sz="1100">
                          <a:effectLst/>
                        </a:rPr>
                        <a:t>Application Name</a:t>
                      </a:r>
                      <a:endParaRPr lang="vi-VN" sz="1000">
                        <a:effectLst/>
                        <a:latin typeface="Arial"/>
                        <a:ea typeface="Arial"/>
                        <a:cs typeface="Times New Roman"/>
                      </a:endParaRPr>
                    </a:p>
                  </a:txBody>
                  <a:tcPr marL="65353" marR="65353" marT="0" marB="0"/>
                </a:tc>
                <a:tc gridSpan="3">
                  <a:txBody>
                    <a:bodyPr/>
                    <a:lstStyle/>
                    <a:p>
                      <a:pPr algn="ctr">
                        <a:lnSpc>
                          <a:spcPct val="107000"/>
                        </a:lnSpc>
                        <a:spcAft>
                          <a:spcPts val="800"/>
                        </a:spcAft>
                      </a:pPr>
                      <a:r>
                        <a:rPr lang="en-US" sz="1100">
                          <a:effectLst/>
                        </a:rPr>
                        <a:t>Smart Menu</a:t>
                      </a:r>
                      <a:endParaRPr lang="vi-VN" sz="1000">
                        <a:effectLst/>
                        <a:latin typeface="Arial"/>
                        <a:ea typeface="Arial"/>
                        <a:cs typeface="Times New Roman"/>
                      </a:endParaRPr>
                    </a:p>
                  </a:txBody>
                  <a:tcPr marL="65353" marR="65353" marT="0" marB="0"/>
                </a:tc>
                <a:tc hMerge="1">
                  <a:txBody>
                    <a:bodyPr/>
                    <a:lstStyle/>
                    <a:p>
                      <a:endParaRPr lang="vi-VN"/>
                    </a:p>
                  </a:txBody>
                  <a:tcPr/>
                </a:tc>
                <a:tc hMerge="1">
                  <a:txBody>
                    <a:bodyPr/>
                    <a:lstStyle/>
                    <a:p>
                      <a:endParaRPr lang="vi-VN"/>
                    </a:p>
                  </a:txBody>
                  <a:tcPr/>
                </a:tc>
                <a:tc>
                  <a:txBody>
                    <a:bodyPr/>
                    <a:lstStyle/>
                    <a:p>
                      <a:pPr algn="ctr">
                        <a:lnSpc>
                          <a:spcPct val="107000"/>
                        </a:lnSpc>
                        <a:spcAft>
                          <a:spcPts val="800"/>
                        </a:spcAft>
                      </a:pPr>
                      <a:r>
                        <a:rPr lang="vi-VN" sz="1100">
                          <a:effectLst/>
                        </a:rPr>
                        <a:t>Test execution summary</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 </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Pass</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Fail</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Untested</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Accepted</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N/A</a:t>
                      </a:r>
                      <a:endParaRPr lang="vi-VN" sz="1000">
                        <a:effectLst/>
                        <a:latin typeface="Arial"/>
                        <a:ea typeface="Arial"/>
                        <a:cs typeface="Times New Roman"/>
                      </a:endParaRPr>
                    </a:p>
                  </a:txBody>
                  <a:tcPr marL="65353" marR="65353" marT="0" marB="0" anchor="ctr"/>
                </a:tc>
                <a:tc>
                  <a:txBody>
                    <a:bodyPr/>
                    <a:lstStyle/>
                    <a:p>
                      <a:pPr>
                        <a:lnSpc>
                          <a:spcPct val="107000"/>
                        </a:lnSpc>
                        <a:spcAft>
                          <a:spcPts val="800"/>
                        </a:spcAft>
                      </a:pPr>
                      <a:r>
                        <a:rPr lang="vi-VN" sz="1000" dirty="0">
                          <a:effectLst/>
                        </a:rPr>
                        <a:t> </a:t>
                      </a:r>
                      <a:endParaRPr lang="vi-VN" sz="1000" dirty="0">
                        <a:effectLst/>
                        <a:latin typeface="Arial"/>
                        <a:ea typeface="Arial"/>
                        <a:cs typeface="Times New Roman"/>
                      </a:endParaRPr>
                    </a:p>
                  </a:txBody>
                  <a:tcPr marL="0" marR="0" marT="0" marB="0" anchor="ctr"/>
                </a:tc>
              </a:tr>
              <a:tr h="636502">
                <a:tc>
                  <a:txBody>
                    <a:bodyPr/>
                    <a:lstStyle/>
                    <a:p>
                      <a:pPr>
                        <a:lnSpc>
                          <a:spcPct val="107000"/>
                        </a:lnSpc>
                        <a:spcAft>
                          <a:spcPts val="800"/>
                        </a:spcAft>
                      </a:pPr>
                      <a:r>
                        <a:rPr lang="vi-VN" sz="1100">
                          <a:effectLst/>
                        </a:rPr>
                        <a:t>Description</a:t>
                      </a:r>
                      <a:endParaRPr lang="vi-VN" sz="1000">
                        <a:effectLst/>
                        <a:latin typeface="Arial"/>
                        <a:ea typeface="Arial"/>
                        <a:cs typeface="Times New Roman"/>
                      </a:endParaRPr>
                    </a:p>
                  </a:txBody>
                  <a:tcPr marL="65353" marR="65353" marT="0" marB="0"/>
                </a:tc>
                <a:tc gridSpan="3">
                  <a:txBody>
                    <a:bodyPr/>
                    <a:lstStyle/>
                    <a:p>
                      <a:pPr algn="ctr">
                        <a:lnSpc>
                          <a:spcPct val="107000"/>
                        </a:lnSpc>
                        <a:spcAft>
                          <a:spcPts val="800"/>
                        </a:spcAft>
                      </a:pPr>
                      <a:r>
                        <a:rPr lang="en-US" sz="1100">
                          <a:effectLst/>
                        </a:rPr>
                        <a:t>Manager</a:t>
                      </a:r>
                      <a:r>
                        <a:rPr lang="vi-VN" sz="1100">
                          <a:effectLst/>
                        </a:rPr>
                        <a:t> Application</a:t>
                      </a:r>
                      <a:endParaRPr lang="vi-VN" sz="1000">
                        <a:effectLst/>
                        <a:latin typeface="Arial"/>
                        <a:ea typeface="Arial"/>
                        <a:cs typeface="Times New Roman"/>
                      </a:endParaRPr>
                    </a:p>
                  </a:txBody>
                  <a:tcPr marL="65353" marR="65353" marT="0" marB="0" anchor="ctr"/>
                </a:tc>
                <a:tc hMerge="1">
                  <a:txBody>
                    <a:bodyPr/>
                    <a:lstStyle/>
                    <a:p>
                      <a:endParaRPr lang="vi-VN"/>
                    </a:p>
                  </a:txBody>
                  <a:tcPr/>
                </a:tc>
                <a:tc hMerge="1">
                  <a:txBody>
                    <a:bodyPr/>
                    <a:lstStyle/>
                    <a:p>
                      <a:endParaRPr lang="vi-VN"/>
                    </a:p>
                  </a:txBody>
                  <a:tcPr/>
                </a:tc>
                <a:tc>
                  <a:txBody>
                    <a:bodyPr/>
                    <a:lstStyle/>
                    <a:p>
                      <a:pPr algn="ctr">
                        <a:lnSpc>
                          <a:spcPct val="107000"/>
                        </a:lnSpc>
                        <a:spcAft>
                          <a:spcPts val="800"/>
                        </a:spcAft>
                      </a:pPr>
                      <a:r>
                        <a:rPr lang="vi-VN" sz="1100">
                          <a:effectLst/>
                        </a:rPr>
                        <a:t>Test Pass 1</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 </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en-US" sz="1100" dirty="0" smtClean="0">
                          <a:effectLst/>
                        </a:rPr>
                        <a:t>63</a:t>
                      </a:r>
                      <a:endParaRPr lang="vi-VN" sz="1000" dirty="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en-US" sz="1100" dirty="0" smtClean="0">
                          <a:effectLst/>
                        </a:rPr>
                        <a:t>21</a:t>
                      </a:r>
                      <a:endParaRPr lang="vi-VN" sz="1000" dirty="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0</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0</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0</a:t>
                      </a:r>
                      <a:endParaRPr lang="vi-VN" sz="1000">
                        <a:effectLst/>
                        <a:latin typeface="Arial"/>
                        <a:ea typeface="Arial"/>
                        <a:cs typeface="Times New Roman"/>
                      </a:endParaRPr>
                    </a:p>
                  </a:txBody>
                  <a:tcPr marL="65353" marR="65353" marT="0" marB="0" anchor="ctr"/>
                </a:tc>
                <a:tc>
                  <a:txBody>
                    <a:bodyPr/>
                    <a:lstStyle/>
                    <a:p>
                      <a:pPr>
                        <a:lnSpc>
                          <a:spcPct val="107000"/>
                        </a:lnSpc>
                        <a:spcAft>
                          <a:spcPts val="800"/>
                        </a:spcAft>
                      </a:pPr>
                      <a:r>
                        <a:rPr lang="vi-VN" sz="1000" dirty="0">
                          <a:effectLst/>
                        </a:rPr>
                        <a:t> </a:t>
                      </a:r>
                      <a:endParaRPr lang="vi-VN" sz="1000" dirty="0">
                        <a:effectLst/>
                        <a:latin typeface="Arial"/>
                        <a:ea typeface="Arial"/>
                        <a:cs typeface="Times New Roman"/>
                      </a:endParaRPr>
                    </a:p>
                  </a:txBody>
                  <a:tcPr marL="0" marR="0" marT="0" marB="0" anchor="ctr"/>
                </a:tc>
              </a:tr>
              <a:tr h="622761">
                <a:tc>
                  <a:txBody>
                    <a:bodyPr/>
                    <a:lstStyle/>
                    <a:p>
                      <a:pPr>
                        <a:lnSpc>
                          <a:spcPct val="107000"/>
                        </a:lnSpc>
                        <a:spcAft>
                          <a:spcPts val="800"/>
                        </a:spcAft>
                      </a:pPr>
                      <a:r>
                        <a:rPr lang="vi-VN" sz="1100" dirty="0">
                          <a:effectLst/>
                        </a:rPr>
                        <a:t>Written By</a:t>
                      </a:r>
                      <a:endParaRPr lang="vi-VN" sz="1000" dirty="0">
                        <a:effectLst/>
                        <a:latin typeface="Arial"/>
                        <a:ea typeface="Arial"/>
                        <a:cs typeface="Times New Roman"/>
                      </a:endParaRPr>
                    </a:p>
                  </a:txBody>
                  <a:tcPr marL="65353" marR="65353" marT="0" marB="0"/>
                </a:tc>
                <a:tc>
                  <a:txBody>
                    <a:bodyPr/>
                    <a:lstStyle/>
                    <a:p>
                      <a:pPr algn="ctr">
                        <a:lnSpc>
                          <a:spcPct val="107000"/>
                        </a:lnSpc>
                        <a:spcAft>
                          <a:spcPts val="800"/>
                        </a:spcAft>
                      </a:pPr>
                      <a:r>
                        <a:rPr lang="en-US" sz="1100" dirty="0" smtClean="0">
                          <a:effectLst/>
                        </a:rPr>
                        <a:t>AnhNV, Trung</a:t>
                      </a:r>
                      <a:r>
                        <a:rPr lang="en-US" sz="1100" baseline="0" dirty="0" smtClean="0">
                          <a:effectLst/>
                        </a:rPr>
                        <a:t>NT</a:t>
                      </a:r>
                      <a:endParaRPr lang="vi-VN" sz="1000" dirty="0">
                        <a:effectLst/>
                        <a:latin typeface="Arial"/>
                        <a:ea typeface="Arial"/>
                        <a:cs typeface="Times New Roman"/>
                      </a:endParaRPr>
                    </a:p>
                  </a:txBody>
                  <a:tcPr marL="65353" marR="65353" marT="0" marB="0" anchor="ctr"/>
                </a:tc>
                <a:tc>
                  <a:txBody>
                    <a:bodyPr/>
                    <a:lstStyle/>
                    <a:p>
                      <a:pPr>
                        <a:lnSpc>
                          <a:spcPct val="107000"/>
                        </a:lnSpc>
                        <a:spcAft>
                          <a:spcPts val="800"/>
                        </a:spcAft>
                      </a:pPr>
                      <a:r>
                        <a:rPr lang="vi-VN" sz="1100">
                          <a:effectLst/>
                        </a:rPr>
                        <a:t>Reviewed By</a:t>
                      </a:r>
                      <a:endParaRPr lang="vi-VN" sz="1000">
                        <a:effectLst/>
                        <a:latin typeface="Arial"/>
                        <a:ea typeface="Arial"/>
                        <a:cs typeface="Times New Roman"/>
                      </a:endParaRPr>
                    </a:p>
                  </a:txBody>
                  <a:tcPr marL="65353" marR="65353" marT="0" marB="0"/>
                </a:tc>
                <a:tc>
                  <a:txBody>
                    <a:bodyPr/>
                    <a:lstStyle/>
                    <a:p>
                      <a:pPr algn="ctr">
                        <a:lnSpc>
                          <a:spcPct val="107000"/>
                        </a:lnSpc>
                        <a:spcAft>
                          <a:spcPts val="800"/>
                        </a:spcAft>
                      </a:pPr>
                      <a:r>
                        <a:rPr lang="en-US" sz="1100">
                          <a:effectLst/>
                        </a:rPr>
                        <a:t>AnhNV</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Test Pass 2</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vi-VN" sz="1100">
                          <a:effectLst/>
                        </a:rPr>
                        <a:t> </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en-US" sz="1100" dirty="0" smtClean="0">
                          <a:effectLst/>
                        </a:rPr>
                        <a:t>21</a:t>
                      </a:r>
                      <a:endParaRPr lang="vi-VN" sz="1000" dirty="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en-US" sz="1100">
                          <a:effectLst/>
                        </a:rPr>
                        <a:t>0</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en-US" sz="1100">
                          <a:effectLst/>
                        </a:rPr>
                        <a:t>0</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en-US" sz="1100">
                          <a:effectLst/>
                        </a:rPr>
                        <a:t>0</a:t>
                      </a:r>
                      <a:endParaRPr lang="vi-VN" sz="1000">
                        <a:effectLst/>
                        <a:latin typeface="Arial"/>
                        <a:ea typeface="Arial"/>
                        <a:cs typeface="Times New Roman"/>
                      </a:endParaRPr>
                    </a:p>
                  </a:txBody>
                  <a:tcPr marL="65353" marR="65353" marT="0" marB="0" anchor="ctr"/>
                </a:tc>
                <a:tc>
                  <a:txBody>
                    <a:bodyPr/>
                    <a:lstStyle/>
                    <a:p>
                      <a:pPr algn="ctr">
                        <a:lnSpc>
                          <a:spcPct val="107000"/>
                        </a:lnSpc>
                        <a:spcAft>
                          <a:spcPts val="800"/>
                        </a:spcAft>
                      </a:pPr>
                      <a:r>
                        <a:rPr lang="en-US" sz="1100">
                          <a:effectLst/>
                        </a:rPr>
                        <a:t>0</a:t>
                      </a:r>
                      <a:endParaRPr lang="vi-VN" sz="1000">
                        <a:effectLst/>
                        <a:latin typeface="Arial"/>
                        <a:ea typeface="Arial"/>
                        <a:cs typeface="Times New Roman"/>
                      </a:endParaRPr>
                    </a:p>
                  </a:txBody>
                  <a:tcPr marL="65353" marR="65353" marT="0" marB="0" anchor="ctr"/>
                </a:tc>
                <a:tc>
                  <a:txBody>
                    <a:bodyPr/>
                    <a:lstStyle/>
                    <a:p>
                      <a:pPr>
                        <a:lnSpc>
                          <a:spcPct val="107000"/>
                        </a:lnSpc>
                        <a:spcAft>
                          <a:spcPts val="800"/>
                        </a:spcAft>
                      </a:pPr>
                      <a:r>
                        <a:rPr lang="vi-VN" sz="1000" dirty="0">
                          <a:effectLst/>
                        </a:rPr>
                        <a:t> </a:t>
                      </a:r>
                      <a:endParaRPr lang="vi-VN" sz="1000" dirty="0">
                        <a:effectLst/>
                        <a:latin typeface="Arial"/>
                        <a:ea typeface="Arial"/>
                        <a:cs typeface="Times New Roman"/>
                      </a:endParaRPr>
                    </a:p>
                  </a:txBody>
                  <a:tcPr marL="0" marR="0" marT="0" marB="0" anchor="ctr"/>
                </a:tc>
              </a:tr>
              <a:tr h="636502">
                <a:tc>
                  <a:txBody>
                    <a:bodyPr/>
                    <a:lstStyle/>
                    <a:p>
                      <a:pPr>
                        <a:lnSpc>
                          <a:spcPct val="107000"/>
                        </a:lnSpc>
                        <a:spcAft>
                          <a:spcPts val="800"/>
                        </a:spcAft>
                      </a:pPr>
                      <a:r>
                        <a:rPr lang="vi-VN" sz="1100" dirty="0">
                          <a:effectLst/>
                        </a:rPr>
                        <a:t>Written Date</a:t>
                      </a:r>
                      <a:endParaRPr lang="vi-VN" sz="1000" dirty="0">
                        <a:effectLst/>
                        <a:latin typeface="Arial"/>
                        <a:ea typeface="Arial"/>
                        <a:cs typeface="Times New Roman"/>
                      </a:endParaRPr>
                    </a:p>
                  </a:txBody>
                  <a:tcPr marL="65353" marR="65353" marT="0" marB="0"/>
                </a:tc>
                <a:tc>
                  <a:txBody>
                    <a:bodyPr/>
                    <a:lstStyle/>
                    <a:p>
                      <a:pPr algn="ctr">
                        <a:lnSpc>
                          <a:spcPct val="107000"/>
                        </a:lnSpc>
                        <a:spcAft>
                          <a:spcPts val="800"/>
                        </a:spcAft>
                      </a:pPr>
                      <a:r>
                        <a:rPr lang="en-US" sz="1100">
                          <a:effectLst/>
                        </a:rPr>
                        <a:t>7</a:t>
                      </a:r>
                      <a:r>
                        <a:rPr lang="vi-VN" sz="1100">
                          <a:effectLst/>
                        </a:rPr>
                        <a:t>/</a:t>
                      </a:r>
                      <a:r>
                        <a:rPr lang="en-US" sz="1100">
                          <a:effectLst/>
                        </a:rPr>
                        <a:t>04</a:t>
                      </a:r>
                      <a:r>
                        <a:rPr lang="vi-VN" sz="1100">
                          <a:effectLst/>
                        </a:rPr>
                        <a:t>/20</a:t>
                      </a:r>
                      <a:r>
                        <a:rPr lang="en-US" sz="1100">
                          <a:effectLst/>
                        </a:rPr>
                        <a:t>14</a:t>
                      </a:r>
                      <a:endParaRPr lang="vi-VN" sz="1000">
                        <a:effectLst/>
                        <a:latin typeface="Arial"/>
                        <a:ea typeface="Arial"/>
                        <a:cs typeface="Times New Roman"/>
                      </a:endParaRPr>
                    </a:p>
                  </a:txBody>
                  <a:tcPr marL="65353" marR="65353" marT="0" marB="0" anchor="ctr"/>
                </a:tc>
                <a:tc>
                  <a:txBody>
                    <a:bodyPr/>
                    <a:lstStyle/>
                    <a:p>
                      <a:pPr>
                        <a:lnSpc>
                          <a:spcPct val="107000"/>
                        </a:lnSpc>
                        <a:spcAft>
                          <a:spcPts val="800"/>
                        </a:spcAft>
                      </a:pPr>
                      <a:r>
                        <a:rPr lang="vi-VN" sz="1100">
                          <a:effectLst/>
                        </a:rPr>
                        <a:t>Reviewed Date</a:t>
                      </a:r>
                      <a:endParaRPr lang="vi-VN" sz="1000">
                        <a:effectLst/>
                        <a:latin typeface="Arial"/>
                        <a:ea typeface="Arial"/>
                        <a:cs typeface="Times New Roman"/>
                      </a:endParaRPr>
                    </a:p>
                  </a:txBody>
                  <a:tcPr marL="65353" marR="65353" marT="0" marB="0"/>
                </a:tc>
                <a:tc>
                  <a:txBody>
                    <a:bodyPr/>
                    <a:lstStyle/>
                    <a:p>
                      <a:pPr algn="ctr">
                        <a:lnSpc>
                          <a:spcPct val="107000"/>
                        </a:lnSpc>
                        <a:spcAft>
                          <a:spcPts val="800"/>
                        </a:spcAft>
                      </a:pPr>
                      <a:r>
                        <a:rPr lang="en-US" sz="1100">
                          <a:effectLst/>
                        </a:rPr>
                        <a:t>9</a:t>
                      </a:r>
                      <a:r>
                        <a:rPr lang="vi-VN" sz="1100">
                          <a:effectLst/>
                        </a:rPr>
                        <a:t>/0</a:t>
                      </a:r>
                      <a:r>
                        <a:rPr lang="en-US" sz="1100">
                          <a:effectLst/>
                        </a:rPr>
                        <a:t>4</a:t>
                      </a:r>
                      <a:r>
                        <a:rPr lang="vi-VN" sz="1100">
                          <a:effectLst/>
                        </a:rPr>
                        <a:t>/201</a:t>
                      </a:r>
                      <a:r>
                        <a:rPr lang="en-US" sz="1100">
                          <a:effectLst/>
                        </a:rPr>
                        <a:t>4</a:t>
                      </a:r>
                      <a:endParaRPr lang="vi-VN" sz="1000">
                        <a:effectLst/>
                        <a:latin typeface="Arial"/>
                        <a:ea typeface="Arial"/>
                        <a:cs typeface="Times New Roman"/>
                      </a:endParaRPr>
                    </a:p>
                  </a:txBody>
                  <a:tcPr marL="65353" marR="65353" marT="0" marB="0" anchor="ctr"/>
                </a:tc>
                <a:tc gridSpan="8">
                  <a:txBody>
                    <a:bodyPr/>
                    <a:lstStyle/>
                    <a:p>
                      <a:pPr algn="ctr">
                        <a:lnSpc>
                          <a:spcPct val="107000"/>
                        </a:lnSpc>
                        <a:spcAft>
                          <a:spcPts val="800"/>
                        </a:spcAft>
                      </a:pPr>
                      <a:r>
                        <a:rPr lang="vi-VN" sz="1100" dirty="0">
                          <a:effectLst/>
                        </a:rPr>
                        <a:t> </a:t>
                      </a:r>
                      <a:endParaRPr lang="vi-VN" sz="1000" dirty="0">
                        <a:effectLst/>
                        <a:latin typeface="Arial"/>
                        <a:ea typeface="Arial"/>
                        <a:cs typeface="Times New Roman"/>
                      </a:endParaRPr>
                    </a:p>
                  </a:txBody>
                  <a:tcPr marL="65353" marR="65353" marT="0" marB="0" anchor="ct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tr>
            </a:tbl>
          </a:graphicData>
        </a:graphic>
      </p:graphicFrame>
    </p:spTree>
    <p:extLst>
      <p:ext uri="{BB962C8B-B14F-4D97-AF65-F5344CB8AC3E}">
        <p14:creationId xmlns:p14="http://schemas.microsoft.com/office/powerpoint/2010/main" val="13822456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vi-VN" dirty="0"/>
          </a:p>
        </p:txBody>
      </p:sp>
      <p:pic>
        <p:nvPicPr>
          <p:cNvPr id="8194" name="Picture 2" descr="C:\Users\anhnv01800\Desktop\class diagram phần hải\free-pph-dem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2400" y="1828801"/>
            <a:ext cx="3790950"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2491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9218" name="Picture 2" descr="C:\Users\anhnv01800\Desktop\class diagram phần hải\Q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2528" y="1417638"/>
            <a:ext cx="3486944" cy="348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594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for watching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57277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a:t>
            </a:r>
            <a:r>
              <a:rPr lang="en-US" dirty="0" smtClean="0"/>
              <a:t>Background</a:t>
            </a:r>
            <a:endParaRPr lang="vi-VN"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352801" y="1447801"/>
            <a:ext cx="5333999" cy="4678363"/>
          </a:xfrm>
          <a:prstGeom prst="rect">
            <a:avLst/>
          </a:prstGeom>
        </p:spPr>
      </p:pic>
    </p:spTree>
    <p:extLst>
      <p:ext uri="{BB962C8B-B14F-4D97-AF65-F5344CB8AC3E}">
        <p14:creationId xmlns:p14="http://schemas.microsoft.com/office/powerpoint/2010/main" val="2427057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a:t>
            </a:r>
            <a:r>
              <a:rPr lang="en-US" dirty="0" smtClean="0"/>
              <a:t>Background</a:t>
            </a:r>
            <a:endParaRPr lang="vi-VN" dirty="0"/>
          </a:p>
        </p:txBody>
      </p:sp>
      <p:sp>
        <p:nvSpPr>
          <p:cNvPr id="3" name="Content Placeholder 2"/>
          <p:cNvSpPr>
            <a:spLocks noGrp="1"/>
          </p:cNvSpPr>
          <p:nvPr>
            <p:ph idx="1"/>
          </p:nvPr>
        </p:nvSpPr>
        <p:spPr/>
        <p:txBody>
          <a:bodyPr/>
          <a:lstStyle/>
          <a:p>
            <a:endParaRPr lang="vi-VN" dirty="0"/>
          </a:p>
        </p:txBody>
      </p:sp>
      <p:graphicFrame>
        <p:nvGraphicFramePr>
          <p:cNvPr id="4" name="Chart 3"/>
          <p:cNvGraphicFramePr/>
          <p:nvPr>
            <p:extLst>
              <p:ext uri="{D42A27DB-BD31-4B8C-83A1-F6EECF244321}">
                <p14:modId xmlns:p14="http://schemas.microsoft.com/office/powerpoint/2010/main" val="2537066614"/>
              </p:ext>
            </p:extLst>
          </p:nvPr>
        </p:nvGraphicFramePr>
        <p:xfrm>
          <a:off x="3048000" y="1632285"/>
          <a:ext cx="5867400" cy="3816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359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a:t>
            </a:r>
            <a:r>
              <a:rPr lang="en-US" dirty="0" smtClean="0"/>
              <a:t>Background</a:t>
            </a:r>
            <a:endParaRPr lang="vi-VN" dirty="0"/>
          </a:p>
        </p:txBody>
      </p:sp>
      <p:sp>
        <p:nvSpPr>
          <p:cNvPr id="3" name="Content Placeholder 2"/>
          <p:cNvSpPr>
            <a:spLocks noGrp="1"/>
          </p:cNvSpPr>
          <p:nvPr>
            <p:ph idx="1"/>
          </p:nvPr>
        </p:nvSpPr>
        <p:spPr>
          <a:xfrm>
            <a:off x="1981200" y="1295401"/>
            <a:ext cx="8229600" cy="4830763"/>
          </a:xfrm>
        </p:spPr>
        <p:txBody>
          <a:bodyPr/>
          <a:lstStyle/>
          <a:p>
            <a:pPr marL="0" indent="0">
              <a:buNone/>
            </a:pPr>
            <a:r>
              <a:rPr lang="fr-FR" sz="2800" b="1" dirty="0"/>
              <a:t>- </a:t>
            </a:r>
            <a:r>
              <a:rPr lang="fr-FR" sz="2800" b="1" dirty="0" err="1"/>
              <a:t>vMenu</a:t>
            </a:r>
            <a:r>
              <a:rPr lang="fr-FR" sz="2800" b="1" dirty="0"/>
              <a:t> digital menu restaurants - </a:t>
            </a:r>
            <a:r>
              <a:rPr lang="fr-FR" sz="2800" b="1" dirty="0" err="1"/>
              <a:t>Android</a:t>
            </a:r>
            <a:r>
              <a:rPr lang="fr-FR" sz="2800" b="1" dirty="0"/>
              <a:t> OS:</a:t>
            </a:r>
            <a:endParaRPr lang="vi-VN" sz="2800" dirty="0"/>
          </a:p>
          <a:p>
            <a:endParaRPr lang="vi-VN"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102429" y="2057400"/>
            <a:ext cx="5943600" cy="3714750"/>
          </a:xfrm>
          <a:prstGeom prst="rect">
            <a:avLst/>
          </a:prstGeom>
        </p:spPr>
      </p:pic>
    </p:spTree>
    <p:extLst>
      <p:ext uri="{BB962C8B-B14F-4D97-AF65-F5344CB8AC3E}">
        <p14:creationId xmlns:p14="http://schemas.microsoft.com/office/powerpoint/2010/main" val="550221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a:t>
            </a:r>
            <a:r>
              <a:rPr lang="en-US" dirty="0" smtClean="0"/>
              <a:t>Background</a:t>
            </a:r>
            <a:endParaRPr lang="vi-VN" dirty="0"/>
          </a:p>
        </p:txBody>
      </p:sp>
      <p:sp>
        <p:nvSpPr>
          <p:cNvPr id="3" name="Content Placeholder 2"/>
          <p:cNvSpPr>
            <a:spLocks noGrp="1"/>
          </p:cNvSpPr>
          <p:nvPr>
            <p:ph idx="1"/>
          </p:nvPr>
        </p:nvSpPr>
        <p:spPr>
          <a:xfrm>
            <a:off x="1981200" y="1600201"/>
            <a:ext cx="8229600" cy="4525963"/>
          </a:xfrm>
        </p:spPr>
        <p:txBody>
          <a:bodyPr/>
          <a:lstStyle/>
          <a:p>
            <a:r>
              <a:rPr lang="en-US" b="1" dirty="0" smtClean="0"/>
              <a:t> </a:t>
            </a:r>
            <a:r>
              <a:rPr lang="en-US" sz="2400" b="1" dirty="0"/>
              <a:t>Restaurant Menu - Android OS:</a:t>
            </a:r>
            <a:endParaRPr lang="vi-VN" sz="2400" dirty="0"/>
          </a:p>
          <a:p>
            <a:pPr marL="0" indent="0">
              <a:buNone/>
            </a:pPr>
            <a:endParaRPr lang="vi-VN"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90800" y="2209800"/>
            <a:ext cx="7239000" cy="3886200"/>
          </a:xfrm>
          <a:prstGeom prst="rect">
            <a:avLst/>
          </a:prstGeom>
        </p:spPr>
      </p:pic>
    </p:spTree>
    <p:extLst>
      <p:ext uri="{BB962C8B-B14F-4D97-AF65-F5344CB8AC3E}">
        <p14:creationId xmlns:p14="http://schemas.microsoft.com/office/powerpoint/2010/main" val="4141813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Background</a:t>
            </a:r>
            <a:endParaRPr lang="vi-VN" dirty="0"/>
          </a:p>
        </p:txBody>
      </p:sp>
      <p:sp>
        <p:nvSpPr>
          <p:cNvPr id="3" name="Content Placeholder 2"/>
          <p:cNvSpPr>
            <a:spLocks noGrp="1"/>
          </p:cNvSpPr>
          <p:nvPr>
            <p:ph idx="1"/>
          </p:nvPr>
        </p:nvSpPr>
        <p:spPr/>
        <p:txBody>
          <a:bodyPr/>
          <a:lstStyle/>
          <a:p>
            <a:r>
              <a:rPr lang="en-US" dirty="0"/>
              <a:t>These application has many </a:t>
            </a:r>
            <a:r>
              <a:rPr lang="en-US" dirty="0" smtClean="0"/>
              <a:t>limitations</a:t>
            </a:r>
          </a:p>
          <a:p>
            <a:pPr lvl="1"/>
            <a:r>
              <a:rPr lang="en-US" dirty="0"/>
              <a:t>GUI (Graphics User Interface) isn’t beautiful and </a:t>
            </a:r>
            <a:r>
              <a:rPr lang="en-US" dirty="0" smtClean="0"/>
              <a:t>attractive</a:t>
            </a:r>
          </a:p>
          <a:p>
            <a:pPr lvl="1"/>
            <a:r>
              <a:rPr lang="en-US" dirty="0"/>
              <a:t>UX (User Experience) is poor and inconsistent </a:t>
            </a:r>
            <a:r>
              <a:rPr lang="en-US" dirty="0" smtClean="0"/>
              <a:t>logic</a:t>
            </a:r>
          </a:p>
          <a:p>
            <a:pPr lvl="1"/>
            <a:r>
              <a:rPr lang="en-US" dirty="0"/>
              <a:t>Application does not has useful functions such as: sort (by price, by recent…), feedback</a:t>
            </a:r>
            <a:r>
              <a:rPr lang="en-US" dirty="0" smtClean="0"/>
              <a:t>…</a:t>
            </a:r>
          </a:p>
          <a:p>
            <a:pPr lvl="1"/>
            <a:endParaRPr lang="vi-VN" dirty="0"/>
          </a:p>
        </p:txBody>
      </p:sp>
    </p:spTree>
    <p:extLst>
      <p:ext uri="{BB962C8B-B14F-4D97-AF65-F5344CB8AC3E}">
        <p14:creationId xmlns:p14="http://schemas.microsoft.com/office/powerpoint/2010/main" val="164517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1512</Words>
  <Application>Microsoft Office PowerPoint</Application>
  <PresentationFormat>Widescreen</PresentationFormat>
  <Paragraphs>347</Paragraphs>
  <Slides>44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Museo 500</vt:lpstr>
      <vt:lpstr>Times New Roman</vt:lpstr>
      <vt:lpstr>Wingdings</vt:lpstr>
      <vt:lpstr>Office Theme</vt:lpstr>
      <vt:lpstr>Smart Menu</vt:lpstr>
      <vt:lpstr>Introduction</vt:lpstr>
      <vt:lpstr>PowerPoint Presentation</vt:lpstr>
      <vt:lpstr>Project Background Common Information</vt:lpstr>
      <vt:lpstr>Project Background</vt:lpstr>
      <vt:lpstr>Project Background</vt:lpstr>
      <vt:lpstr>Project Background</vt:lpstr>
      <vt:lpstr>Project Background</vt:lpstr>
      <vt:lpstr>Project Background</vt:lpstr>
      <vt:lpstr>Project Background Idea</vt:lpstr>
      <vt:lpstr>Project Background Idea</vt:lpstr>
      <vt:lpstr>Proposal System</vt:lpstr>
      <vt:lpstr>Success Criteria</vt:lpstr>
      <vt:lpstr>Project Management Plan software process model</vt:lpstr>
      <vt:lpstr>Project Management Plan team work </vt:lpstr>
      <vt:lpstr>Project Management Plan Development tools</vt:lpstr>
      <vt:lpstr>Project Management Plan techniques</vt:lpstr>
      <vt:lpstr>Project Management Plan WBS</vt:lpstr>
      <vt:lpstr>Project Management Plan WBS</vt:lpstr>
      <vt:lpstr>PowerPoint Presentation</vt:lpstr>
      <vt:lpstr>Project Management Plan Directory structure </vt:lpstr>
      <vt:lpstr>Project Management Plan Directory structure </vt:lpstr>
      <vt:lpstr>Requirement Specification</vt:lpstr>
      <vt:lpstr>Requirement Specification Functional requirement</vt:lpstr>
      <vt:lpstr>Requirement Specification Functional requirement</vt:lpstr>
      <vt:lpstr>Requirement Specification Functional requirement</vt:lpstr>
      <vt:lpstr>Requirement Specification Functional requirement</vt:lpstr>
      <vt:lpstr>PowerPoint Presentation</vt:lpstr>
      <vt:lpstr>Requirement Specification Non-functional requirement</vt:lpstr>
      <vt:lpstr>Software Design Package Diagram</vt:lpstr>
      <vt:lpstr>Software Design </vt:lpstr>
      <vt:lpstr>Software Design </vt:lpstr>
      <vt:lpstr>Software Design </vt:lpstr>
      <vt:lpstr>Software Design Sequence Diagram</vt:lpstr>
      <vt:lpstr>Software Design Class Diagram</vt:lpstr>
      <vt:lpstr>Software Design Database</vt:lpstr>
      <vt:lpstr>Testing Process</vt:lpstr>
      <vt:lpstr>Testing Stages</vt:lpstr>
      <vt:lpstr>Testing Types</vt:lpstr>
      <vt:lpstr>Testing Environment</vt:lpstr>
      <vt:lpstr>Testing Result</vt:lpstr>
      <vt:lpstr>DEMO</vt:lpstr>
      <vt:lpstr>PowerPoint Presentation</vt:lpstr>
      <vt:lpstr>Thank for watching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Menu</dc:title>
  <dc:creator>anhnv01800</dc:creator>
  <cp:lastModifiedBy>Son Dang Thai</cp:lastModifiedBy>
  <cp:revision>59</cp:revision>
  <dcterms:created xsi:type="dcterms:W3CDTF">2006-08-16T00:00:00Z</dcterms:created>
  <dcterms:modified xsi:type="dcterms:W3CDTF">2014-04-17T05:58:59Z</dcterms:modified>
</cp:coreProperties>
</file>